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9" r:id="rId2"/>
  </p:sldMasterIdLst>
  <p:notesMasterIdLst>
    <p:notesMasterId r:id="rId14"/>
  </p:notesMasterIdLst>
  <p:handoutMasterIdLst>
    <p:handoutMasterId r:id="rId15"/>
  </p:handoutMasterIdLst>
  <p:sldIdLst>
    <p:sldId id="686" r:id="rId3"/>
    <p:sldId id="500" r:id="rId4"/>
    <p:sldId id="1186" r:id="rId5"/>
    <p:sldId id="1187" r:id="rId6"/>
    <p:sldId id="1176" r:id="rId7"/>
    <p:sldId id="1182" r:id="rId8"/>
    <p:sldId id="1183" r:id="rId9"/>
    <p:sldId id="1184" r:id="rId10"/>
    <p:sldId id="1175" r:id="rId11"/>
    <p:sldId id="1185" r:id="rId12"/>
    <p:sldId id="1159"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93D4277-B130-4991-B473-94688039FBB6}">
          <p14:sldIdLst>
            <p14:sldId id="686"/>
            <p14:sldId id="500"/>
            <p14:sldId id="1186"/>
            <p14:sldId id="1187"/>
            <p14:sldId id="1176"/>
            <p14:sldId id="1182"/>
            <p14:sldId id="1183"/>
            <p14:sldId id="1184"/>
            <p14:sldId id="1175"/>
            <p14:sldId id="1185"/>
            <p14:sldId id="11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452"/>
    <a:srgbClr val="FF0000"/>
    <a:srgbClr val="CC0000"/>
    <a:srgbClr val="0052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78306" autoAdjust="0"/>
  </p:normalViewPr>
  <p:slideViewPr>
    <p:cSldViewPr>
      <p:cViewPr>
        <p:scale>
          <a:sx n="87" d="100"/>
          <a:sy n="87" d="100"/>
        </p:scale>
        <p:origin x="2298" y="126"/>
      </p:cViewPr>
      <p:guideLst>
        <p:guide orient="horz" pos="2160"/>
        <p:guide pos="2880"/>
      </p:guideLst>
    </p:cSldViewPr>
  </p:slideViewPr>
  <p:outlineViewPr>
    <p:cViewPr>
      <p:scale>
        <a:sx n="33" d="100"/>
        <a:sy n="33" d="100"/>
      </p:scale>
      <p:origin x="0" y="33798"/>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48" d="100"/>
          <a:sy n="48" d="100"/>
        </p:scale>
        <p:origin x="2660"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B7324C-FEC1-4D69-8E45-044BD5D2037F}" type="doc">
      <dgm:prSet loTypeId="urn:microsoft.com/office/officeart/2005/8/layout/venn2" loCatId="relationship" qsTypeId="urn:microsoft.com/office/officeart/2005/8/quickstyle/simple1" qsCatId="simple" csTypeId="urn:microsoft.com/office/officeart/2005/8/colors/colorful1" csCatId="colorful" phldr="1"/>
      <dgm:spPr/>
      <dgm:t>
        <a:bodyPr/>
        <a:lstStyle/>
        <a:p>
          <a:endParaRPr lang="en-US"/>
        </a:p>
      </dgm:t>
    </dgm:pt>
    <dgm:pt modelId="{A897C8BC-0111-4124-A5B8-8C1B0AC85C70}">
      <dgm:prSet phldrT="[Text]" custT="1"/>
      <dgm:spPr/>
      <dgm:t>
        <a:bodyPr/>
        <a:lstStyle/>
        <a:p>
          <a:r>
            <a:rPr lang="en-US" sz="2000" b="1" dirty="0"/>
            <a:t>Systems</a:t>
          </a:r>
        </a:p>
      </dgm:t>
    </dgm:pt>
    <dgm:pt modelId="{21C2E53B-4E89-416F-95A4-A85C622AD854}" type="parTrans" cxnId="{6E090788-504A-43CD-BE45-E4D051FD3EF4}">
      <dgm:prSet/>
      <dgm:spPr/>
      <dgm:t>
        <a:bodyPr/>
        <a:lstStyle/>
        <a:p>
          <a:endParaRPr lang="en-US"/>
        </a:p>
      </dgm:t>
    </dgm:pt>
    <dgm:pt modelId="{36EA28D4-A38C-45FD-B2F9-48D32E2F6B28}" type="sibTrans" cxnId="{6E090788-504A-43CD-BE45-E4D051FD3EF4}">
      <dgm:prSet/>
      <dgm:spPr/>
      <dgm:t>
        <a:bodyPr/>
        <a:lstStyle/>
        <a:p>
          <a:endParaRPr lang="en-US"/>
        </a:p>
      </dgm:t>
    </dgm:pt>
    <dgm:pt modelId="{81EEB96D-187C-4245-906D-C4C36F38C672}">
      <dgm:prSet phldrT="[Text]"/>
      <dgm:spPr/>
      <dgm:t>
        <a:bodyPr/>
        <a:lstStyle/>
        <a:p>
          <a:r>
            <a:rPr lang="en-US" b="1" dirty="0"/>
            <a:t>Community</a:t>
          </a:r>
        </a:p>
      </dgm:t>
    </dgm:pt>
    <dgm:pt modelId="{3AF955C0-9346-43DB-9518-6E98C837054E}" type="parTrans" cxnId="{564C50DB-23E4-4195-8B2B-49AD26F4D254}">
      <dgm:prSet/>
      <dgm:spPr/>
      <dgm:t>
        <a:bodyPr/>
        <a:lstStyle/>
        <a:p>
          <a:endParaRPr lang="en-US"/>
        </a:p>
      </dgm:t>
    </dgm:pt>
    <dgm:pt modelId="{CBBC1C44-25F1-4CCE-B972-014F215F8FE6}" type="sibTrans" cxnId="{564C50DB-23E4-4195-8B2B-49AD26F4D254}">
      <dgm:prSet/>
      <dgm:spPr/>
      <dgm:t>
        <a:bodyPr/>
        <a:lstStyle/>
        <a:p>
          <a:endParaRPr lang="en-US"/>
        </a:p>
      </dgm:t>
    </dgm:pt>
    <dgm:pt modelId="{6C190C39-E032-43CB-998C-CBD627F276F2}">
      <dgm:prSet phldrT="[Text]" custT="1"/>
      <dgm:spPr/>
      <dgm:t>
        <a:bodyPr/>
        <a:lstStyle/>
        <a:p>
          <a:r>
            <a:rPr lang="en-US" sz="2000" b="1" dirty="0"/>
            <a:t>Family</a:t>
          </a:r>
        </a:p>
      </dgm:t>
    </dgm:pt>
    <dgm:pt modelId="{CF7FE296-2DB9-4797-8BF4-B7EF11657C9B}" type="parTrans" cxnId="{61359071-064D-4F53-B315-D6B1300A908C}">
      <dgm:prSet/>
      <dgm:spPr/>
      <dgm:t>
        <a:bodyPr/>
        <a:lstStyle/>
        <a:p>
          <a:endParaRPr lang="en-US"/>
        </a:p>
      </dgm:t>
    </dgm:pt>
    <dgm:pt modelId="{5897FF79-8560-47C1-B315-A5F480B254D9}" type="sibTrans" cxnId="{61359071-064D-4F53-B315-D6B1300A908C}">
      <dgm:prSet/>
      <dgm:spPr/>
      <dgm:t>
        <a:bodyPr/>
        <a:lstStyle/>
        <a:p>
          <a:endParaRPr lang="en-US"/>
        </a:p>
      </dgm:t>
    </dgm:pt>
    <dgm:pt modelId="{9E3F1B19-99A6-4D36-AA08-80CEF312531F}">
      <dgm:prSet phldrT="[Text]" custT="1"/>
      <dgm:spPr/>
      <dgm:t>
        <a:bodyPr/>
        <a:lstStyle/>
        <a:p>
          <a:r>
            <a:rPr lang="en-US" sz="1600" b="1" dirty="0"/>
            <a:t>Individual</a:t>
          </a:r>
          <a:endParaRPr lang="en-US" sz="1500" b="1" dirty="0"/>
        </a:p>
      </dgm:t>
    </dgm:pt>
    <dgm:pt modelId="{9F451383-0D93-4D16-A554-86032B4A6CCA}" type="parTrans" cxnId="{5B97A7F0-D989-4678-8305-00CAB7EC2F31}">
      <dgm:prSet/>
      <dgm:spPr/>
      <dgm:t>
        <a:bodyPr/>
        <a:lstStyle/>
        <a:p>
          <a:endParaRPr lang="en-US"/>
        </a:p>
      </dgm:t>
    </dgm:pt>
    <dgm:pt modelId="{F56D71D3-33F4-422E-8577-4E6FD3F55C5C}" type="sibTrans" cxnId="{5B97A7F0-D989-4678-8305-00CAB7EC2F31}">
      <dgm:prSet/>
      <dgm:spPr/>
      <dgm:t>
        <a:bodyPr/>
        <a:lstStyle/>
        <a:p>
          <a:endParaRPr lang="en-US"/>
        </a:p>
      </dgm:t>
    </dgm:pt>
    <dgm:pt modelId="{FB09C7D8-A552-4D1C-AD26-CCF4EC19D5B1}" type="pres">
      <dgm:prSet presAssocID="{A8B7324C-FEC1-4D69-8E45-044BD5D2037F}" presName="Name0" presStyleCnt="0">
        <dgm:presLayoutVars>
          <dgm:chMax val="7"/>
          <dgm:resizeHandles val="exact"/>
        </dgm:presLayoutVars>
      </dgm:prSet>
      <dgm:spPr/>
    </dgm:pt>
    <dgm:pt modelId="{D5FDE385-AE32-43EB-B123-4890C8BE6988}" type="pres">
      <dgm:prSet presAssocID="{A8B7324C-FEC1-4D69-8E45-044BD5D2037F}" presName="comp1" presStyleCnt="0"/>
      <dgm:spPr/>
    </dgm:pt>
    <dgm:pt modelId="{DC7347F3-844B-4558-9BC4-F8585D366DFD}" type="pres">
      <dgm:prSet presAssocID="{A8B7324C-FEC1-4D69-8E45-044BD5D2037F}" presName="circle1" presStyleLbl="node1" presStyleIdx="0" presStyleCnt="4" custScaleX="101250"/>
      <dgm:spPr/>
    </dgm:pt>
    <dgm:pt modelId="{CB5F363B-E664-4AFB-AAB5-EB1536985C03}" type="pres">
      <dgm:prSet presAssocID="{A8B7324C-FEC1-4D69-8E45-044BD5D2037F}" presName="c1text" presStyleLbl="node1" presStyleIdx="0" presStyleCnt="4">
        <dgm:presLayoutVars>
          <dgm:bulletEnabled val="1"/>
        </dgm:presLayoutVars>
      </dgm:prSet>
      <dgm:spPr/>
    </dgm:pt>
    <dgm:pt modelId="{2573EF50-4E54-43D7-BDBD-5B463DDAAF90}" type="pres">
      <dgm:prSet presAssocID="{A8B7324C-FEC1-4D69-8E45-044BD5D2037F}" presName="comp2" presStyleCnt="0"/>
      <dgm:spPr/>
    </dgm:pt>
    <dgm:pt modelId="{BBE07533-2790-41AD-AC63-693FF2815443}" type="pres">
      <dgm:prSet presAssocID="{A8B7324C-FEC1-4D69-8E45-044BD5D2037F}" presName="circle2" presStyleLbl="node1" presStyleIdx="1" presStyleCnt="4" custLinFactNeighborY="854"/>
      <dgm:spPr/>
    </dgm:pt>
    <dgm:pt modelId="{410A834D-2F2F-4AE3-BC86-811AC6E9E66C}" type="pres">
      <dgm:prSet presAssocID="{A8B7324C-FEC1-4D69-8E45-044BD5D2037F}" presName="c2text" presStyleLbl="node1" presStyleIdx="1" presStyleCnt="4">
        <dgm:presLayoutVars>
          <dgm:bulletEnabled val="1"/>
        </dgm:presLayoutVars>
      </dgm:prSet>
      <dgm:spPr/>
    </dgm:pt>
    <dgm:pt modelId="{6D338445-C4CC-4711-83A9-3E5C7AC6DC80}" type="pres">
      <dgm:prSet presAssocID="{A8B7324C-FEC1-4D69-8E45-044BD5D2037F}" presName="comp3" presStyleCnt="0"/>
      <dgm:spPr/>
    </dgm:pt>
    <dgm:pt modelId="{B968EB86-112B-4285-9774-E67768CDF10A}" type="pres">
      <dgm:prSet presAssocID="{A8B7324C-FEC1-4D69-8E45-044BD5D2037F}" presName="circle3" presStyleLbl="node1" presStyleIdx="2" presStyleCnt="4"/>
      <dgm:spPr/>
    </dgm:pt>
    <dgm:pt modelId="{34E56F72-B4BD-42EB-A9CE-C5E76704D57F}" type="pres">
      <dgm:prSet presAssocID="{A8B7324C-FEC1-4D69-8E45-044BD5D2037F}" presName="c3text" presStyleLbl="node1" presStyleIdx="2" presStyleCnt="4">
        <dgm:presLayoutVars>
          <dgm:bulletEnabled val="1"/>
        </dgm:presLayoutVars>
      </dgm:prSet>
      <dgm:spPr/>
    </dgm:pt>
    <dgm:pt modelId="{C4871F6E-F4A6-4C91-A48F-E5D4DBB59C16}" type="pres">
      <dgm:prSet presAssocID="{A8B7324C-FEC1-4D69-8E45-044BD5D2037F}" presName="comp4" presStyleCnt="0"/>
      <dgm:spPr/>
    </dgm:pt>
    <dgm:pt modelId="{5CA3AADB-B328-4266-9CFC-184BA666403F}" type="pres">
      <dgm:prSet presAssocID="{A8B7324C-FEC1-4D69-8E45-044BD5D2037F}" presName="circle4" presStyleLbl="node1" presStyleIdx="3" presStyleCnt="4"/>
      <dgm:spPr/>
    </dgm:pt>
    <dgm:pt modelId="{B7DB37B6-7133-48D5-9220-B0217D4BA619}" type="pres">
      <dgm:prSet presAssocID="{A8B7324C-FEC1-4D69-8E45-044BD5D2037F}" presName="c4text" presStyleLbl="node1" presStyleIdx="3" presStyleCnt="4">
        <dgm:presLayoutVars>
          <dgm:bulletEnabled val="1"/>
        </dgm:presLayoutVars>
      </dgm:prSet>
      <dgm:spPr/>
    </dgm:pt>
  </dgm:ptLst>
  <dgm:cxnLst>
    <dgm:cxn modelId="{A2BB560B-2475-4EC7-99FB-AF5B0F1393AE}" type="presOf" srcId="{81EEB96D-187C-4245-906D-C4C36F38C672}" destId="{BBE07533-2790-41AD-AC63-693FF2815443}" srcOrd="0" destOrd="0" presId="urn:microsoft.com/office/officeart/2005/8/layout/venn2"/>
    <dgm:cxn modelId="{7C8D911C-B519-431C-94DA-26D000C8F151}" type="presOf" srcId="{9E3F1B19-99A6-4D36-AA08-80CEF312531F}" destId="{B7DB37B6-7133-48D5-9220-B0217D4BA619}" srcOrd="1" destOrd="0" presId="urn:microsoft.com/office/officeart/2005/8/layout/venn2"/>
    <dgm:cxn modelId="{B9D9F63F-5CA2-4E49-A1D6-98CEF16C315C}" type="presOf" srcId="{A897C8BC-0111-4124-A5B8-8C1B0AC85C70}" destId="{DC7347F3-844B-4558-9BC4-F8585D366DFD}" srcOrd="0" destOrd="0" presId="urn:microsoft.com/office/officeart/2005/8/layout/venn2"/>
    <dgm:cxn modelId="{00FDFC68-870A-4F10-9B67-4AD3608A64CD}" type="presOf" srcId="{81EEB96D-187C-4245-906D-C4C36F38C672}" destId="{410A834D-2F2F-4AE3-BC86-811AC6E9E66C}" srcOrd="1" destOrd="0" presId="urn:microsoft.com/office/officeart/2005/8/layout/venn2"/>
    <dgm:cxn modelId="{41DF0D69-B54E-47C8-92BC-B7F45D3E6D71}" type="presOf" srcId="{A8B7324C-FEC1-4D69-8E45-044BD5D2037F}" destId="{FB09C7D8-A552-4D1C-AD26-CCF4EC19D5B1}" srcOrd="0" destOrd="0" presId="urn:microsoft.com/office/officeart/2005/8/layout/venn2"/>
    <dgm:cxn modelId="{E037FE6A-8D46-4B1D-BD78-DDAA310C5013}" type="presOf" srcId="{6C190C39-E032-43CB-998C-CBD627F276F2}" destId="{B968EB86-112B-4285-9774-E67768CDF10A}" srcOrd="0" destOrd="0" presId="urn:microsoft.com/office/officeart/2005/8/layout/venn2"/>
    <dgm:cxn modelId="{61359071-064D-4F53-B315-D6B1300A908C}" srcId="{A8B7324C-FEC1-4D69-8E45-044BD5D2037F}" destId="{6C190C39-E032-43CB-998C-CBD627F276F2}" srcOrd="2" destOrd="0" parTransId="{CF7FE296-2DB9-4797-8BF4-B7EF11657C9B}" sibTransId="{5897FF79-8560-47C1-B315-A5F480B254D9}"/>
    <dgm:cxn modelId="{6E090788-504A-43CD-BE45-E4D051FD3EF4}" srcId="{A8B7324C-FEC1-4D69-8E45-044BD5D2037F}" destId="{A897C8BC-0111-4124-A5B8-8C1B0AC85C70}" srcOrd="0" destOrd="0" parTransId="{21C2E53B-4E89-416F-95A4-A85C622AD854}" sibTransId="{36EA28D4-A38C-45FD-B2F9-48D32E2F6B28}"/>
    <dgm:cxn modelId="{AC111396-EADA-4D6E-A61B-6B5650AED286}" type="presOf" srcId="{9E3F1B19-99A6-4D36-AA08-80CEF312531F}" destId="{5CA3AADB-B328-4266-9CFC-184BA666403F}" srcOrd="0" destOrd="0" presId="urn:microsoft.com/office/officeart/2005/8/layout/venn2"/>
    <dgm:cxn modelId="{564C50DB-23E4-4195-8B2B-49AD26F4D254}" srcId="{A8B7324C-FEC1-4D69-8E45-044BD5D2037F}" destId="{81EEB96D-187C-4245-906D-C4C36F38C672}" srcOrd="1" destOrd="0" parTransId="{3AF955C0-9346-43DB-9518-6E98C837054E}" sibTransId="{CBBC1C44-25F1-4CCE-B972-014F215F8FE6}"/>
    <dgm:cxn modelId="{573034E9-483D-431B-A76A-7DF89042C536}" type="presOf" srcId="{A897C8BC-0111-4124-A5B8-8C1B0AC85C70}" destId="{CB5F363B-E664-4AFB-AAB5-EB1536985C03}" srcOrd="1" destOrd="0" presId="urn:microsoft.com/office/officeart/2005/8/layout/venn2"/>
    <dgm:cxn modelId="{5B97A7F0-D989-4678-8305-00CAB7EC2F31}" srcId="{A8B7324C-FEC1-4D69-8E45-044BD5D2037F}" destId="{9E3F1B19-99A6-4D36-AA08-80CEF312531F}" srcOrd="3" destOrd="0" parTransId="{9F451383-0D93-4D16-A554-86032B4A6CCA}" sibTransId="{F56D71D3-33F4-422E-8577-4E6FD3F55C5C}"/>
    <dgm:cxn modelId="{864D87F6-1A9D-4162-A29B-5831BCD8E9B2}" type="presOf" srcId="{6C190C39-E032-43CB-998C-CBD627F276F2}" destId="{34E56F72-B4BD-42EB-A9CE-C5E76704D57F}" srcOrd="1" destOrd="0" presId="urn:microsoft.com/office/officeart/2005/8/layout/venn2"/>
    <dgm:cxn modelId="{C741AB93-A86B-4E70-8E37-AFDFBB69E46E}" type="presParOf" srcId="{FB09C7D8-A552-4D1C-AD26-CCF4EC19D5B1}" destId="{D5FDE385-AE32-43EB-B123-4890C8BE6988}" srcOrd="0" destOrd="0" presId="urn:microsoft.com/office/officeart/2005/8/layout/venn2"/>
    <dgm:cxn modelId="{504B7D34-4B20-4F76-AF90-015055A3252C}" type="presParOf" srcId="{D5FDE385-AE32-43EB-B123-4890C8BE6988}" destId="{DC7347F3-844B-4558-9BC4-F8585D366DFD}" srcOrd="0" destOrd="0" presId="urn:microsoft.com/office/officeart/2005/8/layout/venn2"/>
    <dgm:cxn modelId="{574F5178-1F02-40CF-9148-0ABD68613874}" type="presParOf" srcId="{D5FDE385-AE32-43EB-B123-4890C8BE6988}" destId="{CB5F363B-E664-4AFB-AAB5-EB1536985C03}" srcOrd="1" destOrd="0" presId="urn:microsoft.com/office/officeart/2005/8/layout/venn2"/>
    <dgm:cxn modelId="{496C8B51-5BE6-4A67-BB11-82F344B592AA}" type="presParOf" srcId="{FB09C7D8-A552-4D1C-AD26-CCF4EC19D5B1}" destId="{2573EF50-4E54-43D7-BDBD-5B463DDAAF90}" srcOrd="1" destOrd="0" presId="urn:microsoft.com/office/officeart/2005/8/layout/venn2"/>
    <dgm:cxn modelId="{5EA8A193-BCD8-47A7-A486-B78382C70788}" type="presParOf" srcId="{2573EF50-4E54-43D7-BDBD-5B463DDAAF90}" destId="{BBE07533-2790-41AD-AC63-693FF2815443}" srcOrd="0" destOrd="0" presId="urn:microsoft.com/office/officeart/2005/8/layout/venn2"/>
    <dgm:cxn modelId="{351ABCE6-47AD-4CDB-9E0C-A16B5E9B7B9A}" type="presParOf" srcId="{2573EF50-4E54-43D7-BDBD-5B463DDAAF90}" destId="{410A834D-2F2F-4AE3-BC86-811AC6E9E66C}" srcOrd="1" destOrd="0" presId="urn:microsoft.com/office/officeart/2005/8/layout/venn2"/>
    <dgm:cxn modelId="{86E8C27C-D556-4F15-9AEB-E5AFC6BE6D51}" type="presParOf" srcId="{FB09C7D8-A552-4D1C-AD26-CCF4EC19D5B1}" destId="{6D338445-C4CC-4711-83A9-3E5C7AC6DC80}" srcOrd="2" destOrd="0" presId="urn:microsoft.com/office/officeart/2005/8/layout/venn2"/>
    <dgm:cxn modelId="{2758FC41-0A95-49C2-AD5D-AA04BEE160D7}" type="presParOf" srcId="{6D338445-C4CC-4711-83A9-3E5C7AC6DC80}" destId="{B968EB86-112B-4285-9774-E67768CDF10A}" srcOrd="0" destOrd="0" presId="urn:microsoft.com/office/officeart/2005/8/layout/venn2"/>
    <dgm:cxn modelId="{63A0C3E0-BD44-445F-AA95-5D2A4F950590}" type="presParOf" srcId="{6D338445-C4CC-4711-83A9-3E5C7AC6DC80}" destId="{34E56F72-B4BD-42EB-A9CE-C5E76704D57F}" srcOrd="1" destOrd="0" presId="urn:microsoft.com/office/officeart/2005/8/layout/venn2"/>
    <dgm:cxn modelId="{01C08CA0-7A97-494F-9299-C281DE56BD89}" type="presParOf" srcId="{FB09C7D8-A552-4D1C-AD26-CCF4EC19D5B1}" destId="{C4871F6E-F4A6-4C91-A48F-E5D4DBB59C16}" srcOrd="3" destOrd="0" presId="urn:microsoft.com/office/officeart/2005/8/layout/venn2"/>
    <dgm:cxn modelId="{FEFC2D29-E4D3-4787-A536-B7C2A0D3B623}" type="presParOf" srcId="{C4871F6E-F4A6-4C91-A48F-E5D4DBB59C16}" destId="{5CA3AADB-B328-4266-9CFC-184BA666403F}" srcOrd="0" destOrd="0" presId="urn:microsoft.com/office/officeart/2005/8/layout/venn2"/>
    <dgm:cxn modelId="{1D2D54CC-8DCD-40D8-9FF5-D8A2FD71AE03}" type="presParOf" srcId="{C4871F6E-F4A6-4C91-A48F-E5D4DBB59C16}" destId="{B7DB37B6-7133-48D5-9220-B0217D4BA619}"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7347F3-844B-4558-9BC4-F8585D366DFD}">
      <dsp:nvSpPr>
        <dsp:cNvPr id="0" name=""/>
        <dsp:cNvSpPr/>
      </dsp:nvSpPr>
      <dsp:spPr>
        <a:xfrm>
          <a:off x="804662" y="0"/>
          <a:ext cx="4770594" cy="4711698"/>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t>Systems</a:t>
          </a:r>
        </a:p>
      </dsp:txBody>
      <dsp:txXfrm>
        <a:off x="2523030" y="235584"/>
        <a:ext cx="1333858" cy="706754"/>
      </dsp:txXfrm>
    </dsp:sp>
    <dsp:sp modelId="{BBE07533-2790-41AD-AC63-693FF2815443}">
      <dsp:nvSpPr>
        <dsp:cNvPr id="0" name=""/>
        <dsp:cNvSpPr/>
      </dsp:nvSpPr>
      <dsp:spPr>
        <a:xfrm>
          <a:off x="1305280" y="942339"/>
          <a:ext cx="3769358" cy="3769358"/>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Community</a:t>
          </a:r>
        </a:p>
      </dsp:txBody>
      <dsp:txXfrm>
        <a:off x="2531264" y="1168501"/>
        <a:ext cx="1317390" cy="678484"/>
      </dsp:txXfrm>
    </dsp:sp>
    <dsp:sp modelId="{B968EB86-112B-4285-9774-E67768CDF10A}">
      <dsp:nvSpPr>
        <dsp:cNvPr id="0" name=""/>
        <dsp:cNvSpPr/>
      </dsp:nvSpPr>
      <dsp:spPr>
        <a:xfrm>
          <a:off x="1776450" y="1884679"/>
          <a:ext cx="2827018" cy="2827018"/>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t>Family</a:t>
          </a:r>
        </a:p>
      </dsp:txBody>
      <dsp:txXfrm>
        <a:off x="2531264" y="2096705"/>
        <a:ext cx="1317390" cy="636079"/>
      </dsp:txXfrm>
    </dsp:sp>
    <dsp:sp modelId="{5CA3AADB-B328-4266-9CFC-184BA666403F}">
      <dsp:nvSpPr>
        <dsp:cNvPr id="0" name=""/>
        <dsp:cNvSpPr/>
      </dsp:nvSpPr>
      <dsp:spPr>
        <a:xfrm>
          <a:off x="2247619" y="2827018"/>
          <a:ext cx="1884679" cy="1884679"/>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Individual</a:t>
          </a:r>
          <a:endParaRPr lang="en-US" sz="1500" b="1" kern="1200" dirty="0"/>
        </a:p>
      </dsp:txBody>
      <dsp:txXfrm>
        <a:off x="2523624" y="3298188"/>
        <a:ext cx="1332669" cy="942339"/>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438017-D106-4868-8332-07292748AA9C}"/>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144392E-B266-4510-9720-25DAFEE68FDB}"/>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5B055B8B-777D-4CEF-A4B1-D79DB96FAAD6}" type="datetimeFigureOut">
              <a:rPr lang="en-US" smtClean="0"/>
              <a:t>8/12/2021</a:t>
            </a:fld>
            <a:endParaRPr lang="en-US"/>
          </a:p>
        </p:txBody>
      </p:sp>
      <p:sp>
        <p:nvSpPr>
          <p:cNvPr id="4" name="Footer Placeholder 3">
            <a:extLst>
              <a:ext uri="{FF2B5EF4-FFF2-40B4-BE49-F238E27FC236}">
                <a16:creationId xmlns:a16="http://schemas.microsoft.com/office/drawing/2014/main" id="{7F0F2C4C-3AA8-46E9-A2A5-5CFD61E7CE3C}"/>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33951A6-E417-4372-94FE-E071FC3200A9}"/>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6D711367-D14E-455B-8DFF-FF525B0B1AE2}" type="slidenum">
              <a:rPr lang="en-US" smtClean="0"/>
              <a:t>‹#›</a:t>
            </a:fld>
            <a:endParaRPr lang="en-US"/>
          </a:p>
        </p:txBody>
      </p:sp>
    </p:spTree>
    <p:extLst>
      <p:ext uri="{BB962C8B-B14F-4D97-AF65-F5344CB8AC3E}">
        <p14:creationId xmlns:p14="http://schemas.microsoft.com/office/powerpoint/2010/main" val="2954710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31EB995-4FD7-4C7D-841F-C80DACE0A3FF}" type="datetimeFigureOut">
              <a:rPr lang="en-US" smtClean="0"/>
              <a:t>8/12/2021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FC080A1-EF13-4AA3-8FB6-3DFBD3E5E425}" type="slidenum">
              <a:rPr lang="en-US" smtClean="0"/>
              <a:t>‹#›</a:t>
            </a:fld>
            <a:endParaRPr lang="en-US"/>
          </a:p>
        </p:txBody>
      </p:sp>
    </p:spTree>
    <p:extLst>
      <p:ext uri="{BB962C8B-B14F-4D97-AF65-F5344CB8AC3E}">
        <p14:creationId xmlns:p14="http://schemas.microsoft.com/office/powerpoint/2010/main" val="2831109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acf.hhs.gov/sites/default/files/ocs/leg_title_iicommunity_services_block_grant_act_10271998.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ommunityactionpartnership.com/organizational-standard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your own logo and name/title of presenter.</a:t>
            </a:r>
          </a:p>
          <a:p>
            <a:r>
              <a:rPr lang="en-US" dirty="0"/>
              <a:t> </a:t>
            </a:r>
          </a:p>
          <a:p>
            <a:r>
              <a:rPr lang="en-US" dirty="0"/>
              <a:t>This might also be an opportunity to explain to your audience why you/your organization are making this presentation. For example, if a state association or state office is presenting, this is an excellent moment to note the critical collaboration that needs to occur between the two as part of HCCT.</a:t>
            </a:r>
          </a:p>
          <a:p>
            <a:r>
              <a:rPr lang="en-US" dirty="0"/>
              <a:t> </a:t>
            </a:r>
          </a:p>
          <a:p>
            <a:r>
              <a:rPr lang="en-US" dirty="0"/>
              <a:t>Alternatively, this might also be a moment for the presenter to provide a brief introduction and personal testimonial about why they feel HCCT is an important initiative for the network to support. </a:t>
            </a:r>
          </a:p>
          <a:p>
            <a:endParaRPr lang="en-US" dirty="0"/>
          </a:p>
        </p:txBody>
      </p:sp>
      <p:sp>
        <p:nvSpPr>
          <p:cNvPr id="4" name="Slide Number Placeholder 3"/>
          <p:cNvSpPr>
            <a:spLocks noGrp="1"/>
          </p:cNvSpPr>
          <p:nvPr>
            <p:ph type="sldNum" sz="quarter" idx="5"/>
          </p:nvPr>
        </p:nvSpPr>
        <p:spPr/>
        <p:txBody>
          <a:bodyPr/>
          <a:lstStyle/>
          <a:p>
            <a:fld id="{6FC080A1-EF13-4AA3-8FB6-3DFBD3E5E425}" type="slidenum">
              <a:rPr lang="en-US" smtClean="0"/>
              <a:t>1</a:t>
            </a:fld>
            <a:endParaRPr lang="en-US"/>
          </a:p>
        </p:txBody>
      </p:sp>
    </p:spTree>
    <p:extLst>
      <p:ext uri="{BB962C8B-B14F-4D97-AF65-F5344CB8AC3E}">
        <p14:creationId xmlns:p14="http://schemas.microsoft.com/office/powerpoint/2010/main" val="3835295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r>
              <a:rPr lang="en-US" altLang="en-US" dirty="0">
                <a:latin typeface="Arial" panose="020B0604020202020204" pitchFamily="34" charset="0"/>
              </a:rPr>
              <a:t>Community Action Agencies are already doing innovative and transformative work, but we want to find those initiatives, figure out what makes them work, and package</a:t>
            </a:r>
            <a:r>
              <a:rPr lang="en-US" altLang="en-US" baseline="0" dirty="0">
                <a:latin typeface="Arial" panose="020B0604020202020204" pitchFamily="34" charset="0"/>
              </a:rPr>
              <a:t> the information </a:t>
            </a:r>
            <a:r>
              <a:rPr lang="en-US" altLang="en-US" dirty="0">
                <a:latin typeface="Arial" panose="020B0604020202020204" pitchFamily="34" charset="0"/>
              </a:rPr>
              <a:t>so other agencies can replicate them.</a:t>
            </a:r>
          </a:p>
        </p:txBody>
      </p:sp>
      <p:sp>
        <p:nvSpPr>
          <p:cNvPr id="19460" name="Slide Number Placeholder 3"/>
          <p:cNvSpPr>
            <a:spLocks noGrp="1"/>
          </p:cNvSpPr>
          <p:nvPr>
            <p:ph type="sldNum" sz="quarter" idx="4294967295"/>
          </p:nvPr>
        </p:nvSpPr>
        <p:spPr bwMode="auto">
          <a:xfrm>
            <a:off x="3970338" y="8831263"/>
            <a:ext cx="3038475" cy="4635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0F94149-DE52-462B-A4EA-70A4E3EB93D5}" type="slidenum">
              <a:rPr lang="en-US" altLang="en-US">
                <a:latin typeface="Arial" panose="020B0604020202020204" pitchFamily="34" charset="0"/>
              </a:rPr>
              <a:pPr/>
              <a:t>2</a:t>
            </a:fld>
            <a:endParaRPr lang="en-US" altLang="en-US">
              <a:latin typeface="Arial" panose="020B0604020202020204" pitchFamily="34" charset="0"/>
            </a:endParaRPr>
          </a:p>
        </p:txBody>
      </p:sp>
    </p:spTree>
    <p:extLst>
      <p:ext uri="{BB962C8B-B14F-4D97-AF65-F5344CB8AC3E}">
        <p14:creationId xmlns:p14="http://schemas.microsoft.com/office/powerpoint/2010/main" val="2276996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r>
              <a:rPr lang="en-US" altLang="en-US" dirty="0">
                <a:latin typeface="Arial" panose="020B0604020202020204" pitchFamily="34" charset="0"/>
              </a:rPr>
              <a:t>Optional</a:t>
            </a:r>
            <a:r>
              <a:rPr lang="en-US" altLang="en-US" baseline="0" dirty="0">
                <a:latin typeface="Arial" panose="020B0604020202020204" pitchFamily="34" charset="0"/>
              </a:rPr>
              <a:t> n</a:t>
            </a:r>
            <a:r>
              <a:rPr lang="en-US" altLang="en-US" dirty="0">
                <a:latin typeface="Arial" panose="020B0604020202020204" pitchFamily="34" charset="0"/>
              </a:rPr>
              <a:t>ote on bullet 2:  We’ll have</a:t>
            </a:r>
            <a:r>
              <a:rPr lang="en-US" altLang="en-US" baseline="0" dirty="0">
                <a:latin typeface="Arial" panose="020B0604020202020204" pitchFamily="34" charset="0"/>
              </a:rPr>
              <a:t> at least 50 (1 from each state), but up to 165 (15 from each region).</a:t>
            </a:r>
          </a:p>
          <a:p>
            <a:endParaRPr lang="en-US" altLang="en-US" baseline="0" dirty="0">
              <a:latin typeface="Arial" panose="020B0604020202020204" pitchFamily="34" charset="0"/>
            </a:endParaRPr>
          </a:p>
          <a:p>
            <a:endParaRPr lang="en-US" altLang="en-US" dirty="0">
              <a:latin typeface="Arial" panose="020B0604020202020204" pitchFamily="34" charset="0"/>
            </a:endParaRPr>
          </a:p>
        </p:txBody>
      </p:sp>
      <p:sp>
        <p:nvSpPr>
          <p:cNvPr id="19460" name="Slide Number Placeholder 3"/>
          <p:cNvSpPr>
            <a:spLocks noGrp="1"/>
          </p:cNvSpPr>
          <p:nvPr>
            <p:ph type="sldNum" sz="quarter" idx="4294967295"/>
          </p:nvPr>
        </p:nvSpPr>
        <p:spPr bwMode="auto">
          <a:xfrm>
            <a:off x="3970338" y="8831263"/>
            <a:ext cx="3038475" cy="4635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0F94149-DE52-462B-A4EA-70A4E3EB93D5}" type="slidenum">
              <a:rPr lang="en-US" altLang="en-US">
                <a:latin typeface="Arial" panose="020B0604020202020204" pitchFamily="34" charset="0"/>
              </a:rPr>
              <a:pPr/>
              <a:t>3</a:t>
            </a:fld>
            <a:endParaRPr lang="en-US" altLang="en-US">
              <a:latin typeface="Arial" panose="020B0604020202020204" pitchFamily="34" charset="0"/>
            </a:endParaRPr>
          </a:p>
        </p:txBody>
      </p:sp>
    </p:spTree>
    <p:extLst>
      <p:ext uri="{BB962C8B-B14F-4D97-AF65-F5344CB8AC3E}">
        <p14:creationId xmlns:p14="http://schemas.microsoft.com/office/powerpoint/2010/main" val="3077294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information on these guiding principles can be found on the HCCT Center of</a:t>
            </a:r>
            <a:r>
              <a:rPr lang="en-US" baseline="0" dirty="0"/>
              <a:t> </a:t>
            </a:r>
            <a:r>
              <a:rPr lang="en-US" dirty="0"/>
              <a:t>Excellence webpage:</a:t>
            </a:r>
            <a:r>
              <a:rPr lang="en-US" baseline="0" dirty="0"/>
              <a:t>  www.communityactionpartnership.com/hcct  </a:t>
            </a:r>
            <a:endParaRPr lang="en-US" dirty="0"/>
          </a:p>
        </p:txBody>
      </p:sp>
      <p:sp>
        <p:nvSpPr>
          <p:cNvPr id="4" name="Slide Number Placeholder 3"/>
          <p:cNvSpPr>
            <a:spLocks noGrp="1"/>
          </p:cNvSpPr>
          <p:nvPr>
            <p:ph type="sldNum" sz="quarter" idx="10"/>
          </p:nvPr>
        </p:nvSpPr>
        <p:spPr/>
        <p:txBody>
          <a:bodyPr/>
          <a:lstStyle/>
          <a:p>
            <a:fld id="{6FC080A1-EF13-4AA3-8FB6-3DFBD3E5E425}" type="slidenum">
              <a:rPr lang="en-US" smtClean="0"/>
              <a:t>4</a:t>
            </a:fld>
            <a:endParaRPr lang="en-US"/>
          </a:p>
        </p:txBody>
      </p:sp>
    </p:spTree>
    <p:extLst>
      <p:ext uri="{BB962C8B-B14F-4D97-AF65-F5344CB8AC3E}">
        <p14:creationId xmlns:p14="http://schemas.microsoft.com/office/powerpoint/2010/main" val="221982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HCCT is nothing NEW.  It is all about highlighting, coordinating</a:t>
            </a:r>
            <a:r>
              <a:rPr lang="en-US" baseline="0" dirty="0"/>
              <a:t>, and continuing the good work of Community Action.  There are no requirements added for all agencies.  CAAs may choose to opt in to be highlighted and resources and lessons learned will be available for all. </a:t>
            </a:r>
            <a:endParaRPr lang="en-US" dirty="0"/>
          </a:p>
        </p:txBody>
      </p:sp>
      <p:sp>
        <p:nvSpPr>
          <p:cNvPr id="4" name="Slide Number Placeholder 3"/>
          <p:cNvSpPr>
            <a:spLocks noGrp="1"/>
          </p:cNvSpPr>
          <p:nvPr>
            <p:ph type="sldNum" sz="quarter" idx="5"/>
          </p:nvPr>
        </p:nvSpPr>
        <p:spPr/>
        <p:txBody>
          <a:bodyPr/>
          <a:lstStyle/>
          <a:p>
            <a:fld id="{6FC080A1-EF13-4AA3-8FB6-3DFBD3E5E425}" type="slidenum">
              <a:rPr lang="en-US" smtClean="0"/>
              <a:t>5</a:t>
            </a:fld>
            <a:endParaRPr lang="en-US"/>
          </a:p>
        </p:txBody>
      </p:sp>
    </p:spTree>
    <p:extLst>
      <p:ext uri="{BB962C8B-B14F-4D97-AF65-F5344CB8AC3E}">
        <p14:creationId xmlns:p14="http://schemas.microsoft.com/office/powerpoint/2010/main" val="1204342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HC</a:t>
            </a:r>
            <a:r>
              <a:rPr lang="en-US" baseline="0" dirty="0"/>
              <a:t>CT has two primary focus areas.  Its about highlighting the initiatives, but also about having the capacity to do the work, and do it well.  This includes, but is not exclusive to the CSBG Organizational Standards.  Training and support to CAAs on the CSBG Organizational Standards does continue as a part of HCCT, as well as striving to meet the Standards of Excellence, which are voluntary. </a:t>
            </a:r>
            <a:endParaRPr lang="en-US" dirty="0"/>
          </a:p>
        </p:txBody>
      </p:sp>
      <p:sp>
        <p:nvSpPr>
          <p:cNvPr id="4" name="Slide Number Placeholder 3"/>
          <p:cNvSpPr>
            <a:spLocks noGrp="1"/>
          </p:cNvSpPr>
          <p:nvPr>
            <p:ph type="sldNum" sz="quarter" idx="10"/>
          </p:nvPr>
        </p:nvSpPr>
        <p:spPr/>
        <p:txBody>
          <a:bodyPr/>
          <a:lstStyle/>
          <a:p>
            <a:fld id="{6FC080A1-EF13-4AA3-8FB6-3DFBD3E5E425}" type="slidenum">
              <a:rPr lang="en-US" smtClean="0"/>
              <a:t>6</a:t>
            </a:fld>
            <a:endParaRPr lang="en-US"/>
          </a:p>
        </p:txBody>
      </p:sp>
    </p:spTree>
    <p:extLst>
      <p:ext uri="{BB962C8B-B14F-4D97-AF65-F5344CB8AC3E}">
        <p14:creationId xmlns:p14="http://schemas.microsoft.com/office/powerpoint/2010/main" val="3095148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name has two distinct, but connected pieces.  </a:t>
            </a:r>
            <a:endParaRPr lang="en-US" dirty="0"/>
          </a:p>
          <a:p>
            <a:endParaRPr lang="en-US" dirty="0"/>
          </a:p>
          <a:p>
            <a:r>
              <a:rPr lang="en-US" dirty="0"/>
              <a:t>Part</a:t>
            </a:r>
            <a:r>
              <a:rPr lang="en-US" baseline="0" dirty="0"/>
              <a:t> of the goal of HCCT is to move</a:t>
            </a:r>
            <a:r>
              <a:rPr lang="en-US" dirty="0"/>
              <a:t> beyond providing one-time direct services for customers to an</a:t>
            </a:r>
            <a:r>
              <a:rPr lang="en-US" baseline="0" dirty="0"/>
              <a:t> intentional, strategic system of services that building human capacity.  Simultaneously, its about collaboration and systems external to the CAA to </a:t>
            </a:r>
            <a:r>
              <a:rPr lang="en-US" dirty="0"/>
              <a:t>transform communities so they can enable</a:t>
            </a:r>
            <a:r>
              <a:rPr lang="en-US" baseline="0" dirty="0"/>
              <a:t> people to thrive, not just survive.  In doing this, causes and conditions of poverty are addressed and people are able to move out of poverty with less reliance on public supports.  </a:t>
            </a:r>
          </a:p>
          <a:p>
            <a:endParaRPr lang="en-US" baseline="0" dirty="0"/>
          </a:p>
          <a:p>
            <a:r>
              <a:rPr lang="en-US" baseline="0" dirty="0"/>
              <a:t>Note:  Depending on the time or depth of information that you want to present as a facilitator, you could relate this back to the CSBG Act to bring it full circle and reiterate that this IS Community Action. </a:t>
            </a:r>
            <a:r>
              <a:rPr lang="en-US" dirty="0">
                <a:hlinkClick r:id="rId3"/>
              </a:rPr>
              <a:t>https://www.acf.hhs.gov/sites/default/files/ocs/leg_title_iicommunity_services_block_grant_act_10271998.pdf</a:t>
            </a:r>
            <a:endParaRPr lang="en-US" dirty="0"/>
          </a:p>
        </p:txBody>
      </p:sp>
      <p:sp>
        <p:nvSpPr>
          <p:cNvPr id="4" name="Slide Number Placeholder 3"/>
          <p:cNvSpPr>
            <a:spLocks noGrp="1"/>
          </p:cNvSpPr>
          <p:nvPr>
            <p:ph type="sldNum" sz="quarter" idx="5"/>
          </p:nvPr>
        </p:nvSpPr>
        <p:spPr/>
        <p:txBody>
          <a:bodyPr/>
          <a:lstStyle/>
          <a:p>
            <a:fld id="{6FC080A1-EF13-4AA3-8FB6-3DFBD3E5E425}" type="slidenum">
              <a:rPr lang="en-US" smtClean="0"/>
              <a:t>7</a:t>
            </a:fld>
            <a:endParaRPr lang="en-US"/>
          </a:p>
        </p:txBody>
      </p:sp>
    </p:spTree>
    <p:extLst>
      <p:ext uri="{BB962C8B-B14F-4D97-AF65-F5344CB8AC3E}">
        <p14:creationId xmlns:p14="http://schemas.microsoft.com/office/powerpoint/2010/main" val="3175304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 able to do this transformative work, we recognize CAAs will need further Training &amp; Technical</a:t>
            </a:r>
            <a:r>
              <a:rPr lang="en-US" baseline="0" dirty="0"/>
              <a:t> Assistance </a:t>
            </a:r>
            <a:r>
              <a:rPr lang="en-US" dirty="0"/>
              <a:t>on these topics</a:t>
            </a:r>
            <a:r>
              <a:rPr lang="en-US" baseline="0" dirty="0"/>
              <a:t> - f</a:t>
            </a:r>
            <a:r>
              <a:rPr lang="en-US" dirty="0"/>
              <a:t>rom Organizational Standards compliance to Excellence.</a:t>
            </a:r>
            <a:r>
              <a:rPr lang="en-US" baseline="0" dirty="0"/>
              <a:t>  This is part of the purpose of the HCCT Center of Excellence.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(if participants as how this might benefit them, one example is a </a:t>
            </a:r>
            <a:r>
              <a:rPr lang="en-US" i="1" dirty="0"/>
              <a:t>resource</a:t>
            </a:r>
            <a:r>
              <a:rPr lang="en-US" i="1" baseline="0" dirty="0"/>
              <a:t> being developed for the entire network:  a portfolio of organizational self-assessment tools that will be instructive for a CAA to identify areas to build capacity in, with corresponding tools to do so).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a:t>For more information on Organizational Standards, please visit or guide participants to:  </a:t>
            </a:r>
            <a:r>
              <a:rPr lang="en-US" dirty="0">
                <a:hlinkClick r:id="rId3"/>
              </a:rPr>
              <a:t>https://communityactionpartnership.com/organizational-standards/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For more information on ROMA,</a:t>
            </a:r>
            <a:r>
              <a:rPr lang="en-US" i="0" baseline="0" dirty="0"/>
              <a:t> please visit or guide participants to view the ROMA Cycle:  http://www.roma-nptp.org/resources/ROMA_Cycle.doc    </a:t>
            </a:r>
            <a:endParaRPr lang="en-US" i="0" dirty="0"/>
          </a:p>
          <a:p>
            <a:r>
              <a:rPr lang="en-US" dirty="0"/>
              <a:t> </a:t>
            </a:r>
          </a:p>
          <a:p>
            <a:endParaRPr lang="en-US" dirty="0"/>
          </a:p>
          <a:p>
            <a:r>
              <a:rPr lang="en-US" dirty="0"/>
              <a:t>However,</a:t>
            </a:r>
            <a:r>
              <a:rPr lang="en-US" baseline="0" dirty="0"/>
              <a:t> you’ll notice that this list of areas for capacity building does not explicitly say “Organizational Standards” or “Results Oriented Management &amp; Accountability (ROMA)”, but the items tie into these broader systems of accountability.  </a:t>
            </a:r>
            <a:endParaRPr lang="en-US" dirty="0"/>
          </a:p>
          <a:p>
            <a:endParaRPr lang="en-US" dirty="0"/>
          </a:p>
        </p:txBody>
      </p:sp>
      <p:sp>
        <p:nvSpPr>
          <p:cNvPr id="4" name="Slide Number Placeholder 3"/>
          <p:cNvSpPr>
            <a:spLocks noGrp="1"/>
          </p:cNvSpPr>
          <p:nvPr>
            <p:ph type="sldNum" sz="quarter" idx="5"/>
          </p:nvPr>
        </p:nvSpPr>
        <p:spPr/>
        <p:txBody>
          <a:bodyPr/>
          <a:lstStyle/>
          <a:p>
            <a:fld id="{6FC080A1-EF13-4AA3-8FB6-3DFBD3E5E425}" type="slidenum">
              <a:rPr lang="en-US" smtClean="0"/>
              <a:t>8</a:t>
            </a:fld>
            <a:endParaRPr lang="en-US"/>
          </a:p>
        </p:txBody>
      </p:sp>
    </p:spTree>
    <p:extLst>
      <p:ext uri="{BB962C8B-B14F-4D97-AF65-F5344CB8AC3E}">
        <p14:creationId xmlns:p14="http://schemas.microsoft.com/office/powerpoint/2010/main" val="742268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Partnership Team is leading the HCCT Center of Excellence</a:t>
            </a:r>
            <a:r>
              <a:rPr lang="en-US" baseline="0" dirty="0"/>
              <a:t>.  They </a:t>
            </a:r>
            <a:r>
              <a:rPr lang="en-US" dirty="0"/>
              <a:t>remain in service to the network’s needs</a:t>
            </a:r>
            <a:r>
              <a:rPr lang="en-US" baseline="0" dirty="0"/>
              <a:t> and coordinate with other national partners, the RPICs, and OCS in this effort.  </a:t>
            </a:r>
            <a:endParaRPr lang="en-US" dirty="0"/>
          </a:p>
        </p:txBody>
      </p:sp>
      <p:sp>
        <p:nvSpPr>
          <p:cNvPr id="4" name="Slide Number Placeholder 3"/>
          <p:cNvSpPr>
            <a:spLocks noGrp="1"/>
          </p:cNvSpPr>
          <p:nvPr>
            <p:ph type="sldNum" sz="quarter" idx="5"/>
          </p:nvPr>
        </p:nvSpPr>
        <p:spPr/>
        <p:txBody>
          <a:bodyPr/>
          <a:lstStyle/>
          <a:p>
            <a:fld id="{6FC080A1-EF13-4AA3-8FB6-3DFBD3E5E425}" type="slidenum">
              <a:rPr lang="en-US" smtClean="0"/>
              <a:t>9</a:t>
            </a:fld>
            <a:endParaRPr lang="en-US"/>
          </a:p>
        </p:txBody>
      </p:sp>
    </p:spTree>
    <p:extLst>
      <p:ext uri="{BB962C8B-B14F-4D97-AF65-F5344CB8AC3E}">
        <p14:creationId xmlns:p14="http://schemas.microsoft.com/office/powerpoint/2010/main" val="193436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Call To Action: tell them what they can do to get involved. </a:t>
            </a:r>
          </a:p>
          <a:p>
            <a:endParaRPr lang="en-US" dirty="0"/>
          </a:p>
          <a:p>
            <a:r>
              <a:rPr lang="en-US" dirty="0"/>
              <a:t>Here, feel</a:t>
            </a:r>
            <a:r>
              <a:rPr lang="en-US" baseline="0" dirty="0"/>
              <a:t> free to edit specific to your state or RPIC.  (i.e. W</a:t>
            </a:r>
            <a:r>
              <a:rPr lang="en-US" dirty="0"/>
              <a:t>hat is your State/Region’s process for soliciting initiatives?  </a:t>
            </a:r>
            <a:r>
              <a:rPr lang="en-US" dirty="0" err="1"/>
              <a:t>SurveyMonkey</a:t>
            </a:r>
            <a:r>
              <a:rPr lang="en-US" dirty="0"/>
              <a:t>? Other collection process?  Include</a:t>
            </a:r>
            <a:r>
              <a:rPr lang="en-US" baseline="0" dirty="0"/>
              <a:t> that here as appropriate)</a:t>
            </a:r>
            <a:endParaRPr lang="en-US" dirty="0"/>
          </a:p>
          <a:p>
            <a:endParaRPr lang="en-US" dirty="0"/>
          </a:p>
          <a:p>
            <a:r>
              <a:rPr lang="en-US" dirty="0"/>
              <a:t>Note: Highlighted initiatives will be reviewed according to selection</a:t>
            </a:r>
            <a:r>
              <a:rPr lang="en-US" baseline="0" dirty="0"/>
              <a:t> criteria – this process can be discussed with interested CAA’s in a follow-up meeting/webinar/discussion.  Selection criteria is set to be release by the Center of Excellence in the summer of 2020.  </a:t>
            </a:r>
            <a:endParaRPr lang="en-US" dirty="0"/>
          </a:p>
        </p:txBody>
      </p:sp>
      <p:sp>
        <p:nvSpPr>
          <p:cNvPr id="4" name="Slide Number Placeholder 3"/>
          <p:cNvSpPr>
            <a:spLocks noGrp="1"/>
          </p:cNvSpPr>
          <p:nvPr>
            <p:ph type="sldNum" sz="quarter" idx="5"/>
          </p:nvPr>
        </p:nvSpPr>
        <p:spPr/>
        <p:txBody>
          <a:bodyPr/>
          <a:lstStyle/>
          <a:p>
            <a:fld id="{6FC080A1-EF13-4AA3-8FB6-3DFBD3E5E425}" type="slidenum">
              <a:rPr lang="en-US" smtClean="0"/>
              <a:t>10</a:t>
            </a:fld>
            <a:endParaRPr lang="en-US"/>
          </a:p>
        </p:txBody>
      </p:sp>
    </p:spTree>
    <p:extLst>
      <p:ext uri="{BB962C8B-B14F-4D97-AF65-F5344CB8AC3E}">
        <p14:creationId xmlns:p14="http://schemas.microsoft.com/office/powerpoint/2010/main" val="2734830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accompanying HCCT Common Questions document to aid</a:t>
            </a:r>
            <a:r>
              <a:rPr lang="en-US" baseline="0" dirty="0"/>
              <a:t> in answering questions or distribute directly to your audience.  </a:t>
            </a:r>
            <a:endParaRPr lang="en-US" dirty="0"/>
          </a:p>
        </p:txBody>
      </p:sp>
      <p:sp>
        <p:nvSpPr>
          <p:cNvPr id="4" name="Slide Number Placeholder 3"/>
          <p:cNvSpPr>
            <a:spLocks noGrp="1"/>
          </p:cNvSpPr>
          <p:nvPr>
            <p:ph type="sldNum" sz="quarter" idx="10"/>
          </p:nvPr>
        </p:nvSpPr>
        <p:spPr/>
        <p:txBody>
          <a:bodyPr/>
          <a:lstStyle/>
          <a:p>
            <a:fld id="{6FC080A1-EF13-4AA3-8FB6-3DFBD3E5E425}" type="slidenum">
              <a:rPr lang="en-US" smtClean="0"/>
              <a:t>11</a:t>
            </a:fld>
            <a:endParaRPr lang="en-US"/>
          </a:p>
        </p:txBody>
      </p:sp>
    </p:spTree>
    <p:extLst>
      <p:ext uri="{BB962C8B-B14F-4D97-AF65-F5344CB8AC3E}">
        <p14:creationId xmlns:p14="http://schemas.microsoft.com/office/powerpoint/2010/main" val="5328773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195CC9-857B-48EE-87FE-93760A088EF4}" type="datetimeFigureOut">
              <a:rPr lang="en-US" smtClean="0"/>
              <a:t>8/12/2021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E498EB-79F8-4DF7-ABF5-FFB879D4AB46}" type="slidenum">
              <a:rPr lang="en-US" smtClean="0"/>
              <a:t>‹#›</a:t>
            </a:fld>
            <a:endParaRPr lang="en-US" dirty="0"/>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24839"/>
            <a:ext cx="7671732"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71732" y="6024839"/>
            <a:ext cx="1472268" cy="81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0930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t>8/12/2021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E498EB-79F8-4DF7-ABF5-FFB879D4AB46}" type="slidenum">
              <a:rPr lang="en-US" smtClean="0"/>
              <a:t>‹#›</a:t>
            </a:fld>
            <a:endParaRPr lang="en-US" dirty="0"/>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46787"/>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81796" y="602371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91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t>8/12/2021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E498EB-79F8-4DF7-ABF5-FFB879D4AB46}" type="slidenum">
              <a:rPr lang="en-US" smtClean="0"/>
              <a:t>‹#›</a:t>
            </a:fld>
            <a:endParaRPr lang="en-US" dirty="0"/>
          </a:p>
        </p:txBody>
      </p:sp>
    </p:spTree>
    <p:extLst>
      <p:ext uri="{BB962C8B-B14F-4D97-AF65-F5344CB8AC3E}">
        <p14:creationId xmlns:p14="http://schemas.microsoft.com/office/powerpoint/2010/main" val="1934717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195CC9-857B-48EE-87FE-93760A088EF4}" type="datetimeFigureOut">
              <a:rPr lang="en-US" smtClean="0"/>
              <a:t>8/12/2021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498EB-79F8-4DF7-ABF5-FFB879D4AB46}" type="slidenum">
              <a:rPr lang="en-US" smtClean="0"/>
              <a:t>‹#›</a:t>
            </a:fld>
            <a:endParaRPr lang="en-US" dirty="0"/>
          </a:p>
        </p:txBody>
      </p:sp>
    </p:spTree>
    <p:extLst>
      <p:ext uri="{BB962C8B-B14F-4D97-AF65-F5344CB8AC3E}">
        <p14:creationId xmlns:p14="http://schemas.microsoft.com/office/powerpoint/2010/main" val="2958488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195CC9-857B-48EE-87FE-93760A088EF4}" type="datetimeFigureOut">
              <a:rPr lang="en-US" smtClean="0"/>
              <a:t>8/12/2021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0E498EB-79F8-4DF7-ABF5-FFB879D4AB46}" type="slidenum">
              <a:rPr lang="en-US" smtClean="0"/>
              <a:t>‹#›</a:t>
            </a:fld>
            <a:endParaRPr lang="en-US" dirty="0"/>
          </a:p>
        </p:txBody>
      </p:sp>
    </p:spTree>
    <p:extLst>
      <p:ext uri="{BB962C8B-B14F-4D97-AF65-F5344CB8AC3E}">
        <p14:creationId xmlns:p14="http://schemas.microsoft.com/office/powerpoint/2010/main" val="815644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195CC9-857B-48EE-87FE-93760A088EF4}" type="datetimeFigureOut">
              <a:rPr lang="en-US" smtClean="0"/>
              <a:t>8/12/2021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0E498EB-79F8-4DF7-ABF5-FFB879D4AB46}" type="slidenum">
              <a:rPr lang="en-US" smtClean="0"/>
              <a:t>‹#›</a:t>
            </a:fld>
            <a:endParaRPr lang="en-US" dirty="0"/>
          </a:p>
        </p:txBody>
      </p:sp>
    </p:spTree>
    <p:extLst>
      <p:ext uri="{BB962C8B-B14F-4D97-AF65-F5344CB8AC3E}">
        <p14:creationId xmlns:p14="http://schemas.microsoft.com/office/powerpoint/2010/main" val="1318984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t>8/12/2021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0E498EB-79F8-4DF7-ABF5-FFB879D4AB46}" type="slidenum">
              <a:rPr lang="en-US" smtClean="0"/>
              <a:t>‹#›</a:t>
            </a:fld>
            <a:endParaRPr lang="en-US" dirty="0"/>
          </a:p>
        </p:txBody>
      </p:sp>
    </p:spTree>
    <p:extLst>
      <p:ext uri="{BB962C8B-B14F-4D97-AF65-F5344CB8AC3E}">
        <p14:creationId xmlns:p14="http://schemas.microsoft.com/office/powerpoint/2010/main" val="2972569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t>8/12/2021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498EB-79F8-4DF7-ABF5-FFB879D4AB46}" type="slidenum">
              <a:rPr lang="en-US" smtClean="0"/>
              <a:t>‹#›</a:t>
            </a:fld>
            <a:endParaRPr lang="en-US" dirty="0"/>
          </a:p>
        </p:txBody>
      </p:sp>
    </p:spTree>
    <p:extLst>
      <p:ext uri="{BB962C8B-B14F-4D97-AF65-F5344CB8AC3E}">
        <p14:creationId xmlns:p14="http://schemas.microsoft.com/office/powerpoint/2010/main" val="3361025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t>8/12/2021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498EB-79F8-4DF7-ABF5-FFB879D4AB46}" type="slidenum">
              <a:rPr lang="en-US" smtClean="0"/>
              <a:t>‹#›</a:t>
            </a:fld>
            <a:endParaRPr lang="en-US" dirty="0"/>
          </a:p>
        </p:txBody>
      </p:sp>
    </p:spTree>
    <p:extLst>
      <p:ext uri="{BB962C8B-B14F-4D97-AF65-F5344CB8AC3E}">
        <p14:creationId xmlns:p14="http://schemas.microsoft.com/office/powerpoint/2010/main" val="3103341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t>8/12/2021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E498EB-79F8-4DF7-ABF5-FFB879D4AB46}" type="slidenum">
              <a:rPr lang="en-US" smtClean="0"/>
              <a:t>‹#›</a:t>
            </a:fld>
            <a:endParaRPr lang="en-US" dirty="0"/>
          </a:p>
        </p:txBody>
      </p:sp>
    </p:spTree>
    <p:extLst>
      <p:ext uri="{BB962C8B-B14F-4D97-AF65-F5344CB8AC3E}">
        <p14:creationId xmlns:p14="http://schemas.microsoft.com/office/powerpoint/2010/main" val="2032108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t>8/12/2021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E498EB-79F8-4DF7-ABF5-FFB879D4AB46}" type="slidenum">
              <a:rPr lang="en-US" smtClean="0"/>
              <a:t>‹#›</a:t>
            </a:fld>
            <a:endParaRPr lang="en-US" dirty="0"/>
          </a:p>
        </p:txBody>
      </p:sp>
    </p:spTree>
    <p:extLst>
      <p:ext uri="{BB962C8B-B14F-4D97-AF65-F5344CB8AC3E}">
        <p14:creationId xmlns:p14="http://schemas.microsoft.com/office/powerpoint/2010/main" val="3147052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77" indent="0" algn="ctr">
              <a:buNone/>
              <a:defRPr>
                <a:solidFill>
                  <a:schemeClr val="tx1">
                    <a:tint val="75000"/>
                  </a:schemeClr>
                </a:solidFill>
              </a:defRPr>
            </a:lvl2pPr>
            <a:lvl3pPr marL="914353" indent="0" algn="ctr">
              <a:buNone/>
              <a:defRPr>
                <a:solidFill>
                  <a:schemeClr val="tx1">
                    <a:tint val="75000"/>
                  </a:schemeClr>
                </a:solidFill>
              </a:defRPr>
            </a:lvl3pPr>
            <a:lvl4pPr marL="1371530" indent="0" algn="ctr">
              <a:buNone/>
              <a:defRPr>
                <a:solidFill>
                  <a:schemeClr val="tx1">
                    <a:tint val="75000"/>
                  </a:schemeClr>
                </a:solidFill>
              </a:defRPr>
            </a:lvl4pPr>
            <a:lvl5pPr marL="1828706" indent="0" algn="ctr">
              <a:buNone/>
              <a:defRPr>
                <a:solidFill>
                  <a:schemeClr val="tx1">
                    <a:tint val="75000"/>
                  </a:schemeClr>
                </a:solidFill>
              </a:defRPr>
            </a:lvl5pPr>
            <a:lvl6pPr marL="2285883" indent="0" algn="ctr">
              <a:buNone/>
              <a:defRPr>
                <a:solidFill>
                  <a:schemeClr val="tx1">
                    <a:tint val="75000"/>
                  </a:schemeClr>
                </a:solidFill>
              </a:defRPr>
            </a:lvl6pPr>
            <a:lvl7pPr marL="2743060" indent="0" algn="ctr">
              <a:buNone/>
              <a:defRPr>
                <a:solidFill>
                  <a:schemeClr val="tx1">
                    <a:tint val="75000"/>
                  </a:schemeClr>
                </a:solidFill>
              </a:defRPr>
            </a:lvl7pPr>
            <a:lvl8pPr marL="3200236" indent="0" algn="ctr">
              <a:buNone/>
              <a:defRPr>
                <a:solidFill>
                  <a:schemeClr val="tx1">
                    <a:tint val="75000"/>
                  </a:schemeClr>
                </a:solidFill>
              </a:defRPr>
            </a:lvl8pPr>
            <a:lvl9pPr marL="365741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8/12/2021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24840"/>
            <a:ext cx="7671732"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71732" y="6024840"/>
            <a:ext cx="1472268" cy="81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0231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8/12/2021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46788"/>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81797" y="602371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7655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77" indent="0">
              <a:buNone/>
              <a:defRPr sz="1800">
                <a:solidFill>
                  <a:schemeClr val="tx1">
                    <a:tint val="75000"/>
                  </a:schemeClr>
                </a:solidFill>
              </a:defRPr>
            </a:lvl2pPr>
            <a:lvl3pPr marL="914353" indent="0">
              <a:buNone/>
              <a:defRPr sz="1600">
                <a:solidFill>
                  <a:schemeClr val="tx1">
                    <a:tint val="75000"/>
                  </a:schemeClr>
                </a:solidFill>
              </a:defRPr>
            </a:lvl3pPr>
            <a:lvl4pPr marL="1371530" indent="0">
              <a:buNone/>
              <a:defRPr sz="1400">
                <a:solidFill>
                  <a:schemeClr val="tx1">
                    <a:tint val="75000"/>
                  </a:schemeClr>
                </a:solidFill>
              </a:defRPr>
            </a:lvl4pPr>
            <a:lvl5pPr marL="1828706" indent="0">
              <a:buNone/>
              <a:defRPr sz="1400">
                <a:solidFill>
                  <a:schemeClr val="tx1">
                    <a:tint val="75000"/>
                  </a:schemeClr>
                </a:solidFill>
              </a:defRPr>
            </a:lvl5pPr>
            <a:lvl6pPr marL="2285883" indent="0">
              <a:buNone/>
              <a:defRPr sz="1400">
                <a:solidFill>
                  <a:schemeClr val="tx1">
                    <a:tint val="75000"/>
                  </a:schemeClr>
                </a:solidFill>
              </a:defRPr>
            </a:lvl6pPr>
            <a:lvl7pPr marL="2743060" indent="0">
              <a:buNone/>
              <a:defRPr sz="1400">
                <a:solidFill>
                  <a:schemeClr val="tx1">
                    <a:tint val="75000"/>
                  </a:schemeClr>
                </a:solidFill>
              </a:defRPr>
            </a:lvl7pPr>
            <a:lvl8pPr marL="3200236" indent="0">
              <a:buNone/>
              <a:defRPr sz="1400">
                <a:solidFill>
                  <a:schemeClr val="tx1">
                    <a:tint val="75000"/>
                  </a:schemeClr>
                </a:solidFill>
              </a:defRPr>
            </a:lvl8pPr>
            <a:lvl9pPr marL="365741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8/12/2021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136741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8/12/2021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43354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195CC9-857B-48EE-87FE-93760A088EF4}" type="datetimeFigureOut">
              <a:rPr lang="en-US" smtClean="0">
                <a:solidFill>
                  <a:prstClr val="black">
                    <a:tint val="75000"/>
                  </a:prstClr>
                </a:solidFill>
              </a:rPr>
              <a:pPr/>
              <a:t>8/12/2021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77837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195CC9-857B-48EE-87FE-93760A088EF4}" type="datetimeFigureOut">
              <a:rPr lang="en-US" smtClean="0">
                <a:solidFill>
                  <a:prstClr val="black">
                    <a:tint val="75000"/>
                  </a:prstClr>
                </a:solidFill>
              </a:rPr>
              <a:pPr/>
              <a:t>8/12/2021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87056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solidFill>
                  <a:prstClr val="black">
                    <a:tint val="75000"/>
                  </a:prstClr>
                </a:solidFill>
              </a:rPr>
              <a:pPr/>
              <a:t>8/12/2021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66294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8/12/2021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35283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8/12/2021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22556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8/12/2021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51502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8/12/2021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48831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5CC9-857B-48EE-87FE-93760A088EF4}" type="datetimeFigureOut">
              <a:rPr lang="en-US" smtClean="0"/>
              <a:t>8/12/2021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498EB-79F8-4DF7-ABF5-FFB879D4AB46}" type="slidenum">
              <a:rPr lang="en-US" smtClean="0"/>
              <a:t>‹#›</a:t>
            </a:fld>
            <a:endParaRPr lang="en-US" dirty="0"/>
          </a:p>
        </p:txBody>
      </p:sp>
      <p:pic>
        <p:nvPicPr>
          <p:cNvPr id="7"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050006"/>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67815" y="604043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79342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5" tIns="45718" rIns="91435" bIns="45718"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35" tIns="45718" rIns="91435"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35" tIns="45718" rIns="91435" bIns="45718" rtlCol="0" anchor="ctr"/>
          <a:lstStyle>
            <a:lvl1pPr algn="l">
              <a:defRPr sz="1200">
                <a:solidFill>
                  <a:schemeClr val="tx1">
                    <a:tint val="75000"/>
                  </a:schemeClr>
                </a:solidFill>
              </a:defRPr>
            </a:lvl1pPr>
          </a:lstStyle>
          <a:p>
            <a:pPr defTabSz="914353"/>
            <a:fld id="{55195CC9-857B-48EE-87FE-93760A088EF4}" type="datetimeFigureOut">
              <a:rPr lang="en-US" smtClean="0">
                <a:solidFill>
                  <a:prstClr val="black">
                    <a:tint val="75000"/>
                  </a:prstClr>
                </a:solidFill>
              </a:rPr>
              <a:pPr defTabSz="914353"/>
              <a:t>8/12/2021</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351"/>
            <a:ext cx="2895600" cy="365125"/>
          </a:xfrm>
          <a:prstGeom prst="rect">
            <a:avLst/>
          </a:prstGeom>
        </p:spPr>
        <p:txBody>
          <a:bodyPr vert="horz" lIns="91435" tIns="45718" rIns="91435" bIns="45718" rtlCol="0" anchor="ctr"/>
          <a:lstStyle>
            <a:lvl1pPr algn="ctr">
              <a:defRPr sz="1200">
                <a:solidFill>
                  <a:schemeClr val="tx1">
                    <a:tint val="75000"/>
                  </a:schemeClr>
                </a:solidFill>
              </a:defRPr>
            </a:lvl1pPr>
          </a:lstStyle>
          <a:p>
            <a:pPr defTabSz="914353"/>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35" tIns="45718" rIns="91435" bIns="45718" rtlCol="0" anchor="ctr"/>
          <a:lstStyle>
            <a:lvl1pPr algn="r">
              <a:defRPr sz="1200">
                <a:solidFill>
                  <a:schemeClr val="tx1">
                    <a:tint val="75000"/>
                  </a:schemeClr>
                </a:solidFill>
              </a:defRPr>
            </a:lvl1pPr>
          </a:lstStyle>
          <a:p>
            <a:pPr defTabSz="914353"/>
            <a:fld id="{80E498EB-79F8-4DF7-ABF5-FFB879D4AB46}" type="slidenum">
              <a:rPr lang="en-US" smtClean="0">
                <a:solidFill>
                  <a:prstClr val="black">
                    <a:tint val="75000"/>
                  </a:prstClr>
                </a:solidFill>
              </a:rPr>
              <a:pPr defTabSz="914353"/>
              <a:t>‹#›</a:t>
            </a:fld>
            <a:endParaRPr lang="en-US" dirty="0">
              <a:solidFill>
                <a:prstClr val="black">
                  <a:tint val="75000"/>
                </a:prstClr>
              </a:solidFill>
            </a:endParaRPr>
          </a:p>
        </p:txBody>
      </p:sp>
      <p:pic>
        <p:nvPicPr>
          <p:cNvPr id="7"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050007"/>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67816" y="6040438"/>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6111402"/>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defTabSz="914353"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882" indent="-342882" algn="l" defTabSz="914353"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12" indent="-285736" algn="l" defTabSz="914353"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2942" indent="-228588" algn="l" defTabSz="914353"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118" indent="-228588" algn="l" defTabSz="914353"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295" indent="-228588" algn="l" defTabSz="914353"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communityactionpartnership.com/hcct/"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hyperlink" Target="mailto:Awicks@communityactionpartnership.com" TargetMode="Externa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2D172-5E1C-4E3A-A7B8-789A8A68DE5F}"/>
              </a:ext>
            </a:extLst>
          </p:cNvPr>
          <p:cNvSpPr>
            <a:spLocks noGrp="1"/>
          </p:cNvSpPr>
          <p:nvPr>
            <p:ph type="ctrTitle"/>
          </p:nvPr>
        </p:nvSpPr>
        <p:spPr>
          <a:xfrm>
            <a:off x="2964241" y="333523"/>
            <a:ext cx="6742125" cy="1470025"/>
          </a:xfrm>
        </p:spPr>
        <p:txBody>
          <a:bodyPr>
            <a:noAutofit/>
          </a:bodyPr>
          <a:lstStyle/>
          <a:p>
            <a:pPr algn="l"/>
            <a:r>
              <a:rPr lang="en-US" sz="5400" dirty="0">
                <a:solidFill>
                  <a:schemeClr val="accent1">
                    <a:lumMod val="75000"/>
                  </a:schemeClr>
                </a:solidFill>
                <a:cs typeface="Calibri"/>
              </a:rPr>
              <a:t>Center of Excellence</a:t>
            </a:r>
            <a:endParaRPr lang="en-US" sz="4000" dirty="0">
              <a:solidFill>
                <a:schemeClr val="accent1">
                  <a:lumMod val="75000"/>
                </a:schemeClr>
              </a:solidFill>
            </a:endParaRPr>
          </a:p>
        </p:txBody>
      </p:sp>
      <p:sp>
        <p:nvSpPr>
          <p:cNvPr id="4" name="TextBox 3">
            <a:extLst>
              <a:ext uri="{FF2B5EF4-FFF2-40B4-BE49-F238E27FC236}">
                <a16:creationId xmlns:a16="http://schemas.microsoft.com/office/drawing/2014/main" id="{3CDC4BAF-C745-4F2E-88FD-7AE68C07B070}"/>
              </a:ext>
            </a:extLst>
          </p:cNvPr>
          <p:cNvSpPr txBox="1"/>
          <p:nvPr/>
        </p:nvSpPr>
        <p:spPr>
          <a:xfrm>
            <a:off x="2895600" y="1645530"/>
            <a:ext cx="590441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200" dirty="0">
                <a:solidFill>
                  <a:srgbClr val="C80753"/>
                </a:solidFill>
                <a:latin typeface="Calibri"/>
                <a:cs typeface="Calibri"/>
              </a:rPr>
              <a:t>What You Need to Know</a:t>
            </a:r>
            <a:endParaRPr kumimoji="0" lang="en-US" sz="3200" b="0" i="0" u="none" strike="noStrike" kern="1200" cap="none" spc="0" normalizeH="0" baseline="0" noProof="0" dirty="0">
              <a:ln>
                <a:noFill/>
              </a:ln>
              <a:solidFill>
                <a:srgbClr val="C80753"/>
              </a:solidFill>
              <a:effectLst/>
              <a:uLnTx/>
              <a:uFillTx/>
              <a:latin typeface="Calibri"/>
              <a:ea typeface="+mn-ea"/>
              <a:cs typeface="Calibri"/>
            </a:endParaRPr>
          </a:p>
        </p:txBody>
      </p:sp>
      <p:cxnSp>
        <p:nvCxnSpPr>
          <p:cNvPr id="11" name="Straight Connector 10">
            <a:extLst>
              <a:ext uri="{FF2B5EF4-FFF2-40B4-BE49-F238E27FC236}">
                <a16:creationId xmlns:a16="http://schemas.microsoft.com/office/drawing/2014/main" id="{DCF1FF78-C92E-4F02-866D-30D080DB66AA}"/>
              </a:ext>
            </a:extLst>
          </p:cNvPr>
          <p:cNvCxnSpPr>
            <a:cxnSpLocks/>
          </p:cNvCxnSpPr>
          <p:nvPr/>
        </p:nvCxnSpPr>
        <p:spPr>
          <a:xfrm flipV="1">
            <a:off x="3308940" y="2651350"/>
            <a:ext cx="5582195" cy="7620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7" name="Picture 6" descr="A picture containing text&#10;&#10;Description automatically generated">
            <a:extLst>
              <a:ext uri="{FF2B5EF4-FFF2-40B4-BE49-F238E27FC236}">
                <a16:creationId xmlns:a16="http://schemas.microsoft.com/office/drawing/2014/main" id="{619CC25D-952E-479C-A658-696BD3BC624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733" t="880"/>
          <a:stretch/>
        </p:blipFill>
        <p:spPr>
          <a:xfrm flipH="1">
            <a:off x="-2058366" y="-93234"/>
            <a:ext cx="5189990" cy="7044467"/>
          </a:xfrm>
          <a:prstGeom prst="ellipse">
            <a:avLst/>
          </a:prstGeom>
        </p:spPr>
      </p:pic>
      <p:pic>
        <p:nvPicPr>
          <p:cNvPr id="13" name="Picture 12">
            <a:extLst>
              <a:ext uri="{FF2B5EF4-FFF2-40B4-BE49-F238E27FC236}">
                <a16:creationId xmlns:a16="http://schemas.microsoft.com/office/drawing/2014/main" id="{4EDCE42A-5D63-4211-B37B-8E7ACFFF0D73}"/>
              </a:ext>
            </a:extLst>
          </p:cNvPr>
          <p:cNvPicPr>
            <a:picLocks noChangeAspect="1"/>
          </p:cNvPicPr>
          <p:nvPr/>
        </p:nvPicPr>
        <p:blipFill>
          <a:blip r:embed="rId4"/>
          <a:stretch>
            <a:fillRect/>
          </a:stretch>
        </p:blipFill>
        <p:spPr>
          <a:xfrm>
            <a:off x="4552406" y="4873030"/>
            <a:ext cx="2590800" cy="1018605"/>
          </a:xfrm>
          <a:prstGeom prst="rect">
            <a:avLst/>
          </a:prstGeom>
        </p:spPr>
      </p:pic>
      <p:sp>
        <p:nvSpPr>
          <p:cNvPr id="8" name="Subtitle 2">
            <a:extLst>
              <a:ext uri="{FF2B5EF4-FFF2-40B4-BE49-F238E27FC236}">
                <a16:creationId xmlns:a16="http://schemas.microsoft.com/office/drawing/2014/main" id="{EF72A216-3F7B-4AC1-AE25-BF11E2AD6635}"/>
              </a:ext>
            </a:extLst>
          </p:cNvPr>
          <p:cNvSpPr>
            <a:spLocks noGrp="1"/>
          </p:cNvSpPr>
          <p:nvPr>
            <p:ph type="subTitle" idx="1"/>
          </p:nvPr>
        </p:nvSpPr>
        <p:spPr>
          <a:xfrm>
            <a:off x="6081669" y="3282340"/>
            <a:ext cx="2895600" cy="1266087"/>
          </a:xfrm>
        </p:spPr>
        <p:txBody>
          <a:bodyPr>
            <a:normAutofit/>
          </a:bodyPr>
          <a:lstStyle/>
          <a:p>
            <a:pPr algn="l"/>
            <a:r>
              <a:rPr lang="en-US" sz="2200" b="1" dirty="0">
                <a:solidFill>
                  <a:srgbClr val="C80452"/>
                </a:solidFill>
              </a:rPr>
              <a:t>Name</a:t>
            </a:r>
          </a:p>
          <a:p>
            <a:pPr algn="l"/>
            <a:r>
              <a:rPr lang="en-US" sz="2200" i="1" dirty="0">
                <a:solidFill>
                  <a:srgbClr val="C80452"/>
                </a:solidFill>
              </a:rPr>
              <a:t>Title</a:t>
            </a:r>
            <a:br>
              <a:rPr lang="en-US" sz="2200" i="1" dirty="0">
                <a:solidFill>
                  <a:srgbClr val="C80452"/>
                </a:solidFill>
              </a:rPr>
            </a:br>
            <a:r>
              <a:rPr lang="en-US" sz="2200" i="1" dirty="0">
                <a:solidFill>
                  <a:srgbClr val="C80452"/>
                </a:solidFill>
              </a:rPr>
              <a:t>Company</a:t>
            </a:r>
            <a:endParaRPr lang="en-US" dirty="0"/>
          </a:p>
        </p:txBody>
      </p:sp>
      <p:sp>
        <p:nvSpPr>
          <p:cNvPr id="10" name="TextBox 9">
            <a:extLst>
              <a:ext uri="{FF2B5EF4-FFF2-40B4-BE49-F238E27FC236}">
                <a16:creationId xmlns:a16="http://schemas.microsoft.com/office/drawing/2014/main" id="{EF46BB8F-F160-4B60-8028-3740D77B99D3}"/>
              </a:ext>
            </a:extLst>
          </p:cNvPr>
          <p:cNvSpPr txBox="1"/>
          <p:nvPr/>
        </p:nvSpPr>
        <p:spPr>
          <a:xfrm>
            <a:off x="3702820" y="3856575"/>
            <a:ext cx="1807653"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a:t>Insert Logo</a:t>
            </a:r>
          </a:p>
        </p:txBody>
      </p:sp>
    </p:spTree>
    <p:extLst>
      <p:ext uri="{BB962C8B-B14F-4D97-AF65-F5344CB8AC3E}">
        <p14:creationId xmlns:p14="http://schemas.microsoft.com/office/powerpoint/2010/main" val="2379533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645" y="152400"/>
            <a:ext cx="8228707" cy="944314"/>
          </a:xfrm>
        </p:spPr>
        <p:txBody>
          <a:bodyPr/>
          <a:lstStyle/>
          <a:p>
            <a:r>
              <a:rPr lang="en-US" altLang="en-US" dirty="0"/>
              <a:t>What is the COE?</a:t>
            </a:r>
          </a:p>
        </p:txBody>
      </p:sp>
      <p:sp>
        <p:nvSpPr>
          <p:cNvPr id="2" name="TextBox 1">
            <a:extLst>
              <a:ext uri="{FF2B5EF4-FFF2-40B4-BE49-F238E27FC236}">
                <a16:creationId xmlns:a16="http://schemas.microsoft.com/office/drawing/2014/main" id="{191114D6-47E4-4F7F-B5D7-D2D024A55633}"/>
              </a:ext>
            </a:extLst>
          </p:cNvPr>
          <p:cNvSpPr txBox="1"/>
          <p:nvPr/>
        </p:nvSpPr>
        <p:spPr>
          <a:xfrm>
            <a:off x="457646" y="990600"/>
            <a:ext cx="8228706" cy="5016758"/>
          </a:xfrm>
          <a:prstGeom prst="rect">
            <a:avLst/>
          </a:prstGeom>
          <a:noFill/>
        </p:spPr>
        <p:txBody>
          <a:bodyPr wrap="square" rtlCol="0">
            <a:spAutoFit/>
          </a:bodyPr>
          <a:lstStyle/>
          <a:p>
            <a:pPr marL="285750" indent="-285750">
              <a:buFont typeface="Arial" panose="020B0604020202020204" pitchFamily="34" charset="0"/>
              <a:buChar char="•"/>
            </a:pPr>
            <a:r>
              <a:rPr lang="en-US" sz="3200" b="1" dirty="0">
                <a:solidFill>
                  <a:schemeClr val="tx2"/>
                </a:solidFill>
              </a:rPr>
              <a:t>The Center of Excellence (COE) </a:t>
            </a:r>
            <a:r>
              <a:rPr lang="en-US" sz="3200" dirty="0">
                <a:solidFill>
                  <a:schemeClr val="tx2"/>
                </a:solidFill>
              </a:rPr>
              <a:t>is a national initiative funded by the US Department of Health and Human Services, Office of Community Services</a:t>
            </a:r>
          </a:p>
          <a:p>
            <a:pPr marL="285750" indent="-285750">
              <a:buFont typeface="Arial" panose="020B0604020202020204" pitchFamily="34" charset="0"/>
              <a:buChar char="•"/>
            </a:pPr>
            <a:r>
              <a:rPr lang="en-US" sz="3200" dirty="0">
                <a:solidFill>
                  <a:schemeClr val="tx2"/>
                </a:solidFill>
              </a:rPr>
              <a:t>3-year timeframe: October 2019 – September 2022</a:t>
            </a:r>
          </a:p>
          <a:p>
            <a:pPr marL="285750" indent="-285750">
              <a:buFont typeface="Arial" panose="020B0604020202020204" pitchFamily="34" charset="0"/>
              <a:buChar char="•"/>
            </a:pPr>
            <a:r>
              <a:rPr lang="en-US" sz="3200" dirty="0">
                <a:solidFill>
                  <a:schemeClr val="tx2"/>
                </a:solidFill>
              </a:rPr>
              <a:t>Key stakeholders: RPICs, State Associations, State CSBG offices, National Partners</a:t>
            </a:r>
          </a:p>
          <a:p>
            <a:pPr marL="285750" indent="-285750">
              <a:buFont typeface="Arial" panose="020B0604020202020204" pitchFamily="34" charset="0"/>
              <a:buChar char="•"/>
            </a:pPr>
            <a:r>
              <a:rPr lang="en-US" sz="3200" dirty="0">
                <a:solidFill>
                  <a:schemeClr val="tx2"/>
                </a:solidFill>
              </a:rPr>
              <a:t>Meant to be a showcase for Community Action/CSBG</a:t>
            </a:r>
          </a:p>
        </p:txBody>
      </p:sp>
    </p:spTree>
    <p:extLst>
      <p:ext uri="{BB962C8B-B14F-4D97-AF65-F5344CB8AC3E}">
        <p14:creationId xmlns:p14="http://schemas.microsoft.com/office/powerpoint/2010/main" val="2830958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646" y="226873"/>
            <a:ext cx="8228707" cy="944314"/>
          </a:xfrm>
        </p:spPr>
        <p:txBody>
          <a:bodyPr>
            <a:normAutofit/>
          </a:bodyPr>
          <a:lstStyle/>
          <a:p>
            <a:r>
              <a:rPr lang="en-US" altLang="en-US" dirty="0"/>
              <a:t>What is the COE? </a:t>
            </a:r>
          </a:p>
        </p:txBody>
      </p:sp>
      <p:sp>
        <p:nvSpPr>
          <p:cNvPr id="2" name="TextBox 1">
            <a:extLst>
              <a:ext uri="{FF2B5EF4-FFF2-40B4-BE49-F238E27FC236}">
                <a16:creationId xmlns:a16="http://schemas.microsoft.com/office/drawing/2014/main" id="{191114D6-47E4-4F7F-B5D7-D2D024A55633}"/>
              </a:ext>
            </a:extLst>
          </p:cNvPr>
          <p:cNvSpPr txBox="1"/>
          <p:nvPr/>
        </p:nvSpPr>
        <p:spPr>
          <a:xfrm>
            <a:off x="446216" y="1171187"/>
            <a:ext cx="8545384" cy="4708981"/>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2"/>
                </a:solidFill>
              </a:rPr>
              <a:t>The COE’s goal is to discover </a:t>
            </a:r>
            <a:r>
              <a:rPr lang="en-US" sz="2400" b="1" i="1" dirty="0">
                <a:solidFill>
                  <a:schemeClr val="tx2"/>
                </a:solidFill>
              </a:rPr>
              <a:t>high-impact work </a:t>
            </a:r>
            <a:r>
              <a:rPr lang="en-US" sz="2400" dirty="0">
                <a:solidFill>
                  <a:schemeClr val="tx2"/>
                </a:solidFill>
              </a:rPr>
              <a:t>that Community Action Agencies are doing by identifying and </a:t>
            </a:r>
            <a:r>
              <a:rPr lang="en-US" sz="2400" b="1" dirty="0">
                <a:solidFill>
                  <a:schemeClr val="tx2"/>
                </a:solidFill>
              </a:rPr>
              <a:t>highlighting </a:t>
            </a:r>
            <a:r>
              <a:rPr lang="en-US" sz="2400" dirty="0">
                <a:solidFill>
                  <a:schemeClr val="tx2"/>
                </a:solidFill>
              </a:rPr>
              <a:t>transformative work that strengthens families and builds resilient, supportive communities.</a:t>
            </a:r>
          </a:p>
          <a:p>
            <a:pPr lvl="1"/>
            <a:endParaRPr lang="en-US" dirty="0">
              <a:solidFill>
                <a:schemeClr val="tx2"/>
              </a:solidFill>
            </a:endParaRPr>
          </a:p>
          <a:p>
            <a:pPr marL="285750" indent="-285750">
              <a:buFont typeface="Arial" panose="020B0604020202020204" pitchFamily="34" charset="0"/>
              <a:buChar char="•"/>
            </a:pPr>
            <a:r>
              <a:rPr lang="en-US" sz="2400" dirty="0">
                <a:solidFill>
                  <a:schemeClr val="tx2"/>
                </a:solidFill>
              </a:rPr>
              <a:t>By FY2022, the Network will be able to demonstrate </a:t>
            </a:r>
            <a:r>
              <a:rPr lang="en-US" sz="2400" b="1" i="1" dirty="0">
                <a:solidFill>
                  <a:schemeClr val="tx2"/>
                </a:solidFill>
              </a:rPr>
              <a:t>over 100</a:t>
            </a:r>
            <a:r>
              <a:rPr lang="en-US" sz="2400" i="1" dirty="0">
                <a:solidFill>
                  <a:schemeClr val="tx2"/>
                </a:solidFill>
              </a:rPr>
              <a:t> </a:t>
            </a:r>
            <a:r>
              <a:rPr lang="en-US" sz="2400" dirty="0">
                <a:solidFill>
                  <a:schemeClr val="tx2"/>
                </a:solidFill>
              </a:rPr>
              <a:t>family-level and community-level strategies </a:t>
            </a:r>
            <a:r>
              <a:rPr lang="en-US" sz="2400" b="1" i="1" dirty="0">
                <a:solidFill>
                  <a:schemeClr val="tx2"/>
                </a:solidFill>
              </a:rPr>
              <a:t>currently used throughout the Network</a:t>
            </a:r>
            <a:r>
              <a:rPr lang="en-US" sz="2400" dirty="0">
                <a:solidFill>
                  <a:schemeClr val="tx2"/>
                </a:solidFill>
              </a:rPr>
              <a:t>.</a:t>
            </a:r>
          </a:p>
          <a:p>
            <a:endParaRPr lang="en-US" dirty="0">
              <a:solidFill>
                <a:schemeClr val="tx2"/>
              </a:solidFill>
            </a:endParaRPr>
          </a:p>
          <a:p>
            <a:pPr marL="285750" indent="-285750">
              <a:buFont typeface="Arial" panose="020B0604020202020204" pitchFamily="34" charset="0"/>
              <a:buChar char="•"/>
            </a:pPr>
            <a:r>
              <a:rPr lang="en-US" sz="2400" dirty="0">
                <a:solidFill>
                  <a:schemeClr val="tx2"/>
                </a:solidFill>
              </a:rPr>
              <a:t>The Network will show its potential to transform EVERY community by </a:t>
            </a:r>
            <a:r>
              <a:rPr lang="en-US" sz="2400" b="1" i="1" dirty="0">
                <a:solidFill>
                  <a:schemeClr val="tx2"/>
                </a:solidFill>
              </a:rPr>
              <a:t>building capacity across all agencies</a:t>
            </a:r>
            <a:r>
              <a:rPr lang="en-US" sz="2400" i="1" dirty="0">
                <a:solidFill>
                  <a:schemeClr val="tx2"/>
                </a:solidFill>
              </a:rPr>
              <a:t> </a:t>
            </a:r>
            <a:r>
              <a:rPr lang="en-US" sz="2400" dirty="0">
                <a:solidFill>
                  <a:schemeClr val="tx2"/>
                </a:solidFill>
              </a:rPr>
              <a:t>to adopt these strategies and to develop other innovative and effective strategies.</a:t>
            </a:r>
          </a:p>
        </p:txBody>
      </p:sp>
    </p:spTree>
    <p:extLst>
      <p:ext uri="{BB962C8B-B14F-4D97-AF65-F5344CB8AC3E}">
        <p14:creationId xmlns:p14="http://schemas.microsoft.com/office/powerpoint/2010/main" val="2998057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t>COE values and principles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75110171"/>
              </p:ext>
            </p:extLst>
          </p:nvPr>
        </p:nvGraphicFramePr>
        <p:xfrm>
          <a:off x="457200" y="1295400"/>
          <a:ext cx="8229600" cy="47165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56220">
                <a:tc>
                  <a:txBody>
                    <a:bodyPr/>
                    <a:lstStyle/>
                    <a:p>
                      <a:r>
                        <a:rPr lang="en-US" sz="2800" b="1" dirty="0"/>
                        <a:t>Core Values</a:t>
                      </a:r>
                    </a:p>
                  </a:txBody>
                  <a:tcPr/>
                </a:tc>
                <a:tc>
                  <a:txBody>
                    <a:bodyPr/>
                    <a:lstStyle/>
                    <a:p>
                      <a:r>
                        <a:rPr lang="en-US" sz="2800" b="1" dirty="0"/>
                        <a:t>Guiding Principles</a:t>
                      </a:r>
                    </a:p>
                  </a:txBody>
                  <a:tcPr/>
                </a:tc>
                <a:extLst>
                  <a:ext uri="{0D108BD9-81ED-4DB2-BD59-A6C34878D82A}">
                    <a16:rowId xmlns:a16="http://schemas.microsoft.com/office/drawing/2014/main" val="10000"/>
                  </a:ext>
                </a:extLst>
              </a:tr>
              <a:tr h="556220">
                <a:tc>
                  <a:txBody>
                    <a:bodyPr/>
                    <a:lstStyle/>
                    <a:p>
                      <a:r>
                        <a:rPr lang="en-US" sz="2400" dirty="0"/>
                        <a:t>Dignity</a:t>
                      </a:r>
                    </a:p>
                  </a:txBody>
                  <a:tcPr/>
                </a:tc>
                <a:tc>
                  <a:txBody>
                    <a:bodyPr/>
                    <a:lstStyle/>
                    <a:p>
                      <a:r>
                        <a:rPr lang="en-US" sz="2400" dirty="0"/>
                        <a:t>Sustainable</a:t>
                      </a:r>
                      <a:r>
                        <a:rPr lang="en-US" sz="2400" baseline="0" dirty="0"/>
                        <a:t> independence</a:t>
                      </a:r>
                      <a:endParaRPr lang="en-US" sz="2400" dirty="0"/>
                    </a:p>
                  </a:txBody>
                  <a:tcPr/>
                </a:tc>
                <a:extLst>
                  <a:ext uri="{0D108BD9-81ED-4DB2-BD59-A6C34878D82A}">
                    <a16:rowId xmlns:a16="http://schemas.microsoft.com/office/drawing/2014/main" val="10001"/>
                  </a:ext>
                </a:extLst>
              </a:tr>
              <a:tr h="556220">
                <a:tc>
                  <a:txBody>
                    <a:bodyPr/>
                    <a:lstStyle/>
                    <a:p>
                      <a:r>
                        <a:rPr lang="en-US" sz="2400" dirty="0"/>
                        <a:t>Society/Community</a:t>
                      </a:r>
                    </a:p>
                  </a:txBody>
                  <a:tcPr/>
                </a:tc>
                <a:tc>
                  <a:txBody>
                    <a:bodyPr/>
                    <a:lstStyle/>
                    <a:p>
                      <a:r>
                        <a:rPr lang="en-US" sz="2400" dirty="0"/>
                        <a:t>Support employment</a:t>
                      </a:r>
                    </a:p>
                  </a:txBody>
                  <a:tcPr/>
                </a:tc>
                <a:extLst>
                  <a:ext uri="{0D108BD9-81ED-4DB2-BD59-A6C34878D82A}">
                    <a16:rowId xmlns:a16="http://schemas.microsoft.com/office/drawing/2014/main" val="10002"/>
                  </a:ext>
                </a:extLst>
              </a:tr>
              <a:tr h="556220">
                <a:tc>
                  <a:txBody>
                    <a:bodyPr/>
                    <a:lstStyle/>
                    <a:p>
                      <a:r>
                        <a:rPr lang="en-US" sz="2400" dirty="0"/>
                        <a:t>Work</a:t>
                      </a:r>
                    </a:p>
                  </a:txBody>
                  <a:tcPr/>
                </a:tc>
                <a:tc>
                  <a:txBody>
                    <a:bodyPr/>
                    <a:lstStyle/>
                    <a:p>
                      <a:r>
                        <a:rPr lang="en-US" sz="2400" dirty="0"/>
                        <a:t>Individual empowerment</a:t>
                      </a:r>
                    </a:p>
                  </a:txBody>
                  <a:tcPr/>
                </a:tc>
                <a:extLst>
                  <a:ext uri="{0D108BD9-81ED-4DB2-BD59-A6C34878D82A}">
                    <a16:rowId xmlns:a16="http://schemas.microsoft.com/office/drawing/2014/main" val="10003"/>
                  </a:ext>
                </a:extLst>
              </a:tr>
              <a:tr h="556220">
                <a:tc>
                  <a:txBody>
                    <a:bodyPr/>
                    <a:lstStyle/>
                    <a:p>
                      <a:r>
                        <a:rPr lang="en-US" sz="2400" dirty="0"/>
                        <a:t>Responsibility</a:t>
                      </a:r>
                    </a:p>
                  </a:txBody>
                  <a:tcPr/>
                </a:tc>
                <a:tc>
                  <a:txBody>
                    <a:bodyPr/>
                    <a:lstStyle/>
                    <a:p>
                      <a:r>
                        <a:rPr lang="en-US" sz="2400" dirty="0"/>
                        <a:t>Government as catalyst</a:t>
                      </a:r>
                    </a:p>
                  </a:txBody>
                  <a:tcPr/>
                </a:tc>
                <a:extLst>
                  <a:ext uri="{0D108BD9-81ED-4DB2-BD59-A6C34878D82A}">
                    <a16:rowId xmlns:a16="http://schemas.microsoft.com/office/drawing/2014/main" val="10004"/>
                  </a:ext>
                </a:extLst>
              </a:tr>
              <a:tr h="556220">
                <a:tc>
                  <a:txBody>
                    <a:bodyPr/>
                    <a:lstStyle/>
                    <a:p>
                      <a:r>
                        <a:rPr lang="en-US" sz="2400" dirty="0"/>
                        <a:t>Impact</a:t>
                      </a:r>
                    </a:p>
                  </a:txBody>
                  <a:tcPr/>
                </a:tc>
                <a:tc>
                  <a:txBody>
                    <a:bodyPr/>
                    <a:lstStyle/>
                    <a:p>
                      <a:r>
                        <a:rPr lang="en-US" sz="2400" dirty="0"/>
                        <a:t>Community matters</a:t>
                      </a:r>
                    </a:p>
                  </a:txBody>
                  <a:tcPr/>
                </a:tc>
                <a:extLst>
                  <a:ext uri="{0D108BD9-81ED-4DB2-BD59-A6C34878D82A}">
                    <a16:rowId xmlns:a16="http://schemas.microsoft.com/office/drawing/2014/main" val="10005"/>
                  </a:ext>
                </a:extLst>
              </a:tr>
              <a:tr h="556220">
                <a:tc>
                  <a:txBody>
                    <a:bodyPr/>
                    <a:lstStyle/>
                    <a:p>
                      <a:endParaRPr lang="en-US" sz="2400" dirty="0"/>
                    </a:p>
                  </a:txBody>
                  <a:tcPr/>
                </a:tc>
                <a:tc>
                  <a:txBody>
                    <a:bodyPr/>
                    <a:lstStyle/>
                    <a:p>
                      <a:r>
                        <a:rPr lang="en-US" sz="2400" dirty="0"/>
                        <a:t>Evidence-based policy</a:t>
                      </a:r>
                    </a:p>
                  </a:txBody>
                  <a:tcPr/>
                </a:tc>
                <a:extLst>
                  <a:ext uri="{0D108BD9-81ED-4DB2-BD59-A6C34878D82A}">
                    <a16:rowId xmlns:a16="http://schemas.microsoft.com/office/drawing/2014/main" val="10006"/>
                  </a:ext>
                </a:extLst>
              </a:tr>
              <a:tr h="556220">
                <a:tc>
                  <a:txBody>
                    <a:bodyPr/>
                    <a:lstStyle/>
                    <a:p>
                      <a:endParaRPr lang="en-US" sz="2400" dirty="0"/>
                    </a:p>
                  </a:txBody>
                  <a:tcPr/>
                </a:tc>
                <a:tc>
                  <a:txBody>
                    <a:bodyPr/>
                    <a:lstStyle/>
                    <a:p>
                      <a:r>
                        <a:rPr lang="en-US" sz="2400" dirty="0"/>
                        <a:t>Individual/Family-centric design</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965847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762000"/>
            <a:ext cx="4038600" cy="4953000"/>
          </a:xfrm>
        </p:spPr>
        <p:txBody>
          <a:bodyPr>
            <a:normAutofit fontScale="85000" lnSpcReduction="20000"/>
          </a:bodyPr>
          <a:lstStyle/>
          <a:p>
            <a:pPr marL="0" indent="0" algn="ctr">
              <a:buNone/>
            </a:pPr>
            <a:r>
              <a:rPr lang="en-US" sz="4700" b="1" dirty="0">
                <a:solidFill>
                  <a:schemeClr val="tx2"/>
                </a:solidFill>
              </a:rPr>
              <a:t>The COE Project </a:t>
            </a:r>
            <a:r>
              <a:rPr lang="en-US" sz="5200" b="1" u="sng" dirty="0">
                <a:solidFill>
                  <a:schemeClr val="tx2"/>
                </a:solidFill>
              </a:rPr>
              <a:t>IS</a:t>
            </a:r>
          </a:p>
          <a:p>
            <a:pPr marL="0" indent="0" algn="ctr">
              <a:buNone/>
            </a:pPr>
            <a:endParaRPr lang="en-US" sz="5200" b="1" u="sng" dirty="0">
              <a:solidFill>
                <a:schemeClr val="tx2"/>
              </a:solidFill>
            </a:endParaRPr>
          </a:p>
          <a:p>
            <a:r>
              <a:rPr lang="en-US" dirty="0">
                <a:solidFill>
                  <a:schemeClr val="tx2"/>
                </a:solidFill>
              </a:rPr>
              <a:t>An opportunity to highlight and disseminate the outstanding, high-impact work that is being done in the network</a:t>
            </a:r>
          </a:p>
          <a:p>
            <a:r>
              <a:rPr lang="en-US" dirty="0">
                <a:solidFill>
                  <a:schemeClr val="tx2"/>
                </a:solidFill>
              </a:rPr>
              <a:t>A continuation of moving the network from compliance to excellence in Organizational Standards</a:t>
            </a:r>
          </a:p>
        </p:txBody>
      </p:sp>
      <p:sp>
        <p:nvSpPr>
          <p:cNvPr id="4" name="Content Placeholder 3"/>
          <p:cNvSpPr>
            <a:spLocks noGrp="1"/>
          </p:cNvSpPr>
          <p:nvPr>
            <p:ph sz="half" idx="2"/>
          </p:nvPr>
        </p:nvSpPr>
        <p:spPr>
          <a:xfrm>
            <a:off x="4648200" y="762000"/>
            <a:ext cx="4038600" cy="4953000"/>
          </a:xfrm>
        </p:spPr>
        <p:txBody>
          <a:bodyPr>
            <a:normAutofit fontScale="85000" lnSpcReduction="20000"/>
          </a:bodyPr>
          <a:lstStyle/>
          <a:p>
            <a:pPr marL="0" indent="0" algn="ctr">
              <a:buNone/>
            </a:pPr>
            <a:r>
              <a:rPr lang="en-US" sz="4700" b="1" dirty="0">
                <a:solidFill>
                  <a:schemeClr val="tx2"/>
                </a:solidFill>
              </a:rPr>
              <a:t>The COE Project</a:t>
            </a:r>
          </a:p>
          <a:p>
            <a:pPr marL="0" indent="0" algn="ctr">
              <a:buNone/>
            </a:pPr>
            <a:r>
              <a:rPr lang="en-US" sz="4700" b="1" u="sng" dirty="0">
                <a:solidFill>
                  <a:schemeClr val="tx2"/>
                </a:solidFill>
              </a:rPr>
              <a:t>IS NOT</a:t>
            </a:r>
          </a:p>
          <a:p>
            <a:pPr marL="0" indent="0">
              <a:buNone/>
            </a:pPr>
            <a:endParaRPr lang="en-US" sz="3800" b="1" u="sng" dirty="0">
              <a:solidFill>
                <a:schemeClr val="tx2"/>
              </a:solidFill>
            </a:endParaRPr>
          </a:p>
          <a:p>
            <a:r>
              <a:rPr lang="en-US" dirty="0">
                <a:solidFill>
                  <a:schemeClr val="tx2"/>
                </a:solidFill>
              </a:rPr>
              <a:t>A new reporting or compliance requirement (i.e. it does not </a:t>
            </a:r>
            <a:r>
              <a:rPr lang="en-US" i="1" dirty="0">
                <a:solidFill>
                  <a:schemeClr val="tx2"/>
                </a:solidFill>
              </a:rPr>
              <a:t>necessarily</a:t>
            </a:r>
            <a:r>
              <a:rPr lang="en-US" dirty="0">
                <a:solidFill>
                  <a:schemeClr val="tx2"/>
                </a:solidFill>
              </a:rPr>
              <a:t> relate to Module 3)</a:t>
            </a:r>
          </a:p>
          <a:p>
            <a:r>
              <a:rPr lang="en-US" dirty="0">
                <a:solidFill>
                  <a:schemeClr val="tx2"/>
                </a:solidFill>
              </a:rPr>
              <a:t>A requirement to change what CAA’s are currently doing</a:t>
            </a:r>
          </a:p>
          <a:p>
            <a:r>
              <a:rPr lang="en-US" dirty="0">
                <a:solidFill>
                  <a:schemeClr val="tx2"/>
                </a:solidFill>
              </a:rPr>
              <a:t>A requirement that CAA’s have to develop new community-level initiatives </a:t>
            </a:r>
          </a:p>
          <a:p>
            <a:pPr lvl="1"/>
            <a:endParaRPr lang="en-US" dirty="0"/>
          </a:p>
        </p:txBody>
      </p:sp>
    </p:spTree>
    <p:extLst>
      <p:ext uri="{BB962C8B-B14F-4D97-AF65-F5344CB8AC3E}">
        <p14:creationId xmlns:p14="http://schemas.microsoft.com/office/powerpoint/2010/main" val="3253887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solidFill>
              </a:rPr>
              <a:t>COE Focus Areas</a:t>
            </a:r>
          </a:p>
        </p:txBody>
      </p:sp>
      <p:sp>
        <p:nvSpPr>
          <p:cNvPr id="3" name="Content Placeholder 2"/>
          <p:cNvSpPr>
            <a:spLocks noGrp="1"/>
          </p:cNvSpPr>
          <p:nvPr>
            <p:ph sz="half" idx="1"/>
          </p:nvPr>
        </p:nvSpPr>
        <p:spPr>
          <a:xfrm>
            <a:off x="457200" y="1600198"/>
            <a:ext cx="4038600" cy="4525963"/>
          </a:xfrm>
        </p:spPr>
        <p:txBody>
          <a:bodyPr>
            <a:normAutofit/>
          </a:bodyPr>
          <a:lstStyle/>
          <a:p>
            <a:pPr marL="0" indent="0">
              <a:buNone/>
            </a:pPr>
            <a:r>
              <a:rPr lang="en-US" b="1" dirty="0">
                <a:solidFill>
                  <a:schemeClr val="tx2"/>
                </a:solidFill>
              </a:rPr>
              <a:t>HIGHLIGHT EFFECTIVE INITIATIVES</a:t>
            </a:r>
          </a:p>
          <a:p>
            <a:pPr marL="0" indent="0">
              <a:buNone/>
            </a:pPr>
            <a:r>
              <a:rPr lang="en-US" sz="2400" dirty="0">
                <a:solidFill>
                  <a:schemeClr val="tx2"/>
                </a:solidFill>
              </a:rPr>
              <a:t>Identifying initiatives, documenting their impact, dissecting their operation, generating tools and resources to support their replication, developing communications channels to promote them across the network</a:t>
            </a:r>
          </a:p>
        </p:txBody>
      </p:sp>
      <p:sp>
        <p:nvSpPr>
          <p:cNvPr id="4" name="Content Placeholder 3"/>
          <p:cNvSpPr>
            <a:spLocks noGrp="1"/>
          </p:cNvSpPr>
          <p:nvPr>
            <p:ph sz="half" idx="2"/>
          </p:nvPr>
        </p:nvSpPr>
        <p:spPr>
          <a:xfrm>
            <a:off x="4724400" y="1600199"/>
            <a:ext cx="4038600" cy="4525963"/>
          </a:xfrm>
        </p:spPr>
        <p:txBody>
          <a:bodyPr>
            <a:normAutofit/>
          </a:bodyPr>
          <a:lstStyle/>
          <a:p>
            <a:pPr marL="0" indent="0">
              <a:buNone/>
            </a:pPr>
            <a:r>
              <a:rPr lang="en-US" b="1" dirty="0">
                <a:solidFill>
                  <a:schemeClr val="tx2"/>
                </a:solidFill>
              </a:rPr>
              <a:t>BUILD NETWORK CAPACITY</a:t>
            </a:r>
          </a:p>
          <a:p>
            <a:pPr marL="0" indent="0">
              <a:buNone/>
            </a:pPr>
            <a:r>
              <a:rPr lang="en-US" sz="2400" dirty="0">
                <a:solidFill>
                  <a:schemeClr val="tx2"/>
                </a:solidFill>
              </a:rPr>
              <a:t>To implement effective services that transform families and communities, agencies have to be well-organized and highly effective. We must not merely meet organizational standards, we must exceed them</a:t>
            </a:r>
          </a:p>
        </p:txBody>
      </p:sp>
    </p:spTree>
    <p:extLst>
      <p:ext uri="{BB962C8B-B14F-4D97-AF65-F5344CB8AC3E}">
        <p14:creationId xmlns:p14="http://schemas.microsoft.com/office/powerpoint/2010/main" val="3151283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092"/>
            <a:ext cx="8229600" cy="1143000"/>
          </a:xfrm>
        </p:spPr>
        <p:txBody>
          <a:bodyPr>
            <a:normAutofit fontScale="90000"/>
          </a:bodyPr>
          <a:lstStyle/>
          <a:p>
            <a:r>
              <a:rPr lang="en-US" dirty="0">
                <a:solidFill>
                  <a:schemeClr val="tx2"/>
                </a:solidFill>
              </a:rPr>
              <a:t>Connecting the Individual to the Community</a:t>
            </a:r>
          </a:p>
        </p:txBody>
      </p:sp>
      <p:sp>
        <p:nvSpPr>
          <p:cNvPr id="3" name="Content Placeholder 2"/>
          <p:cNvSpPr>
            <a:spLocks noGrp="1"/>
          </p:cNvSpPr>
          <p:nvPr>
            <p:ph sz="half" idx="1"/>
          </p:nvPr>
        </p:nvSpPr>
        <p:spPr>
          <a:xfrm>
            <a:off x="453025" y="3134815"/>
            <a:ext cx="3505196" cy="1894385"/>
          </a:xfrm>
        </p:spPr>
        <p:txBody>
          <a:bodyPr>
            <a:normAutofit/>
          </a:bodyPr>
          <a:lstStyle/>
          <a:p>
            <a:pPr marL="0" indent="0">
              <a:buNone/>
            </a:pPr>
            <a:r>
              <a:rPr lang="en-US" b="1" dirty="0">
                <a:solidFill>
                  <a:schemeClr val="tx2"/>
                </a:solidFill>
              </a:rPr>
              <a:t>Human Capacity</a:t>
            </a:r>
          </a:p>
          <a:p>
            <a:r>
              <a:rPr lang="en-US" sz="2000" dirty="0">
                <a:solidFill>
                  <a:schemeClr val="tx2"/>
                </a:solidFill>
              </a:rPr>
              <a:t>Trauma-informed services</a:t>
            </a:r>
          </a:p>
          <a:p>
            <a:r>
              <a:rPr lang="en-US" sz="2000" dirty="0">
                <a:solidFill>
                  <a:schemeClr val="tx2"/>
                </a:solidFill>
              </a:rPr>
              <a:t>Whole Family Approaches</a:t>
            </a:r>
          </a:p>
          <a:p>
            <a:r>
              <a:rPr lang="en-US" sz="2000" dirty="0">
                <a:solidFill>
                  <a:schemeClr val="tx2"/>
                </a:solidFill>
              </a:rPr>
              <a:t>Equity Strategies</a:t>
            </a:r>
          </a:p>
        </p:txBody>
      </p:sp>
      <p:sp>
        <p:nvSpPr>
          <p:cNvPr id="4" name="Content Placeholder 3"/>
          <p:cNvSpPr>
            <a:spLocks noGrp="1"/>
          </p:cNvSpPr>
          <p:nvPr>
            <p:ph sz="half" idx="2"/>
          </p:nvPr>
        </p:nvSpPr>
        <p:spPr>
          <a:xfrm>
            <a:off x="457200" y="1547317"/>
            <a:ext cx="5067298" cy="1587498"/>
          </a:xfrm>
        </p:spPr>
        <p:txBody>
          <a:bodyPr>
            <a:normAutofit/>
          </a:bodyPr>
          <a:lstStyle/>
          <a:p>
            <a:pPr marL="0" indent="0">
              <a:buNone/>
            </a:pPr>
            <a:r>
              <a:rPr lang="en-US" b="1" dirty="0">
                <a:solidFill>
                  <a:schemeClr val="tx2"/>
                </a:solidFill>
              </a:rPr>
              <a:t>Community Transformation</a:t>
            </a:r>
          </a:p>
          <a:p>
            <a:r>
              <a:rPr lang="en-US" sz="2000" dirty="0">
                <a:solidFill>
                  <a:schemeClr val="tx2"/>
                </a:solidFill>
              </a:rPr>
              <a:t>Systems change activities</a:t>
            </a:r>
          </a:p>
          <a:p>
            <a:r>
              <a:rPr lang="en-US" sz="2000" dirty="0">
                <a:solidFill>
                  <a:schemeClr val="tx2"/>
                </a:solidFill>
              </a:rPr>
              <a:t>Cross-sector collaboration</a:t>
            </a:r>
          </a:p>
          <a:p>
            <a:endParaRPr lang="en-US" dirty="0">
              <a:solidFill>
                <a:schemeClr val="tx2"/>
              </a:solidFill>
            </a:endParaRPr>
          </a:p>
        </p:txBody>
      </p:sp>
      <p:graphicFrame>
        <p:nvGraphicFramePr>
          <p:cNvPr id="5" name="Diagram 4">
            <a:extLst>
              <a:ext uri="{FF2B5EF4-FFF2-40B4-BE49-F238E27FC236}">
                <a16:creationId xmlns:a16="http://schemas.microsoft.com/office/drawing/2014/main" id="{DE5CECE4-31C2-4DF8-81D0-FEBC05DAAFB3}"/>
              </a:ext>
            </a:extLst>
          </p:cNvPr>
          <p:cNvGraphicFramePr/>
          <p:nvPr>
            <p:extLst>
              <p:ext uri="{D42A27DB-BD31-4B8C-83A1-F6EECF244321}">
                <p14:modId xmlns:p14="http://schemas.microsoft.com/office/powerpoint/2010/main" val="1425525851"/>
              </p:ext>
            </p:extLst>
          </p:nvPr>
        </p:nvGraphicFramePr>
        <p:xfrm>
          <a:off x="3221281" y="1308102"/>
          <a:ext cx="6379919" cy="47116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Arrow: Up 8">
            <a:extLst>
              <a:ext uri="{FF2B5EF4-FFF2-40B4-BE49-F238E27FC236}">
                <a16:creationId xmlns:a16="http://schemas.microsoft.com/office/drawing/2014/main" id="{36609C2D-4CD4-4855-8904-EA0012726AE5}"/>
              </a:ext>
            </a:extLst>
          </p:cNvPr>
          <p:cNvSpPr/>
          <p:nvPr/>
        </p:nvSpPr>
        <p:spPr>
          <a:xfrm>
            <a:off x="4764051" y="2394559"/>
            <a:ext cx="592383" cy="2471192"/>
          </a:xfrm>
          <a:prstGeom prst="upArrow">
            <a:avLst/>
          </a:prstGeom>
          <a:solidFill>
            <a:schemeClr val="bg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Arrow: Up 9">
            <a:extLst>
              <a:ext uri="{FF2B5EF4-FFF2-40B4-BE49-F238E27FC236}">
                <a16:creationId xmlns:a16="http://schemas.microsoft.com/office/drawing/2014/main" id="{8E2B9F0F-3C53-4399-9DCC-4C864B84368F}"/>
              </a:ext>
            </a:extLst>
          </p:cNvPr>
          <p:cNvSpPr/>
          <p:nvPr/>
        </p:nvSpPr>
        <p:spPr>
          <a:xfrm rot="10800000">
            <a:off x="7696196" y="2394559"/>
            <a:ext cx="592383" cy="2471192"/>
          </a:xfrm>
          <a:prstGeom prst="upArrow">
            <a:avLst/>
          </a:prstGeom>
          <a:solidFill>
            <a:schemeClr val="bg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8B4587-83A7-4697-B94C-0A2162618189}"/>
              </a:ext>
            </a:extLst>
          </p:cNvPr>
          <p:cNvSpPr txBox="1"/>
          <p:nvPr/>
        </p:nvSpPr>
        <p:spPr>
          <a:xfrm>
            <a:off x="453025" y="5029200"/>
            <a:ext cx="3505196" cy="830997"/>
          </a:xfrm>
          <a:prstGeom prst="rect">
            <a:avLst/>
          </a:prstGeom>
          <a:noFill/>
        </p:spPr>
        <p:txBody>
          <a:bodyPr wrap="square" rtlCol="0">
            <a:spAutoFit/>
          </a:bodyPr>
          <a:lstStyle/>
          <a:p>
            <a:pPr algn="ctr"/>
            <a:r>
              <a:rPr lang="en-US" sz="2400" b="1" i="1" dirty="0">
                <a:solidFill>
                  <a:schemeClr val="tx2"/>
                </a:solidFill>
              </a:rPr>
              <a:t>Help communities </a:t>
            </a:r>
            <a:r>
              <a:rPr lang="en-US" sz="2400" b="1" i="1" dirty="0">
                <a:solidFill>
                  <a:srgbClr val="C80452"/>
                </a:solidFill>
              </a:rPr>
              <a:t>thrive</a:t>
            </a:r>
            <a:r>
              <a:rPr lang="en-US" sz="2400" b="1" i="1" dirty="0">
                <a:solidFill>
                  <a:schemeClr val="tx2"/>
                </a:solidFill>
              </a:rPr>
              <a:t>, not just </a:t>
            </a:r>
            <a:r>
              <a:rPr lang="en-US" sz="2400" b="1" i="1" dirty="0">
                <a:solidFill>
                  <a:srgbClr val="C80452"/>
                </a:solidFill>
              </a:rPr>
              <a:t>survive</a:t>
            </a:r>
            <a:r>
              <a:rPr lang="en-US" sz="2400" b="1" i="1" dirty="0">
                <a:solidFill>
                  <a:schemeClr val="tx2"/>
                </a:solidFill>
              </a:rPr>
              <a:t>.</a:t>
            </a:r>
          </a:p>
        </p:txBody>
      </p:sp>
    </p:spTree>
    <p:extLst>
      <p:ext uri="{BB962C8B-B14F-4D97-AF65-F5344CB8AC3E}">
        <p14:creationId xmlns:p14="http://schemas.microsoft.com/office/powerpoint/2010/main" val="2026444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994"/>
            <a:ext cx="8229600" cy="1143000"/>
          </a:xfrm>
        </p:spPr>
        <p:txBody>
          <a:bodyPr/>
          <a:lstStyle/>
          <a:p>
            <a:r>
              <a:rPr lang="en-US" dirty="0">
                <a:solidFill>
                  <a:schemeClr val="tx2"/>
                </a:solidFill>
              </a:rPr>
              <a:t>Building capacity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8927" y="1117234"/>
            <a:ext cx="2074346" cy="2168306"/>
          </a:xfrm>
          <a:prstGeom prst="rect">
            <a:avLst/>
          </a:prstGeom>
        </p:spPr>
      </p:pic>
      <p:sp>
        <p:nvSpPr>
          <p:cNvPr id="5" name="TextBox 4">
            <a:extLst>
              <a:ext uri="{FF2B5EF4-FFF2-40B4-BE49-F238E27FC236}">
                <a16:creationId xmlns:a16="http://schemas.microsoft.com/office/drawing/2014/main" id="{AA15C6B6-A2E4-4647-B042-608F8DA8D21C}"/>
              </a:ext>
            </a:extLst>
          </p:cNvPr>
          <p:cNvSpPr txBox="1"/>
          <p:nvPr/>
        </p:nvSpPr>
        <p:spPr>
          <a:xfrm>
            <a:off x="228599" y="3886200"/>
            <a:ext cx="4572000" cy="1938992"/>
          </a:xfrm>
          <a:prstGeom prst="rect">
            <a:avLst/>
          </a:prstGeom>
          <a:noFill/>
        </p:spPr>
        <p:txBody>
          <a:bodyPr wrap="square" rtlCol="0">
            <a:spAutoFit/>
          </a:bodyPr>
          <a:lstStyle/>
          <a:p>
            <a:pPr marL="742950" lvl="1" indent="-285750">
              <a:buFont typeface="Arial" panose="020B0604020202020204" pitchFamily="34" charset="0"/>
              <a:buChar char="•"/>
            </a:pPr>
            <a:r>
              <a:rPr lang="en-US" sz="2000" dirty="0">
                <a:solidFill>
                  <a:schemeClr val="tx2"/>
                </a:solidFill>
              </a:rPr>
              <a:t>Resource development</a:t>
            </a:r>
          </a:p>
          <a:p>
            <a:pPr marL="742950" lvl="1" indent="-285750">
              <a:buFont typeface="Arial" panose="020B0604020202020204" pitchFamily="34" charset="0"/>
              <a:buChar char="•"/>
            </a:pPr>
            <a:r>
              <a:rPr lang="en-US" sz="2000" dirty="0">
                <a:solidFill>
                  <a:schemeClr val="tx2"/>
                </a:solidFill>
              </a:rPr>
              <a:t>Partnerships</a:t>
            </a:r>
          </a:p>
          <a:p>
            <a:pPr marL="742950" lvl="1" indent="-285750">
              <a:buFont typeface="Arial" panose="020B0604020202020204" pitchFamily="34" charset="0"/>
              <a:buChar char="•"/>
            </a:pPr>
            <a:r>
              <a:rPr lang="en-US" sz="2000" dirty="0">
                <a:solidFill>
                  <a:schemeClr val="tx2"/>
                </a:solidFill>
              </a:rPr>
              <a:t>Community assessment</a:t>
            </a:r>
          </a:p>
          <a:p>
            <a:pPr marL="742950" lvl="1" indent="-285750">
              <a:buFont typeface="Arial" panose="020B0604020202020204" pitchFamily="34" charset="0"/>
              <a:buChar char="•"/>
            </a:pPr>
            <a:r>
              <a:rPr lang="en-US" sz="2000" dirty="0">
                <a:solidFill>
                  <a:schemeClr val="tx2"/>
                </a:solidFill>
              </a:rPr>
              <a:t>Strategic Planning</a:t>
            </a:r>
          </a:p>
          <a:p>
            <a:pPr marL="742950" lvl="1" indent="-285750">
              <a:buFont typeface="Arial" panose="020B0604020202020204" pitchFamily="34" charset="0"/>
              <a:buChar char="•"/>
            </a:pPr>
            <a:r>
              <a:rPr lang="en-US" sz="2000" dirty="0">
                <a:solidFill>
                  <a:schemeClr val="tx2"/>
                </a:solidFill>
              </a:rPr>
              <a:t>Use of data/analysis</a:t>
            </a:r>
          </a:p>
          <a:p>
            <a:pPr marL="742950" lvl="1" indent="-285750">
              <a:buFont typeface="Arial" panose="020B0604020202020204" pitchFamily="34" charset="0"/>
              <a:buChar char="•"/>
            </a:pPr>
            <a:r>
              <a:rPr lang="en-US" sz="2000" dirty="0">
                <a:solidFill>
                  <a:schemeClr val="tx2"/>
                </a:solidFill>
              </a:rPr>
              <a:t>Fiscal management</a:t>
            </a:r>
          </a:p>
        </p:txBody>
      </p:sp>
      <p:sp>
        <p:nvSpPr>
          <p:cNvPr id="6" name="TextBox 5">
            <a:extLst>
              <a:ext uri="{FF2B5EF4-FFF2-40B4-BE49-F238E27FC236}">
                <a16:creationId xmlns:a16="http://schemas.microsoft.com/office/drawing/2014/main" id="{5937FD2A-B554-4E02-83E6-049B3DE5684F}"/>
              </a:ext>
            </a:extLst>
          </p:cNvPr>
          <p:cNvSpPr txBox="1"/>
          <p:nvPr/>
        </p:nvSpPr>
        <p:spPr>
          <a:xfrm>
            <a:off x="718159" y="1346548"/>
            <a:ext cx="5140768" cy="1569660"/>
          </a:xfrm>
          <a:prstGeom prst="rect">
            <a:avLst/>
          </a:prstGeom>
          <a:noFill/>
        </p:spPr>
        <p:txBody>
          <a:bodyPr wrap="square" rtlCol="0">
            <a:spAutoFit/>
          </a:bodyPr>
          <a:lstStyle/>
          <a:p>
            <a:r>
              <a:rPr lang="en-US" sz="2400" b="1" i="1" dirty="0">
                <a:solidFill>
                  <a:schemeClr val="tx2"/>
                </a:solidFill>
              </a:rPr>
              <a:t>Every</a:t>
            </a:r>
            <a:r>
              <a:rPr lang="en-US" sz="2400" dirty="0">
                <a:solidFill>
                  <a:schemeClr val="tx2"/>
                </a:solidFill>
              </a:rPr>
              <a:t> community is entitled to a strong, effective CAA that is advocating </a:t>
            </a:r>
            <a:r>
              <a:rPr lang="en-US" sz="2400" b="1" i="1" dirty="0">
                <a:solidFill>
                  <a:schemeClr val="tx2"/>
                </a:solidFill>
              </a:rPr>
              <a:t>community change </a:t>
            </a:r>
            <a:r>
              <a:rPr lang="en-US" sz="2400" dirty="0">
                <a:solidFill>
                  <a:schemeClr val="tx2"/>
                </a:solidFill>
              </a:rPr>
              <a:t>and providing </a:t>
            </a:r>
            <a:r>
              <a:rPr lang="en-US" sz="2400" b="1" i="1" dirty="0">
                <a:solidFill>
                  <a:schemeClr val="tx2"/>
                </a:solidFill>
              </a:rPr>
              <a:t>transformative services</a:t>
            </a:r>
            <a:r>
              <a:rPr lang="en-US" sz="2400" dirty="0">
                <a:solidFill>
                  <a:schemeClr val="tx2"/>
                </a:solidFill>
              </a:rPr>
              <a:t>. </a:t>
            </a:r>
            <a:endParaRPr lang="en-US" sz="2400" dirty="0"/>
          </a:p>
        </p:txBody>
      </p:sp>
      <p:sp>
        <p:nvSpPr>
          <p:cNvPr id="7" name="TextBox 6">
            <a:extLst>
              <a:ext uri="{FF2B5EF4-FFF2-40B4-BE49-F238E27FC236}">
                <a16:creationId xmlns:a16="http://schemas.microsoft.com/office/drawing/2014/main" id="{85999B60-313C-467B-9A96-B820B23E8448}"/>
              </a:ext>
            </a:extLst>
          </p:cNvPr>
          <p:cNvSpPr txBox="1"/>
          <p:nvPr/>
        </p:nvSpPr>
        <p:spPr>
          <a:xfrm>
            <a:off x="649352" y="3269640"/>
            <a:ext cx="4151247" cy="861774"/>
          </a:xfrm>
          <a:prstGeom prst="rect">
            <a:avLst/>
          </a:prstGeom>
          <a:noFill/>
        </p:spPr>
        <p:txBody>
          <a:bodyPr wrap="square" rtlCol="0">
            <a:spAutoFit/>
          </a:bodyPr>
          <a:lstStyle/>
          <a:p>
            <a:r>
              <a:rPr lang="en-US" sz="3200" b="1" dirty="0">
                <a:solidFill>
                  <a:schemeClr val="tx2"/>
                </a:solidFill>
              </a:rPr>
              <a:t>What will this take?</a:t>
            </a:r>
          </a:p>
          <a:p>
            <a:endParaRPr lang="en-US" dirty="0"/>
          </a:p>
        </p:txBody>
      </p:sp>
      <p:sp>
        <p:nvSpPr>
          <p:cNvPr id="8" name="TextBox 7">
            <a:extLst>
              <a:ext uri="{FF2B5EF4-FFF2-40B4-BE49-F238E27FC236}">
                <a16:creationId xmlns:a16="http://schemas.microsoft.com/office/drawing/2014/main" id="{B4291F34-BFAD-48F6-A6A9-5C218BC9CA7B}"/>
              </a:ext>
            </a:extLst>
          </p:cNvPr>
          <p:cNvSpPr txBox="1"/>
          <p:nvPr/>
        </p:nvSpPr>
        <p:spPr>
          <a:xfrm>
            <a:off x="4006241" y="3886200"/>
            <a:ext cx="5105400" cy="2215991"/>
          </a:xfrm>
          <a:prstGeom prst="rect">
            <a:avLst/>
          </a:prstGeom>
          <a:noFill/>
        </p:spPr>
        <p:txBody>
          <a:bodyPr wrap="square" rtlCol="0">
            <a:spAutoFit/>
          </a:bodyPr>
          <a:lstStyle/>
          <a:p>
            <a:pPr marL="742950" lvl="1" indent="-285750">
              <a:buFont typeface="Arial" panose="020B0604020202020204" pitchFamily="34" charset="0"/>
              <a:buChar char="•"/>
            </a:pPr>
            <a:r>
              <a:rPr lang="en-US" sz="2000" dirty="0">
                <a:solidFill>
                  <a:schemeClr val="tx2"/>
                </a:solidFill>
              </a:rPr>
              <a:t>Board governance</a:t>
            </a:r>
          </a:p>
          <a:p>
            <a:pPr marL="742950" lvl="1" indent="-285750">
              <a:buFont typeface="Arial" panose="020B0604020202020204" pitchFamily="34" charset="0"/>
              <a:buChar char="•"/>
            </a:pPr>
            <a:r>
              <a:rPr lang="en-US" sz="2000" dirty="0">
                <a:solidFill>
                  <a:schemeClr val="tx2"/>
                </a:solidFill>
              </a:rPr>
              <a:t>Agency leadership</a:t>
            </a:r>
          </a:p>
          <a:p>
            <a:pPr marL="742950" lvl="1" indent="-285750">
              <a:buFont typeface="Arial" panose="020B0604020202020204" pitchFamily="34" charset="0"/>
              <a:buChar char="•"/>
            </a:pPr>
            <a:r>
              <a:rPr lang="en-US" sz="2000" dirty="0">
                <a:solidFill>
                  <a:schemeClr val="tx2"/>
                </a:solidFill>
              </a:rPr>
              <a:t>Community engagement</a:t>
            </a:r>
          </a:p>
          <a:p>
            <a:pPr marL="742950" lvl="1" indent="-285750">
              <a:buFont typeface="Arial" panose="020B0604020202020204" pitchFamily="34" charset="0"/>
              <a:buChar char="•"/>
            </a:pPr>
            <a:r>
              <a:rPr lang="en-US" sz="2000" dirty="0">
                <a:solidFill>
                  <a:schemeClr val="tx2"/>
                </a:solidFill>
              </a:rPr>
              <a:t>Effective communications</a:t>
            </a:r>
          </a:p>
          <a:p>
            <a:pPr marL="742950" lvl="1" indent="-285750">
              <a:buFont typeface="Arial" panose="020B0604020202020204" pitchFamily="34" charset="0"/>
              <a:buChar char="•"/>
            </a:pPr>
            <a:r>
              <a:rPr lang="en-US" sz="2000" dirty="0">
                <a:solidFill>
                  <a:schemeClr val="tx2"/>
                </a:solidFill>
              </a:rPr>
              <a:t>Human resources management</a:t>
            </a:r>
          </a:p>
          <a:p>
            <a:pPr marL="742950" lvl="1" indent="-285750">
              <a:buFont typeface="Arial" panose="020B0604020202020204" pitchFamily="34" charset="0"/>
              <a:buChar char="•"/>
            </a:pPr>
            <a:r>
              <a:rPr lang="en-US" sz="2000" dirty="0">
                <a:solidFill>
                  <a:schemeClr val="tx2"/>
                </a:solidFill>
              </a:rPr>
              <a:t>Staff development</a:t>
            </a:r>
            <a:endParaRPr lang="en-US" sz="2000" dirty="0"/>
          </a:p>
          <a:p>
            <a:endParaRPr lang="en-US" dirty="0"/>
          </a:p>
        </p:txBody>
      </p:sp>
    </p:spTree>
    <p:extLst>
      <p:ext uri="{BB962C8B-B14F-4D97-AF65-F5344CB8AC3E}">
        <p14:creationId xmlns:p14="http://schemas.microsoft.com/office/powerpoint/2010/main" val="1153707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solidFill>
              </a:rPr>
              <a:t>The Center of Excellence (COE)</a:t>
            </a:r>
          </a:p>
        </p:txBody>
      </p:sp>
      <p:sp>
        <p:nvSpPr>
          <p:cNvPr id="3" name="Content Placeholder 2"/>
          <p:cNvSpPr>
            <a:spLocks noGrp="1"/>
          </p:cNvSpPr>
          <p:nvPr>
            <p:ph idx="1"/>
          </p:nvPr>
        </p:nvSpPr>
        <p:spPr>
          <a:xfrm>
            <a:off x="609600" y="1485379"/>
            <a:ext cx="8229600" cy="2219705"/>
          </a:xfrm>
        </p:spPr>
        <p:txBody>
          <a:bodyPr>
            <a:normAutofit fontScale="85000" lnSpcReduction="20000"/>
          </a:bodyPr>
          <a:lstStyle/>
          <a:p>
            <a:pPr marL="0" indent="0">
              <a:buNone/>
            </a:pPr>
            <a:r>
              <a:rPr lang="en-US" sz="3000" dirty="0">
                <a:solidFill>
                  <a:schemeClr val="tx2"/>
                </a:solidFill>
              </a:rPr>
              <a:t>The Community Action Partnership is in a co-operative agreement with the Office of Community Services to serve as the Center of Excellence (COE). As such, the Partnership is working to support the </a:t>
            </a:r>
            <a:r>
              <a:rPr lang="en-US" sz="3000" b="1" i="1" dirty="0">
                <a:solidFill>
                  <a:schemeClr val="tx2"/>
                </a:solidFill>
                <a:hlinkClick r:id="rId3"/>
              </a:rPr>
              <a:t>development of definitions, tools, assessments and other resources</a:t>
            </a:r>
            <a:r>
              <a:rPr lang="en-US" sz="3000" dirty="0">
                <a:solidFill>
                  <a:schemeClr val="tx2"/>
                </a:solidFill>
                <a:hlinkClick r:id="rId3"/>
              </a:rPr>
              <a:t> </a:t>
            </a:r>
            <a:r>
              <a:rPr lang="en-US" sz="3000" dirty="0">
                <a:solidFill>
                  <a:schemeClr val="tx2"/>
                </a:solidFill>
              </a:rPr>
              <a:t>to support RPICs, states and local agencies throughout a 3-year period.</a:t>
            </a:r>
          </a:p>
          <a:p>
            <a:endParaRPr lang="en-US" dirty="0"/>
          </a:p>
        </p:txBody>
      </p:sp>
      <p:pic>
        <p:nvPicPr>
          <p:cNvPr id="2054" name="Picture 6" descr="huggy-heart-1024-0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730" y="3770677"/>
            <a:ext cx="1984332" cy="19843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64EC69F-A71E-4DAB-B7B6-1ED64316C488}"/>
              </a:ext>
            </a:extLst>
          </p:cNvPr>
          <p:cNvSpPr/>
          <p:nvPr/>
        </p:nvSpPr>
        <p:spPr>
          <a:xfrm>
            <a:off x="2819400" y="4267200"/>
            <a:ext cx="4406030" cy="1569660"/>
          </a:xfrm>
          <a:prstGeom prst="rect">
            <a:avLst/>
          </a:prstGeom>
        </p:spPr>
        <p:txBody>
          <a:bodyPr wrap="square">
            <a:spAutoFit/>
          </a:bodyPr>
          <a:lstStyle/>
          <a:p>
            <a:r>
              <a:rPr lang="en-US" sz="2400" b="1" dirty="0">
                <a:solidFill>
                  <a:schemeClr val="tx2"/>
                </a:solidFill>
              </a:rPr>
              <a:t>Aaron Wicks</a:t>
            </a:r>
          </a:p>
          <a:p>
            <a:r>
              <a:rPr lang="en-US" b="1" dirty="0">
                <a:solidFill>
                  <a:schemeClr val="tx2"/>
                </a:solidFill>
              </a:rPr>
              <a:t>VP, Organizational Capacity Building</a:t>
            </a:r>
          </a:p>
          <a:p>
            <a:r>
              <a:rPr lang="en-US" b="1" dirty="0">
                <a:solidFill>
                  <a:schemeClr val="tx2"/>
                </a:solidFill>
              </a:rPr>
              <a:t>Community Action Partnership</a:t>
            </a:r>
          </a:p>
          <a:p>
            <a:r>
              <a:rPr lang="en-US" b="1" dirty="0">
                <a:solidFill>
                  <a:schemeClr val="tx2"/>
                </a:solidFill>
              </a:rPr>
              <a:t>(202) 860-1017</a:t>
            </a:r>
          </a:p>
          <a:p>
            <a:r>
              <a:rPr lang="en-US" dirty="0">
                <a:hlinkClick r:id="rId5"/>
              </a:rPr>
              <a:t>Awicks@communityactionpartnership.com</a:t>
            </a:r>
            <a:endParaRPr lang="en-US" dirty="0"/>
          </a:p>
        </p:txBody>
      </p:sp>
      <p:sp>
        <p:nvSpPr>
          <p:cNvPr id="5" name="Rectangle 4">
            <a:extLst>
              <a:ext uri="{FF2B5EF4-FFF2-40B4-BE49-F238E27FC236}">
                <a16:creationId xmlns:a16="http://schemas.microsoft.com/office/drawing/2014/main" id="{DC1C94AF-7E82-4D49-9D78-FDC1AF3EC6BE}"/>
              </a:ext>
            </a:extLst>
          </p:cNvPr>
          <p:cNvSpPr/>
          <p:nvPr/>
        </p:nvSpPr>
        <p:spPr>
          <a:xfrm>
            <a:off x="2819400" y="3705084"/>
            <a:ext cx="3630481" cy="523220"/>
          </a:xfrm>
          <a:prstGeom prst="rect">
            <a:avLst/>
          </a:prstGeom>
        </p:spPr>
        <p:txBody>
          <a:bodyPr wrap="none">
            <a:spAutoFit/>
          </a:bodyPr>
          <a:lstStyle/>
          <a:p>
            <a:r>
              <a:rPr lang="en-US" sz="2800" b="1" dirty="0">
                <a:solidFill>
                  <a:schemeClr val="tx2"/>
                </a:solidFill>
              </a:rPr>
              <a:t>Contact us at any time!</a:t>
            </a:r>
          </a:p>
        </p:txBody>
      </p:sp>
    </p:spTree>
    <p:extLst>
      <p:ext uri="{BB962C8B-B14F-4D97-AF65-F5344CB8AC3E}">
        <p14:creationId xmlns:p14="http://schemas.microsoft.com/office/powerpoint/2010/main" val="389725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8310-37AB-4646-A4ED-9B5D551C5724}"/>
              </a:ext>
            </a:extLst>
          </p:cNvPr>
          <p:cNvSpPr>
            <a:spLocks noGrp="1"/>
          </p:cNvSpPr>
          <p:nvPr>
            <p:ph type="title"/>
          </p:nvPr>
        </p:nvSpPr>
        <p:spPr/>
        <p:txBody>
          <a:bodyPr>
            <a:normAutofit/>
          </a:bodyPr>
          <a:lstStyle/>
          <a:p>
            <a:r>
              <a:rPr lang="en-US" dirty="0"/>
              <a:t>Get Involved!</a:t>
            </a:r>
          </a:p>
        </p:txBody>
      </p:sp>
      <p:sp>
        <p:nvSpPr>
          <p:cNvPr id="3" name="Content Placeholder 2">
            <a:extLst>
              <a:ext uri="{FF2B5EF4-FFF2-40B4-BE49-F238E27FC236}">
                <a16:creationId xmlns:a16="http://schemas.microsoft.com/office/drawing/2014/main" id="{64F98D8C-73BD-48E0-8554-0B4C2DA630B9}"/>
              </a:ext>
            </a:extLst>
          </p:cNvPr>
          <p:cNvSpPr>
            <a:spLocks noGrp="1"/>
          </p:cNvSpPr>
          <p:nvPr>
            <p:ph idx="1"/>
          </p:nvPr>
        </p:nvSpPr>
        <p:spPr>
          <a:xfrm>
            <a:off x="457200" y="1417638"/>
            <a:ext cx="8229600" cy="4525963"/>
          </a:xfrm>
        </p:spPr>
        <p:txBody>
          <a:bodyPr>
            <a:normAutofit/>
          </a:bodyPr>
          <a:lstStyle/>
          <a:p>
            <a:r>
              <a:rPr lang="en-US" dirty="0"/>
              <a:t>The COE project is an opportunity for CAAs to demonstrate your best work</a:t>
            </a:r>
          </a:p>
          <a:p>
            <a:r>
              <a:rPr lang="en-US" dirty="0"/>
              <a:t>Dot your I’s, cross your T’s – if your agency is operating a potential Highlighted Initiative, make sure your agency is ready to share:</a:t>
            </a:r>
          </a:p>
          <a:p>
            <a:pPr lvl="1"/>
            <a:r>
              <a:rPr lang="en-US" dirty="0"/>
              <a:t>How we did it</a:t>
            </a:r>
          </a:p>
          <a:p>
            <a:pPr lvl="1"/>
            <a:r>
              <a:rPr lang="en-US" dirty="0"/>
              <a:t>Data/results</a:t>
            </a:r>
          </a:p>
          <a:p>
            <a:r>
              <a:rPr lang="en-US" dirty="0"/>
              <a:t>Contact State Association/RPIC</a:t>
            </a:r>
            <a:endParaRPr lang="en-US" dirty="0">
              <a:solidFill>
                <a:srgbClr val="C80452"/>
              </a:solidFill>
            </a:endParaRPr>
          </a:p>
        </p:txBody>
      </p:sp>
    </p:spTree>
    <p:extLst>
      <p:ext uri="{BB962C8B-B14F-4D97-AF65-F5344CB8AC3E}">
        <p14:creationId xmlns:p14="http://schemas.microsoft.com/office/powerpoint/2010/main" val="1624817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3D6379B6-C079-48E3-A99B-B392FDFB1F5C}"/>
              </a:ext>
            </a:extLst>
          </p:cNvPr>
          <p:cNvSpPr>
            <a:spLocks noGrp="1"/>
          </p:cNvSpPr>
          <p:nvPr>
            <p:ph type="title"/>
          </p:nvPr>
        </p:nvSpPr>
        <p:spPr>
          <a:xfrm>
            <a:off x="0" y="0"/>
            <a:ext cx="9144000" cy="1143000"/>
          </a:xfr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a:lstStyle/>
          <a:p>
            <a:pPr>
              <a:defRPr/>
            </a:pPr>
            <a:r>
              <a:rPr lang="en-US" altLang="en-US" b="1" dirty="0"/>
              <a:t>Questions?</a:t>
            </a:r>
          </a:p>
        </p:txBody>
      </p:sp>
      <p:pic>
        <p:nvPicPr>
          <p:cNvPr id="3" name="Picture 2" descr="Image result for questions">
            <a:extLst>
              <a:ext uri="{FF2B5EF4-FFF2-40B4-BE49-F238E27FC236}">
                <a16:creationId xmlns:a16="http://schemas.microsoft.com/office/drawing/2014/main" id="{EF7BB740-6EDF-49B4-B7BD-957223D777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1295400"/>
            <a:ext cx="7848600" cy="466419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0A9C7A7-2FAA-4AB1-8201-004C38AF067E}"/>
              </a:ext>
            </a:extLst>
          </p:cNvPr>
          <p:cNvSpPr txBox="1"/>
          <p:nvPr/>
        </p:nvSpPr>
        <p:spPr>
          <a:xfrm>
            <a:off x="76200" y="6111994"/>
            <a:ext cx="6629400" cy="646331"/>
          </a:xfrm>
          <a:prstGeom prst="rect">
            <a:avLst/>
          </a:prstGeom>
          <a:noFill/>
        </p:spPr>
        <p:txBody>
          <a:bodyPr wrap="square">
            <a:spAutoFit/>
          </a:bodyPr>
          <a:lstStyle/>
          <a:p>
            <a:r>
              <a:rPr lang="en-US" sz="900" i="1" dirty="0"/>
              <a:t>This publication was created by the National Association of Community Action Agencies – Community Action Partnership, in the performance of the U.S. Department of Health and Human Services, Administration for Children and Families, Office of Community Services Grant Number, 90ET0469. Any opinion, findings, and conclusions, or recommendations expressed in this material are those of the author(s) and do not necessarily reflect the views of the U.S. Department of Health and Human Services, Administration for Children and Families.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7843</TotalTime>
  <Words>1516</Words>
  <Application>Microsoft Office PowerPoint</Application>
  <PresentationFormat>On-screen Show (4:3)</PresentationFormat>
  <Paragraphs>133</Paragraphs>
  <Slides>11</Slides>
  <Notes>11</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11</vt:i4>
      </vt:variant>
    </vt:vector>
  </HeadingPairs>
  <TitlesOfParts>
    <vt:vector size="15" baseType="lpstr">
      <vt:lpstr>Arial</vt:lpstr>
      <vt:lpstr>Calibri</vt:lpstr>
      <vt:lpstr>Office Theme</vt:lpstr>
      <vt:lpstr>1_Office Theme</vt:lpstr>
      <vt:lpstr>Center of Excellence</vt:lpstr>
      <vt:lpstr>What is the COE?</vt:lpstr>
      <vt:lpstr>What is the COE? </vt:lpstr>
      <vt:lpstr>COE values and principles</vt:lpstr>
      <vt:lpstr>PowerPoint Presentation</vt:lpstr>
      <vt:lpstr>COE Focus Areas</vt:lpstr>
      <vt:lpstr>Connecting the Individual to the Community</vt:lpstr>
      <vt:lpstr>Building capacity</vt:lpstr>
      <vt:lpstr>The Center of Excellence (COE)</vt:lpstr>
      <vt:lpstr>Get Involved!</vt:lpstr>
      <vt:lpstr>Questions?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 Harlow</dc:creator>
  <cp:lastModifiedBy>Tayla Daniel</cp:lastModifiedBy>
  <cp:revision>296</cp:revision>
  <cp:lastPrinted>2015-05-05T16:29:19Z</cp:lastPrinted>
  <dcterms:created xsi:type="dcterms:W3CDTF">2012-04-02T14:37:36Z</dcterms:created>
  <dcterms:modified xsi:type="dcterms:W3CDTF">2021-08-12T16:12:30Z</dcterms:modified>
</cp:coreProperties>
</file>