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2"/>
  </p:notesMasterIdLst>
  <p:sldIdLst>
    <p:sldId id="446" r:id="rId3"/>
    <p:sldId id="318" r:id="rId4"/>
    <p:sldId id="324" r:id="rId5"/>
    <p:sldId id="468" r:id="rId6"/>
    <p:sldId id="469" r:id="rId7"/>
    <p:sldId id="429" r:id="rId8"/>
    <p:sldId id="461" r:id="rId9"/>
    <p:sldId id="462" r:id="rId10"/>
    <p:sldId id="342" r:id="rId11"/>
    <p:sldId id="317" r:id="rId12"/>
    <p:sldId id="426" r:id="rId13"/>
    <p:sldId id="527" r:id="rId14"/>
    <p:sldId id="526" r:id="rId15"/>
    <p:sldId id="470" r:id="rId16"/>
    <p:sldId id="524" r:id="rId17"/>
    <p:sldId id="298" r:id="rId18"/>
    <p:sldId id="467" r:id="rId19"/>
    <p:sldId id="528" r:id="rId20"/>
    <p:sldId id="487"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ay Marsh" initials="LM" lastIdx="31" clrIdx="0"/>
  <p:cmAuthor id="2" name="Liza Poris" initials="LP" lastIdx="36" clrIdx="1"/>
  <p:cmAuthor id="3" name="Lindley Dupree" initials="LD"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B0333"/>
    <a:srgbClr val="CD0458"/>
    <a:srgbClr val="FFFFFF"/>
    <a:srgbClr val="CD064E"/>
    <a:srgbClr val="00B0F0"/>
    <a:srgbClr val="C60D30"/>
    <a:srgbClr val="DD0131"/>
    <a:srgbClr val="CE01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3" autoAdjust="0"/>
    <p:restoredTop sz="93699" autoAdjust="0"/>
  </p:normalViewPr>
  <p:slideViewPr>
    <p:cSldViewPr>
      <p:cViewPr>
        <p:scale>
          <a:sx n="63" d="100"/>
          <a:sy n="63" d="100"/>
        </p:scale>
        <p:origin x="652" y="6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20" d="100"/>
        <a:sy n="120" d="100"/>
      </p:scale>
      <p:origin x="0" y="-1612"/>
    </p:cViewPr>
  </p:sorterViewPr>
  <p:notesViewPr>
    <p:cSldViewPr>
      <p:cViewPr varScale="1">
        <p:scale>
          <a:sx n="47" d="100"/>
          <a:sy n="47" d="100"/>
        </p:scale>
        <p:origin x="2680"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C13C12-325F-451A-A33B-CDEEF59D00A4}" type="datetimeFigureOut">
              <a:rPr lang="en-US" smtClean="0"/>
              <a:t>7/30/2020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E2DE50E-D824-4F21-934E-C6A9BAE9AD57}" type="slidenum">
              <a:rPr lang="en-US" smtClean="0"/>
              <a:t>‹#›</a:t>
            </a:fld>
            <a:endParaRPr lang="en-US"/>
          </a:p>
        </p:txBody>
      </p:sp>
    </p:spTree>
    <p:extLst>
      <p:ext uri="{BB962C8B-B14F-4D97-AF65-F5344CB8AC3E}">
        <p14:creationId xmlns:p14="http://schemas.microsoft.com/office/powerpoint/2010/main" val="1452649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2DE50E-D824-4F21-934E-C6A9BAE9AD57}" type="slidenum">
              <a:rPr lang="en-US" smtClean="0"/>
              <a:t>1</a:t>
            </a:fld>
            <a:endParaRPr lang="en-US"/>
          </a:p>
        </p:txBody>
      </p:sp>
    </p:spTree>
    <p:extLst>
      <p:ext uri="{BB962C8B-B14F-4D97-AF65-F5344CB8AC3E}">
        <p14:creationId xmlns:p14="http://schemas.microsoft.com/office/powerpoint/2010/main" val="128288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presentation has a number of objectives. </a:t>
            </a:r>
          </a:p>
          <a:p>
            <a:pPr marL="232943" indent="-232943">
              <a:buAutoNum type="arabicParenR"/>
            </a:pPr>
            <a:r>
              <a:rPr lang="en-US" baseline="0" dirty="0"/>
              <a:t>Provide an overview of the Census, what it is, why its important, and what to expect. </a:t>
            </a:r>
          </a:p>
          <a:p>
            <a:pPr marL="232943" indent="-232943">
              <a:buAutoNum type="arabicParenR"/>
            </a:pPr>
            <a:r>
              <a:rPr lang="en-US" baseline="0" dirty="0"/>
              <a:t>Additionally, we will lay out information about all of the current Census Outreach efforts, from the Census Bureau to the Census Campaign, and the Partnership’s efforts. </a:t>
            </a:r>
          </a:p>
          <a:p>
            <a:pPr marL="232943" indent="-232943">
              <a:buAutoNum type="arabicParenR"/>
            </a:pPr>
            <a:r>
              <a:rPr lang="en-US" baseline="0" dirty="0"/>
              <a:t>We will discuss what steps can be taken now at the local level to start engaging your communities around the census</a:t>
            </a:r>
          </a:p>
          <a:p>
            <a:pPr marL="232943" indent="-232943">
              <a:buAutoNum type="arabicParenR"/>
            </a:pPr>
            <a:r>
              <a:rPr lang="en-US" baseline="0" dirty="0"/>
              <a:t>Most importantly we aim to form a dialogue where we can hear your most pressing questions about the Census, and answer when we can, and also hear from you about practices in your community that are already taking place or have taken place in the past to Get out The Count, which we hope to amplify across the network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a:t>
            </a:fld>
            <a:endParaRPr lang="en-US"/>
          </a:p>
        </p:txBody>
      </p:sp>
    </p:spTree>
    <p:extLst>
      <p:ext uri="{BB962C8B-B14F-4D97-AF65-F5344CB8AC3E}">
        <p14:creationId xmlns:p14="http://schemas.microsoft.com/office/powerpoint/2010/main" val="159128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3</a:t>
            </a:fld>
            <a:endParaRPr lang="en-US"/>
          </a:p>
        </p:txBody>
      </p:sp>
    </p:spTree>
    <p:extLst>
      <p:ext uri="{BB962C8B-B14F-4D97-AF65-F5344CB8AC3E}">
        <p14:creationId xmlns:p14="http://schemas.microsoft.com/office/powerpoint/2010/main" val="385595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presentation has a number of objectives. </a:t>
            </a:r>
          </a:p>
          <a:p>
            <a:pPr marL="232943" indent="-232943">
              <a:buAutoNum type="arabicParenR"/>
            </a:pPr>
            <a:r>
              <a:rPr lang="en-US" baseline="0" dirty="0"/>
              <a:t>Provide an overview of the Census, what it is, why its important, and what to expect. </a:t>
            </a:r>
          </a:p>
          <a:p>
            <a:pPr marL="232943" indent="-232943">
              <a:buAutoNum type="arabicParenR"/>
            </a:pPr>
            <a:r>
              <a:rPr lang="en-US" baseline="0" dirty="0"/>
              <a:t>Additionally, we will lay out information about all of the current Census Outreach efforts, from the Census Bureau to the Census Campaign, and the Partnership’s efforts. </a:t>
            </a:r>
          </a:p>
          <a:p>
            <a:pPr marL="232943" indent="-232943">
              <a:buAutoNum type="arabicParenR"/>
            </a:pPr>
            <a:r>
              <a:rPr lang="en-US" baseline="0" dirty="0"/>
              <a:t>We will discuss what steps can be taken now at the local level to start engaging your communities around the census</a:t>
            </a:r>
          </a:p>
          <a:p>
            <a:pPr marL="232943" indent="-232943">
              <a:buAutoNum type="arabicParenR"/>
            </a:pPr>
            <a:r>
              <a:rPr lang="en-US" baseline="0" dirty="0"/>
              <a:t>Most importantly we aim to form a dialogue where we can hear your most pressing questions about the Census, and answer when we can, and also hear from you about practices in your community that are already taking place or have taken place in the past to Get out The Count, which we hope to amplify across the network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4</a:t>
            </a:fld>
            <a:endParaRPr lang="en-US"/>
          </a:p>
        </p:txBody>
      </p:sp>
    </p:spTree>
    <p:extLst>
      <p:ext uri="{BB962C8B-B14F-4D97-AF65-F5344CB8AC3E}">
        <p14:creationId xmlns:p14="http://schemas.microsoft.com/office/powerpoint/2010/main" val="3811784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5</a:t>
            </a:fld>
            <a:endParaRPr lang="en-US"/>
          </a:p>
        </p:txBody>
      </p:sp>
    </p:spTree>
    <p:extLst>
      <p:ext uri="{BB962C8B-B14F-4D97-AF65-F5344CB8AC3E}">
        <p14:creationId xmlns:p14="http://schemas.microsoft.com/office/powerpoint/2010/main" val="3336781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800" dirty="0"/>
              <a:t>All households will receive a letter asking to complete the census online, areas less likely to respond online will also receive a paper questionnaire. 6 attempts for in person follow up: 3 in person, 3 proxy</a:t>
            </a:r>
          </a:p>
          <a:p>
            <a:pPr lvl="2"/>
            <a:r>
              <a:rPr lang="en-US" sz="1800" dirty="0"/>
              <a:t>After 6 attempts, secondary sources will be used</a:t>
            </a:r>
          </a:p>
          <a:p>
            <a:pPr lvl="1"/>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6</a:t>
            </a:fld>
            <a:endParaRPr lang="en-US"/>
          </a:p>
        </p:txBody>
      </p:sp>
    </p:spTree>
    <p:extLst>
      <p:ext uri="{BB962C8B-B14F-4D97-AF65-F5344CB8AC3E}">
        <p14:creationId xmlns:p14="http://schemas.microsoft.com/office/powerpoint/2010/main" val="4272821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a:t>
            </a:r>
            <a:r>
              <a:rPr lang="en-US" baseline="0" dirty="0"/>
              <a:t> if the biggest non-war governmental field operation. It requires a huge investment in both dollars  and man power. It can be a generator of temporary local jobs in your community, and the results have a major impact on funding to your community for a decade.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7</a:t>
            </a:fld>
            <a:endParaRPr lang="en-US"/>
          </a:p>
        </p:txBody>
      </p:sp>
    </p:spTree>
    <p:extLst>
      <p:ext uri="{BB962C8B-B14F-4D97-AF65-F5344CB8AC3E}">
        <p14:creationId xmlns:p14="http://schemas.microsoft.com/office/powerpoint/2010/main" val="3658221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5595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11</a:t>
            </a:fld>
            <a:endParaRPr lang="en-US"/>
          </a:p>
        </p:txBody>
      </p:sp>
    </p:spTree>
    <p:extLst>
      <p:ext uri="{BB962C8B-B14F-4D97-AF65-F5344CB8AC3E}">
        <p14:creationId xmlns:p14="http://schemas.microsoft.com/office/powerpoint/2010/main" val="1192652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content – </a:t>
            </a:r>
            <a:r>
              <a:rPr lang="en-US" baseline="0" dirty="0"/>
              <a:t> Jim has this as TBD. Could remove for earliest sessions.</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16</a:t>
            </a:fld>
            <a:endParaRPr lang="en-US"/>
          </a:p>
        </p:txBody>
      </p:sp>
    </p:spTree>
    <p:extLst>
      <p:ext uri="{BB962C8B-B14F-4D97-AF65-F5344CB8AC3E}">
        <p14:creationId xmlns:p14="http://schemas.microsoft.com/office/powerpoint/2010/main" val="752717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17</a:t>
            </a:fld>
            <a:endParaRPr lang="en-US"/>
          </a:p>
        </p:txBody>
      </p:sp>
    </p:spTree>
    <p:extLst>
      <p:ext uri="{BB962C8B-B14F-4D97-AF65-F5344CB8AC3E}">
        <p14:creationId xmlns:p14="http://schemas.microsoft.com/office/powerpoint/2010/main" val="276793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C080A1-EF13-4AA3-8FB6-3DFBD3E5E425}" type="slidenum">
              <a:rPr lang="en-US" smtClean="0"/>
              <a:t>19</a:t>
            </a:fld>
            <a:endParaRPr lang="en-US"/>
          </a:p>
        </p:txBody>
      </p:sp>
    </p:spTree>
    <p:extLst>
      <p:ext uri="{BB962C8B-B14F-4D97-AF65-F5344CB8AC3E}">
        <p14:creationId xmlns:p14="http://schemas.microsoft.com/office/powerpoint/2010/main" val="14774105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2563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870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6187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6855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99961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865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7721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38321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54126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9201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07043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A0B945-6622-4B51-A448-4FBB1143DD1D}"/>
              </a:ext>
            </a:extLst>
          </p:cNvPr>
          <p:cNvSpPr/>
          <p:nvPr userDrawn="1"/>
        </p:nvSpPr>
        <p:spPr>
          <a:xfrm>
            <a:off x="7611763" y="0"/>
            <a:ext cx="1532238"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a:extLst>
              <a:ext uri="{FF2B5EF4-FFF2-40B4-BE49-F238E27FC236}">
                <a16:creationId xmlns:a16="http://schemas.microsoft.com/office/drawing/2014/main" id="{06D04B64-AA25-462F-B72A-9C56AC74FEFE}"/>
              </a:ext>
            </a:extLst>
          </p:cNvPr>
          <p:cNvSpPr>
            <a:spLocks noGrp="1"/>
          </p:cNvSpPr>
          <p:nvPr>
            <p:ph type="dt" sz="half" idx="10"/>
          </p:nvPr>
        </p:nvSpPr>
        <p:spPr/>
        <p:txBody>
          <a:bodyPr/>
          <a:lstStyle/>
          <a:p>
            <a:fld id="{53071A0D-F0B6-46C5-8025-1CA8955D7EC1}" type="datetimeFigureOut">
              <a:rPr lang="en-US" smtClean="0">
                <a:solidFill>
                  <a:prstClr val="black">
                    <a:tint val="75000"/>
                  </a:prstClr>
                </a:solidFill>
              </a:rPr>
              <a:pPr/>
              <a:t>7/30/2020</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CD3A7A9-FBBC-4EB3-8576-413AF72FA23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1435B525-2519-48B1-BB33-7E9584921E63}"/>
              </a:ext>
            </a:extLst>
          </p:cNvPr>
          <p:cNvSpPr>
            <a:spLocks noGrp="1"/>
          </p:cNvSpPr>
          <p:nvPr>
            <p:ph type="sldNum" sz="quarter" idx="12"/>
          </p:nvPr>
        </p:nvSpPr>
        <p:spPr>
          <a:xfrm>
            <a:off x="6988904" y="6356353"/>
            <a:ext cx="2057400" cy="365125"/>
          </a:xfrm>
        </p:spPr>
        <p:txBody>
          <a:bodyPr/>
          <a:lstStyle>
            <a:lvl1pPr>
              <a:defRPr sz="1100">
                <a:solidFill>
                  <a:schemeClr val="bg1"/>
                </a:solidFill>
                <a:latin typeface="Arial" panose="020B0604020202020204" pitchFamily="34" charset="0"/>
                <a:cs typeface="Arial" panose="020B0604020202020204" pitchFamily="34" charset="0"/>
              </a:defRPr>
            </a:lvl1pPr>
          </a:lstStyle>
          <a:p>
            <a:fld id="{BA01BFE2-7F1F-4EEC-931B-0CC28E0FAAC8}" type="slidenum">
              <a:rPr lang="en-US" smtClean="0">
                <a:solidFill>
                  <a:prstClr val="white"/>
                </a:solidFill>
              </a:rPr>
              <a:pPr/>
              <a:t>‹#›</a:t>
            </a:fld>
            <a:endParaRPr lang="en-US" dirty="0">
              <a:solidFill>
                <a:prstClr val="white"/>
              </a:solidFill>
            </a:endParaRPr>
          </a:p>
        </p:txBody>
      </p:sp>
      <p:sp>
        <p:nvSpPr>
          <p:cNvPr id="7" name="Oval 6">
            <a:extLst>
              <a:ext uri="{FF2B5EF4-FFF2-40B4-BE49-F238E27FC236}">
                <a16:creationId xmlns:a16="http://schemas.microsoft.com/office/drawing/2014/main" id="{F484965F-6D54-4801-9190-85C7063B5816}"/>
              </a:ext>
            </a:extLst>
          </p:cNvPr>
          <p:cNvSpPr/>
          <p:nvPr userDrawn="1"/>
        </p:nvSpPr>
        <p:spPr>
          <a:xfrm>
            <a:off x="6762237" y="2422443"/>
            <a:ext cx="1699054" cy="2084173"/>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2" descr="Image result for census">
            <a:extLst>
              <a:ext uri="{FF2B5EF4-FFF2-40B4-BE49-F238E27FC236}">
                <a16:creationId xmlns:a16="http://schemas.microsoft.com/office/drawing/2014/main" id="{CA4137FF-44B3-487A-A39A-8DA7C14277B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7001428" y="2752468"/>
            <a:ext cx="1220671" cy="142411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2B6CD9F8-93F9-492E-9196-FBE87E340A0B}"/>
              </a:ext>
            </a:extLst>
          </p:cNvPr>
          <p:cNvSpPr>
            <a:spLocks noGrp="1"/>
          </p:cNvSpPr>
          <p:nvPr>
            <p:ph type="title"/>
          </p:nvPr>
        </p:nvSpPr>
        <p:spPr>
          <a:xfrm>
            <a:off x="177630" y="272257"/>
            <a:ext cx="6427058" cy="1325563"/>
          </a:xfrm>
        </p:spPr>
        <p:txBody>
          <a:bodyPr>
            <a:normAutofit/>
          </a:bodyPr>
          <a:lstStyle>
            <a:lvl1pPr algn="ctr">
              <a:defRPr sz="4400">
                <a:latin typeface="Arial Black" panose="020B0A04020102020204" pitchFamily="34" charset="0"/>
                <a:cs typeface="Arial" panose="020B0604020202020204" pitchFamily="34" charset="0"/>
              </a:defRPr>
            </a:lvl1pPr>
          </a:lstStyle>
          <a:p>
            <a:r>
              <a:rPr lang="en-US" dirty="0"/>
              <a:t>Click to edit Master title style</a:t>
            </a:r>
          </a:p>
        </p:txBody>
      </p:sp>
      <p:sp>
        <p:nvSpPr>
          <p:cNvPr id="10" name="Content Placeholder 2">
            <a:extLst>
              <a:ext uri="{FF2B5EF4-FFF2-40B4-BE49-F238E27FC236}">
                <a16:creationId xmlns:a16="http://schemas.microsoft.com/office/drawing/2014/main" id="{52A2533A-A80D-48C6-93B4-BE471EC26C4E}"/>
              </a:ext>
            </a:extLst>
          </p:cNvPr>
          <p:cNvSpPr>
            <a:spLocks noGrp="1"/>
          </p:cNvSpPr>
          <p:nvPr>
            <p:ph idx="1"/>
          </p:nvPr>
        </p:nvSpPr>
        <p:spPr>
          <a:xfrm>
            <a:off x="177630" y="1732756"/>
            <a:ext cx="6427058" cy="4351338"/>
          </a:xfrm>
        </p:spPr>
        <p:txBody>
          <a:bodyPr>
            <a:normAutofit/>
          </a:bodyPr>
          <a:lstStyle>
            <a:lvl1pPr>
              <a:defRPr sz="4000">
                <a:latin typeface="Arial" panose="020B0604020202020204" pitchFamily="34" charset="0"/>
                <a:cs typeface="Arial" panose="020B0604020202020204" pitchFamily="34" charset="0"/>
              </a:defRPr>
            </a:lvl1pPr>
            <a:lvl2pPr>
              <a:defRPr sz="36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28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9423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0054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632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22908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7397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58562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82070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87459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60735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95910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130724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9685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189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solidFill>
                  <a:prstClr val="black">
                    <a:tint val="75000"/>
                  </a:prstClr>
                </a:solidFill>
              </a:rPr>
              <a:pPr/>
              <a:t>7/30/2020</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51309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communityactionpartnership.com/census-summe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advocacyandcommunication.org/wp-content/themes/acs/docs/resources/eadvocacy/ACS_Voter_Registration_Guide3.pdf" TargetMode="External"/><Relationship Id="rId2" Type="http://schemas.openxmlformats.org/officeDocument/2006/relationships/hyperlink" Target="https://www.caplaw.org/resources/articlesbytopic/Lobbying/CAPLAW_VoterRegistrationDosandDonts_2016.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advocacyandcommunication.org/wp-content/themes/acs/docs/resources/eadvocacy/ACS_Voter_Registration_Guide3.pdf" TargetMode="External"/><Relationship Id="rId2" Type="http://schemas.openxmlformats.org/officeDocument/2006/relationships/hyperlink" Target="https://www.caplaw.org/resources/articlesbytopic/Lobbying/CAPLAW_VoterRegistrationDosandDonts_2016.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ommunityactionevents.webex.com/communityactionevents/onstage/g.php?MTID=ea873d5fe19ccc1cc63620a0f93661b3c" TargetMode="External"/><Relationship Id="rId2" Type="http://schemas.openxmlformats.org/officeDocument/2006/relationships/hyperlink" Target="https://communityactionevents.webex.com/communityactionevents/onstage/g.php?MTID=e3905325574589346ebafa8c5eee93f82"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communityactionevents.webex.com/communityactionevents/onstage/g.php?MTID=e580b32d88d4aecfbbda20a54b7fdc285"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advocacyandcommunication.org/wp-content/themes/acs/docs/resources/eadvocacy/ACS_Voter_Registration_Guide3.pdf" TargetMode="External"/><Relationship Id="rId2" Type="http://schemas.openxmlformats.org/officeDocument/2006/relationships/hyperlink" Target="https://www.caplaw.org/resources/articlesbytopic/Lobbying/CAPLAW_VoterRegistrationDosandDonts_2016.pdf" TargetMode="External"/><Relationship Id="rId1" Type="http://schemas.openxmlformats.org/officeDocument/2006/relationships/slideLayout" Target="../slideLayouts/slideLayout2.xml"/><Relationship Id="rId5" Type="http://schemas.openxmlformats.org/officeDocument/2006/relationships/hyperlink" Target="https://communityactionpartnership.com/publication_toolkit/civic-engagement-fact-sheet/" TargetMode="Externa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communityactionpartnership.com/"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hyperlink" Target="https://censuscounts.org/Resources/" TargetMode="External"/><Relationship Id="rId4" Type="http://schemas.openxmlformats.org/officeDocument/2006/relationships/hyperlink" Target="https://communityactionpartnership.com/census-blo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LMartin@CommunityActionPartnership.com" TargetMode="External"/><Relationship Id="rId7" Type="http://schemas.openxmlformats.org/officeDocument/2006/relationships/image" Target="../media/image10.png"/><Relationship Id="rId2" Type="http://schemas.openxmlformats.org/officeDocument/2006/relationships/hyperlink" Target="mailto:LMarsh@CommunityActionPartnership.com" TargetMode="External"/><Relationship Id="rId1" Type="http://schemas.openxmlformats.org/officeDocument/2006/relationships/slideLayout" Target="../slideLayouts/slideLayout14.xml"/><Relationship Id="rId6" Type="http://schemas.openxmlformats.org/officeDocument/2006/relationships/hyperlink" Target="mailto:Allen@Stansbury.net" TargetMode="External"/><Relationship Id="rId5" Type="http://schemas.openxmlformats.org/officeDocument/2006/relationships/hyperlink" Target="mailto:JMasters@cencomfut.com" TargetMode="External"/><Relationship Id="rId4" Type="http://schemas.openxmlformats.org/officeDocument/2006/relationships/hyperlink" Target="mailto:rgelman@communityactionpartnership.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43201"/>
            <a:ext cx="5638800" cy="3657600"/>
          </a:xfrm>
        </p:spPr>
        <p:txBody>
          <a:bodyPr>
            <a:normAutofit/>
          </a:bodyPr>
          <a:lstStyle/>
          <a:p>
            <a:pPr marL="0" indent="0" algn="ctr">
              <a:spcBef>
                <a:spcPts val="0"/>
              </a:spcBef>
              <a:buNone/>
              <a:defRPr/>
            </a:pPr>
            <a:endParaRPr lang="en-US" sz="3600" b="1" dirty="0"/>
          </a:p>
          <a:p>
            <a:pPr marL="0" indent="0" algn="ctr">
              <a:spcBef>
                <a:spcPts val="0"/>
              </a:spcBef>
              <a:buNone/>
              <a:defRPr/>
            </a:pPr>
            <a:r>
              <a:rPr lang="en-US" sz="3400" b="1" dirty="0"/>
              <a:t>Lindsay Marsh</a:t>
            </a:r>
          </a:p>
          <a:p>
            <a:pPr marL="0" indent="0" algn="ctr">
              <a:spcBef>
                <a:spcPts val="600"/>
              </a:spcBef>
              <a:buNone/>
              <a:defRPr/>
            </a:pPr>
            <a:r>
              <a:rPr lang="en-US" b="1" i="1" dirty="0"/>
              <a:t>Community Action Partnership</a:t>
            </a:r>
          </a:p>
          <a:p>
            <a:pPr marL="0" indent="0" algn="ctr">
              <a:spcBef>
                <a:spcPts val="0"/>
              </a:spcBef>
              <a:buNone/>
              <a:defRPr/>
            </a:pPr>
            <a:r>
              <a:rPr lang="en-US" sz="3400" b="1" i="1" dirty="0"/>
              <a:t> </a:t>
            </a:r>
            <a:endParaRPr lang="en-US" sz="3600" b="1" i="1" dirty="0"/>
          </a:p>
          <a:p>
            <a:pPr marL="0" indent="0" algn="ctr">
              <a:spcBef>
                <a:spcPts val="0"/>
              </a:spcBef>
              <a:buNone/>
              <a:defRPr/>
            </a:pPr>
            <a:endParaRPr lang="en-US" sz="2400" dirty="0"/>
          </a:p>
          <a:p>
            <a:pPr marL="0" indent="0" algn="ctr">
              <a:spcBef>
                <a:spcPts val="0"/>
              </a:spcBef>
              <a:buNone/>
              <a:defRPr/>
            </a:pPr>
            <a:endParaRPr lang="en-US" sz="2000" dirty="0"/>
          </a:p>
          <a:p>
            <a:pPr marL="0" indent="0" algn="r">
              <a:spcBef>
                <a:spcPts val="0"/>
              </a:spcBef>
              <a:buNone/>
              <a:defRPr/>
            </a:pPr>
            <a:endParaRPr lang="en-US" sz="2000" dirty="0"/>
          </a:p>
          <a:p>
            <a:pPr algn="r">
              <a:spcBef>
                <a:spcPts val="0"/>
              </a:spcBef>
              <a:defRPr/>
            </a:pPr>
            <a:endParaRPr lang="en-US" sz="2250" dirty="0"/>
          </a:p>
          <a:p>
            <a:pPr algn="r">
              <a:defRPr/>
            </a:pPr>
            <a:endParaRPr lang="en-US" sz="2250" dirty="0"/>
          </a:p>
          <a:p>
            <a:pPr marL="0" indent="0" algn="r">
              <a:buNone/>
              <a:defRPr/>
            </a:pPr>
            <a:endParaRPr lang="en-US" sz="2250" dirty="0"/>
          </a:p>
        </p:txBody>
      </p:sp>
      <p:sp>
        <p:nvSpPr>
          <p:cNvPr id="7" name="Title 1"/>
          <p:cNvSpPr txBox="1">
            <a:spLocks/>
          </p:cNvSpPr>
          <p:nvPr/>
        </p:nvSpPr>
        <p:spPr>
          <a:xfrm>
            <a:off x="0" y="0"/>
            <a:ext cx="9144000" cy="2286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b="1" i="0" kern="12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dirty="0"/>
              <a:t>#</a:t>
            </a:r>
            <a:r>
              <a:rPr lang="en-US" dirty="0" err="1"/>
              <a:t>CountMeIn</a:t>
            </a:r>
            <a:r>
              <a:rPr lang="en-US" altLang="en-US" dirty="0">
                <a:solidFill>
                  <a:prstClr val="white"/>
                </a:solidFill>
              </a:rPr>
              <a:t>:</a:t>
            </a:r>
          </a:p>
          <a:p>
            <a:r>
              <a:rPr lang="en-US" dirty="0"/>
              <a:t>Engaging Your </a:t>
            </a:r>
            <a:r>
              <a:rPr lang="en-US"/>
              <a:t>Community </a:t>
            </a:r>
          </a:p>
          <a:p>
            <a:r>
              <a:rPr lang="en-US"/>
              <a:t>in </a:t>
            </a:r>
            <a:r>
              <a:rPr lang="en-US" dirty="0"/>
              <a:t>the </a:t>
            </a:r>
            <a:r>
              <a:rPr lang="en-US"/>
              <a:t>2020 Census</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3048000"/>
            <a:ext cx="2931363" cy="1755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118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r>
              <a:rPr lang="en-US" sz="4800" dirty="0"/>
              <a:t>Agenda</a:t>
            </a:r>
          </a:p>
        </p:txBody>
      </p:sp>
      <p:sp>
        <p:nvSpPr>
          <p:cNvPr id="3" name="Content Placeholder 2"/>
          <p:cNvSpPr>
            <a:spLocks noGrp="1"/>
          </p:cNvSpPr>
          <p:nvPr>
            <p:ph idx="1"/>
          </p:nvPr>
        </p:nvSpPr>
        <p:spPr>
          <a:xfrm>
            <a:off x="457200" y="1219200"/>
            <a:ext cx="8229600" cy="4525963"/>
          </a:xfrm>
        </p:spPr>
        <p:txBody>
          <a:bodyPr>
            <a:normAutofit fontScale="77500" lnSpcReduction="20000"/>
          </a:bodyPr>
          <a:lstStyle/>
          <a:p>
            <a:pPr>
              <a:spcAft>
                <a:spcPts val="1200"/>
              </a:spcAft>
            </a:pPr>
            <a:r>
              <a:rPr lang="en-US" sz="3600" dirty="0"/>
              <a:t>Census Basics Recap</a:t>
            </a:r>
          </a:p>
          <a:p>
            <a:pPr>
              <a:spcAft>
                <a:spcPts val="1200"/>
              </a:spcAft>
            </a:pPr>
            <a:r>
              <a:rPr lang="en-US" sz="3600" dirty="0"/>
              <a:t>Changes Due to COVID</a:t>
            </a:r>
          </a:p>
          <a:p>
            <a:pPr lvl="1">
              <a:spcAft>
                <a:spcPts val="1200"/>
              </a:spcAft>
            </a:pPr>
            <a:r>
              <a:rPr lang="en-US" sz="3200" dirty="0"/>
              <a:t>Challenges</a:t>
            </a:r>
          </a:p>
          <a:p>
            <a:pPr lvl="1">
              <a:spcAft>
                <a:spcPts val="1200"/>
              </a:spcAft>
            </a:pPr>
            <a:r>
              <a:rPr lang="en-US" sz="3200" dirty="0"/>
              <a:t>In the News </a:t>
            </a:r>
          </a:p>
          <a:p>
            <a:pPr>
              <a:spcAft>
                <a:spcPts val="1200"/>
              </a:spcAft>
            </a:pPr>
            <a:r>
              <a:rPr lang="en-US" sz="3600" dirty="0"/>
              <a:t>Plans for the next 3 months</a:t>
            </a:r>
          </a:p>
          <a:p>
            <a:pPr lvl="1">
              <a:spcAft>
                <a:spcPts val="1200"/>
              </a:spcAft>
            </a:pPr>
            <a:r>
              <a:rPr lang="en-US" sz="3200" dirty="0"/>
              <a:t>Census</a:t>
            </a:r>
          </a:p>
          <a:p>
            <a:pPr lvl="1">
              <a:spcAft>
                <a:spcPts val="1200"/>
              </a:spcAft>
            </a:pPr>
            <a:r>
              <a:rPr lang="en-US" sz="3200" dirty="0"/>
              <a:t>Civic Engagement</a:t>
            </a:r>
          </a:p>
          <a:p>
            <a:pPr>
              <a:spcAft>
                <a:spcPts val="1200"/>
              </a:spcAft>
            </a:pPr>
            <a:r>
              <a:rPr lang="en-US" sz="3600" dirty="0"/>
              <a:t>Questions</a:t>
            </a:r>
          </a:p>
          <a:p>
            <a:endParaRPr lang="en-US" dirty="0"/>
          </a:p>
          <a:p>
            <a:endParaRPr lang="en-US" dirty="0"/>
          </a:p>
        </p:txBody>
      </p:sp>
    </p:spTree>
    <p:extLst>
      <p:ext uri="{BB962C8B-B14F-4D97-AF65-F5344CB8AC3E}">
        <p14:creationId xmlns:p14="http://schemas.microsoft.com/office/powerpoint/2010/main" val="189594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09600" y="2209800"/>
            <a:ext cx="8229600" cy="1143000"/>
          </a:xfrm>
        </p:spPr>
        <p:txBody>
          <a:bodyPr>
            <a:normAutofit/>
          </a:bodyPr>
          <a:lstStyle/>
          <a:p>
            <a:r>
              <a:rPr lang="en-US" sz="6000" dirty="0"/>
              <a:t>Census Basics Recap</a:t>
            </a:r>
          </a:p>
        </p:txBody>
      </p:sp>
    </p:spTree>
    <p:extLst>
      <p:ext uri="{BB962C8B-B14F-4D97-AF65-F5344CB8AC3E}">
        <p14:creationId xmlns:p14="http://schemas.microsoft.com/office/powerpoint/2010/main" val="1363490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r>
              <a:rPr lang="en-US" sz="4800" dirty="0"/>
              <a:t>Census Basics</a:t>
            </a:r>
          </a:p>
        </p:txBody>
      </p:sp>
      <p:sp>
        <p:nvSpPr>
          <p:cNvPr id="3" name="Content Placeholder 2"/>
          <p:cNvSpPr>
            <a:spLocks noGrp="1"/>
          </p:cNvSpPr>
          <p:nvPr>
            <p:ph idx="1"/>
          </p:nvPr>
        </p:nvSpPr>
        <p:spPr>
          <a:xfrm>
            <a:off x="457200" y="1107122"/>
            <a:ext cx="8229600" cy="4525963"/>
          </a:xfrm>
        </p:spPr>
        <p:txBody>
          <a:bodyPr>
            <a:normAutofit fontScale="92500" lnSpcReduction="20000"/>
          </a:bodyPr>
          <a:lstStyle/>
          <a:p>
            <a:pPr>
              <a:spcAft>
                <a:spcPts val="1200"/>
              </a:spcAft>
            </a:pPr>
            <a:r>
              <a:rPr lang="en-US" sz="3600" dirty="0"/>
              <a:t>Every ten years since 1790</a:t>
            </a:r>
          </a:p>
          <a:p>
            <a:pPr>
              <a:spcBef>
                <a:spcPts val="600"/>
              </a:spcBef>
              <a:spcAft>
                <a:spcPts val="600"/>
              </a:spcAft>
            </a:pPr>
            <a:r>
              <a:rPr lang="en-US" sz="3600" dirty="0"/>
              <a:t>Constitutionally Mandated</a:t>
            </a:r>
          </a:p>
          <a:p>
            <a:pPr lvl="1">
              <a:lnSpc>
                <a:spcPct val="120000"/>
              </a:lnSpc>
              <a:spcBef>
                <a:spcPts val="600"/>
              </a:spcBef>
            </a:pPr>
            <a:r>
              <a:rPr lang="en-US" sz="3000" dirty="0"/>
              <a:t>Article 1, Section 2*</a:t>
            </a:r>
          </a:p>
          <a:p>
            <a:pPr lvl="1">
              <a:lnSpc>
                <a:spcPct val="120000"/>
              </a:lnSpc>
              <a:spcBef>
                <a:spcPts val="600"/>
              </a:spcBef>
              <a:spcAft>
                <a:spcPts val="600"/>
              </a:spcAft>
            </a:pPr>
            <a:r>
              <a:rPr lang="en-US" sz="3000" dirty="0"/>
              <a:t>We count *everyone* who lives here on 4/1</a:t>
            </a:r>
          </a:p>
          <a:p>
            <a:pPr>
              <a:spcAft>
                <a:spcPts val="1200"/>
              </a:spcAft>
            </a:pPr>
            <a:r>
              <a:rPr lang="en-US" sz="3600" dirty="0"/>
              <a:t>10 Demographic Questions</a:t>
            </a:r>
          </a:p>
          <a:p>
            <a:pPr>
              <a:spcAft>
                <a:spcPts val="600"/>
              </a:spcAft>
            </a:pPr>
            <a:r>
              <a:rPr lang="en-US" sz="3600" dirty="0"/>
              <a:t>Results used to allocate Federal funding and political power</a:t>
            </a:r>
          </a:p>
          <a:p>
            <a:r>
              <a:rPr lang="en-US" sz="3600" dirty="0"/>
              <a:t>Safe, Easy and Important</a:t>
            </a:r>
          </a:p>
          <a:p>
            <a:endParaRPr lang="en-US" dirty="0"/>
          </a:p>
        </p:txBody>
      </p:sp>
      <p:sp>
        <p:nvSpPr>
          <p:cNvPr id="4" name="TextBox 3">
            <a:extLst>
              <a:ext uri="{FF2B5EF4-FFF2-40B4-BE49-F238E27FC236}">
                <a16:creationId xmlns:a16="http://schemas.microsoft.com/office/drawing/2014/main" id="{A7169386-4DCF-42CC-8428-B4F43D7C9FB5}"/>
              </a:ext>
            </a:extLst>
          </p:cNvPr>
          <p:cNvSpPr txBox="1"/>
          <p:nvPr/>
        </p:nvSpPr>
        <p:spPr>
          <a:xfrm>
            <a:off x="457200" y="5745163"/>
            <a:ext cx="8534400" cy="361637"/>
          </a:xfrm>
          <a:prstGeom prst="rect">
            <a:avLst/>
          </a:prstGeom>
          <a:noFill/>
        </p:spPr>
        <p:txBody>
          <a:bodyPr wrap="square" rtlCol="0">
            <a:spAutoFit/>
          </a:bodyPr>
          <a:lstStyle/>
          <a:p>
            <a:pPr>
              <a:lnSpc>
                <a:spcPts val="2100"/>
              </a:lnSpc>
            </a:pPr>
            <a:r>
              <a:rPr lang="en-US" b="1" dirty="0">
                <a:solidFill>
                  <a:schemeClr val="tx2">
                    <a:lumMod val="50000"/>
                  </a:schemeClr>
                </a:solidFill>
              </a:rPr>
              <a:t>*</a:t>
            </a:r>
            <a:r>
              <a:rPr lang="en-US" dirty="0">
                <a:solidFill>
                  <a:schemeClr val="tx2">
                    <a:lumMod val="50000"/>
                  </a:schemeClr>
                </a:solidFill>
              </a:rPr>
              <a:t>Language adjusted to reflect Amendment XIV, Article II to US Constitution, July 9, 1868</a:t>
            </a:r>
          </a:p>
        </p:txBody>
      </p:sp>
    </p:spTree>
    <p:extLst>
      <p:ext uri="{BB962C8B-B14F-4D97-AF65-F5344CB8AC3E}">
        <p14:creationId xmlns:p14="http://schemas.microsoft.com/office/powerpoint/2010/main" val="1603028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09600" y="2209800"/>
            <a:ext cx="8229600" cy="1143000"/>
          </a:xfrm>
        </p:spPr>
        <p:txBody>
          <a:bodyPr>
            <a:normAutofit/>
          </a:bodyPr>
          <a:lstStyle/>
          <a:p>
            <a:r>
              <a:rPr lang="en-US" sz="6000" dirty="0"/>
              <a:t>COVID Changes</a:t>
            </a:r>
          </a:p>
        </p:txBody>
      </p:sp>
    </p:spTree>
    <p:extLst>
      <p:ext uri="{BB962C8B-B14F-4D97-AF65-F5344CB8AC3E}">
        <p14:creationId xmlns:p14="http://schemas.microsoft.com/office/powerpoint/2010/main" val="2627811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dirty="0"/>
              <a:t>Timelines</a:t>
            </a:r>
          </a:p>
        </p:txBody>
      </p:sp>
      <p:sp>
        <p:nvSpPr>
          <p:cNvPr id="3" name="Content Placeholder 2"/>
          <p:cNvSpPr>
            <a:spLocks noGrp="1"/>
          </p:cNvSpPr>
          <p:nvPr>
            <p:ph idx="1"/>
          </p:nvPr>
        </p:nvSpPr>
        <p:spPr>
          <a:xfrm>
            <a:off x="381000" y="990600"/>
            <a:ext cx="8229600" cy="5791200"/>
          </a:xfrm>
        </p:spPr>
        <p:txBody>
          <a:bodyPr>
            <a:noAutofit/>
          </a:bodyPr>
          <a:lstStyle/>
          <a:p>
            <a:pPr>
              <a:spcBef>
                <a:spcPts val="600"/>
              </a:spcBef>
              <a:spcAft>
                <a:spcPts val="600"/>
              </a:spcAft>
            </a:pPr>
            <a:r>
              <a:rPr lang="en-US" sz="2400" b="1" dirty="0"/>
              <a:t>January 21, 2020 </a:t>
            </a:r>
            <a:r>
              <a:rPr lang="en-US" sz="2400" dirty="0"/>
              <a:t>– Alaska Kickoff</a:t>
            </a:r>
          </a:p>
          <a:p>
            <a:pPr>
              <a:spcBef>
                <a:spcPts val="400"/>
              </a:spcBef>
            </a:pPr>
            <a:r>
              <a:rPr lang="en-US" sz="2400" b="1" dirty="0"/>
              <a:t>Self Response Period</a:t>
            </a:r>
          </a:p>
          <a:p>
            <a:pPr lvl="1">
              <a:spcBef>
                <a:spcPts val="600"/>
              </a:spcBef>
              <a:spcAft>
                <a:spcPts val="600"/>
              </a:spcAft>
            </a:pPr>
            <a:r>
              <a:rPr lang="en-US" sz="2000" b="1" dirty="0"/>
              <a:t>Planned to push Mid-March to May and end in July</a:t>
            </a:r>
          </a:p>
          <a:p>
            <a:pPr lvl="2">
              <a:spcBef>
                <a:spcPts val="0"/>
              </a:spcBef>
              <a:spcAft>
                <a:spcPts val="600"/>
              </a:spcAft>
            </a:pPr>
            <a:r>
              <a:rPr lang="en-US" sz="2000" dirty="0"/>
              <a:t>Mailed invitations, forms. </a:t>
            </a:r>
          </a:p>
          <a:p>
            <a:pPr lvl="1">
              <a:spcBef>
                <a:spcPts val="0"/>
              </a:spcBef>
              <a:spcAft>
                <a:spcPts val="600"/>
              </a:spcAft>
            </a:pPr>
            <a:r>
              <a:rPr lang="en-US" sz="2000" b="1" dirty="0">
                <a:solidFill>
                  <a:srgbClr val="BB0333"/>
                </a:solidFill>
              </a:rPr>
              <a:t>Now through Halloween</a:t>
            </a:r>
          </a:p>
          <a:p>
            <a:pPr>
              <a:spcBef>
                <a:spcPts val="400"/>
              </a:spcBef>
              <a:spcAft>
                <a:spcPts val="400"/>
              </a:spcAft>
            </a:pPr>
            <a:r>
              <a:rPr lang="en-US" sz="2400" b="1" dirty="0"/>
              <a:t>Non-Response Follow Up</a:t>
            </a:r>
          </a:p>
          <a:p>
            <a:pPr lvl="1">
              <a:spcBef>
                <a:spcPts val="0"/>
              </a:spcBef>
              <a:spcAft>
                <a:spcPts val="600"/>
              </a:spcAft>
            </a:pPr>
            <a:r>
              <a:rPr lang="en-US" sz="2000" b="1" dirty="0"/>
              <a:t>Planned May through July</a:t>
            </a:r>
            <a:r>
              <a:rPr lang="en-US" sz="2000" dirty="0"/>
              <a:t> </a:t>
            </a:r>
          </a:p>
          <a:p>
            <a:pPr lvl="2">
              <a:spcBef>
                <a:spcPts val="0"/>
              </a:spcBef>
              <a:spcAft>
                <a:spcPts val="600"/>
              </a:spcAft>
            </a:pPr>
            <a:r>
              <a:rPr lang="en-US" sz="2000" dirty="0"/>
              <a:t>Enumerators door to door</a:t>
            </a:r>
          </a:p>
          <a:p>
            <a:pPr lvl="1">
              <a:spcBef>
                <a:spcPts val="0"/>
              </a:spcBef>
              <a:spcAft>
                <a:spcPts val="600"/>
              </a:spcAft>
            </a:pPr>
            <a:r>
              <a:rPr lang="en-US" sz="2000" b="1" dirty="0">
                <a:solidFill>
                  <a:srgbClr val="BB0333"/>
                </a:solidFill>
              </a:rPr>
              <a:t>Now Starting early August through Halloween</a:t>
            </a:r>
          </a:p>
          <a:p>
            <a:pPr>
              <a:spcBef>
                <a:spcPts val="400"/>
              </a:spcBef>
              <a:spcAft>
                <a:spcPts val="400"/>
              </a:spcAft>
            </a:pPr>
            <a:r>
              <a:rPr lang="en-US" sz="2400" b="1" dirty="0"/>
              <a:t>Data Delivery</a:t>
            </a:r>
          </a:p>
          <a:p>
            <a:pPr lvl="1">
              <a:spcBef>
                <a:spcPts val="0"/>
              </a:spcBef>
              <a:spcAft>
                <a:spcPts val="600"/>
              </a:spcAft>
            </a:pPr>
            <a:r>
              <a:rPr lang="en-US" sz="2000" b="1" dirty="0"/>
              <a:t>Apportionment 12/31, </a:t>
            </a:r>
            <a:r>
              <a:rPr lang="en-US" sz="2000" b="1" dirty="0">
                <a:solidFill>
                  <a:srgbClr val="BB0333"/>
                </a:solidFill>
              </a:rPr>
              <a:t>now 4/30</a:t>
            </a:r>
          </a:p>
          <a:p>
            <a:pPr lvl="1">
              <a:spcBef>
                <a:spcPts val="0"/>
              </a:spcBef>
              <a:spcAft>
                <a:spcPts val="600"/>
              </a:spcAft>
            </a:pPr>
            <a:r>
              <a:rPr lang="en-US" sz="2000" b="1" dirty="0"/>
              <a:t>Redistricting 4/30, </a:t>
            </a:r>
            <a:r>
              <a:rPr lang="en-US" sz="2000" b="1" dirty="0">
                <a:solidFill>
                  <a:srgbClr val="BB0333"/>
                </a:solidFill>
              </a:rPr>
              <a:t>now 7/31</a:t>
            </a:r>
          </a:p>
          <a:p>
            <a:pPr>
              <a:spcBef>
                <a:spcPts val="0"/>
              </a:spcBef>
              <a:spcAft>
                <a:spcPts val="600"/>
              </a:spcAft>
            </a:pPr>
            <a:endParaRPr lang="en-US" sz="2800" dirty="0"/>
          </a:p>
          <a:p>
            <a:pPr>
              <a:lnSpc>
                <a:spcPts val="2900"/>
              </a:lnSpc>
              <a:spcBef>
                <a:spcPts val="0"/>
              </a:spcBef>
              <a:spcAft>
                <a:spcPts val="1800"/>
              </a:spcAft>
            </a:pPr>
            <a:endParaRPr lang="en-US" sz="2800" dirty="0"/>
          </a:p>
        </p:txBody>
      </p:sp>
    </p:spTree>
    <p:extLst>
      <p:ext uri="{BB962C8B-B14F-4D97-AF65-F5344CB8AC3E}">
        <p14:creationId xmlns:p14="http://schemas.microsoft.com/office/powerpoint/2010/main" val="1724624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31838"/>
          </a:xfrm>
        </p:spPr>
        <p:txBody>
          <a:bodyPr>
            <a:normAutofit fontScale="90000"/>
          </a:bodyPr>
          <a:lstStyle/>
          <a:p>
            <a:r>
              <a:rPr lang="en-US" dirty="0"/>
              <a:t>Challenges</a:t>
            </a:r>
          </a:p>
        </p:txBody>
      </p:sp>
      <p:sp>
        <p:nvSpPr>
          <p:cNvPr id="3" name="Content Placeholder 2"/>
          <p:cNvSpPr>
            <a:spLocks noGrp="1"/>
          </p:cNvSpPr>
          <p:nvPr>
            <p:ph idx="1"/>
          </p:nvPr>
        </p:nvSpPr>
        <p:spPr>
          <a:xfrm>
            <a:off x="457200" y="1219200"/>
            <a:ext cx="8458200" cy="4800599"/>
          </a:xfrm>
        </p:spPr>
        <p:txBody>
          <a:bodyPr>
            <a:normAutofit/>
          </a:bodyPr>
          <a:lstStyle/>
          <a:p>
            <a:pPr>
              <a:spcBef>
                <a:spcPts val="1200"/>
              </a:spcBef>
              <a:spcAft>
                <a:spcPts val="600"/>
              </a:spcAft>
            </a:pPr>
            <a:r>
              <a:rPr lang="en-US" sz="3600" dirty="0"/>
              <a:t>Offices shuttered</a:t>
            </a:r>
          </a:p>
          <a:p>
            <a:pPr>
              <a:spcBef>
                <a:spcPts val="1200"/>
              </a:spcBef>
              <a:spcAft>
                <a:spcPts val="600"/>
              </a:spcAft>
            </a:pPr>
            <a:r>
              <a:rPr lang="en-US" sz="3600" dirty="0"/>
              <a:t>Census Hiring</a:t>
            </a:r>
          </a:p>
          <a:p>
            <a:pPr>
              <a:spcBef>
                <a:spcPts val="1200"/>
              </a:spcBef>
              <a:spcAft>
                <a:spcPts val="600"/>
              </a:spcAft>
            </a:pPr>
            <a:r>
              <a:rPr lang="en-US" sz="3600" dirty="0"/>
              <a:t>Public Trust Eroding</a:t>
            </a:r>
          </a:p>
          <a:p>
            <a:pPr>
              <a:spcBef>
                <a:spcPts val="1200"/>
              </a:spcBef>
              <a:spcAft>
                <a:spcPts val="600"/>
              </a:spcAft>
            </a:pPr>
            <a:r>
              <a:rPr lang="en-US" sz="3600" dirty="0"/>
              <a:t>Time Elapsing</a:t>
            </a:r>
          </a:p>
          <a:p>
            <a:pPr>
              <a:spcBef>
                <a:spcPts val="1200"/>
              </a:spcBef>
              <a:spcAft>
                <a:spcPts val="600"/>
              </a:spcAft>
            </a:pPr>
            <a:r>
              <a:rPr lang="en-US" sz="3600" dirty="0"/>
              <a:t>Political Turmoil</a:t>
            </a:r>
          </a:p>
          <a:p>
            <a:pPr>
              <a:spcBef>
                <a:spcPts val="1200"/>
              </a:spcBef>
              <a:spcAft>
                <a:spcPts val="600"/>
              </a:spcAft>
            </a:pPr>
            <a:r>
              <a:rPr lang="en-US" sz="3600" dirty="0"/>
              <a:t>COVID fear</a:t>
            </a:r>
          </a:p>
          <a:p>
            <a:pPr>
              <a:spcBef>
                <a:spcPts val="1200"/>
              </a:spcBef>
              <a:spcAft>
                <a:spcPts val="600"/>
              </a:spcAft>
            </a:pPr>
            <a:endParaRPr lang="en-US" sz="3600" dirty="0"/>
          </a:p>
          <a:p>
            <a:endParaRPr lang="en-US" dirty="0"/>
          </a:p>
        </p:txBody>
      </p:sp>
    </p:spTree>
    <p:extLst>
      <p:ext uri="{BB962C8B-B14F-4D97-AF65-F5344CB8AC3E}">
        <p14:creationId xmlns:p14="http://schemas.microsoft.com/office/powerpoint/2010/main" val="3735273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0EDAE-3B1B-4013-8CAF-844A5DC16075}"/>
              </a:ext>
            </a:extLst>
          </p:cNvPr>
          <p:cNvSpPr>
            <a:spLocks noGrp="1"/>
          </p:cNvSpPr>
          <p:nvPr>
            <p:ph type="title"/>
          </p:nvPr>
        </p:nvSpPr>
        <p:spPr/>
        <p:txBody>
          <a:bodyPr>
            <a:normAutofit fontScale="90000"/>
          </a:bodyPr>
          <a:lstStyle/>
          <a:p>
            <a:r>
              <a:rPr lang="en-US" dirty="0"/>
              <a:t>Current Affairs: Census in the News</a:t>
            </a:r>
          </a:p>
        </p:txBody>
      </p:sp>
      <p:sp>
        <p:nvSpPr>
          <p:cNvPr id="6" name="Content Placeholder 2">
            <a:extLst>
              <a:ext uri="{FF2B5EF4-FFF2-40B4-BE49-F238E27FC236}">
                <a16:creationId xmlns:a16="http://schemas.microsoft.com/office/drawing/2014/main" id="{F6515384-2E82-4B23-8B05-E9DAF9FDA67D}"/>
              </a:ext>
            </a:extLst>
          </p:cNvPr>
          <p:cNvSpPr txBox="1">
            <a:spLocks/>
          </p:cNvSpPr>
          <p:nvPr/>
        </p:nvSpPr>
        <p:spPr>
          <a:xfrm>
            <a:off x="457200" y="1772603"/>
            <a:ext cx="8458200" cy="4800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600"/>
              </a:spcAft>
            </a:pPr>
            <a:r>
              <a:rPr lang="en-US" sz="3000" b="1" dirty="0"/>
              <a:t>Citizenship Question</a:t>
            </a:r>
          </a:p>
          <a:p>
            <a:pPr lvl="1">
              <a:spcBef>
                <a:spcPts val="600"/>
              </a:spcBef>
              <a:spcAft>
                <a:spcPts val="600"/>
              </a:spcAft>
            </a:pPr>
            <a:r>
              <a:rPr lang="en-US" sz="2400" dirty="0"/>
              <a:t>Settled by the Supreme Court in 2019</a:t>
            </a:r>
          </a:p>
          <a:p>
            <a:pPr>
              <a:spcBef>
                <a:spcPts val="1200"/>
              </a:spcBef>
              <a:spcAft>
                <a:spcPts val="600"/>
              </a:spcAft>
            </a:pPr>
            <a:r>
              <a:rPr lang="en-US" sz="3000" b="1" dirty="0"/>
              <a:t>Trump’s Memorandum</a:t>
            </a:r>
          </a:p>
          <a:p>
            <a:pPr lvl="1">
              <a:spcBef>
                <a:spcPts val="600"/>
              </a:spcBef>
              <a:spcAft>
                <a:spcPts val="600"/>
              </a:spcAft>
            </a:pPr>
            <a:r>
              <a:rPr lang="en-US" sz="2400" dirty="0"/>
              <a:t>Unconstitutional</a:t>
            </a:r>
          </a:p>
          <a:p>
            <a:pPr>
              <a:spcBef>
                <a:spcPts val="1200"/>
              </a:spcBef>
              <a:spcAft>
                <a:spcPts val="600"/>
              </a:spcAft>
            </a:pPr>
            <a:r>
              <a:rPr lang="en-US" sz="3000" b="1" dirty="0"/>
              <a:t>Senate funding request</a:t>
            </a:r>
          </a:p>
          <a:p>
            <a:pPr>
              <a:spcBef>
                <a:spcPts val="1200"/>
              </a:spcBef>
              <a:spcAft>
                <a:spcPts val="600"/>
              </a:spcAft>
            </a:pPr>
            <a:r>
              <a:rPr lang="en-US" sz="3000" b="1" dirty="0"/>
              <a:t>Census Bureau’s Extension Request</a:t>
            </a:r>
          </a:p>
        </p:txBody>
      </p:sp>
    </p:spTree>
    <p:extLst>
      <p:ext uri="{BB962C8B-B14F-4D97-AF65-F5344CB8AC3E}">
        <p14:creationId xmlns:p14="http://schemas.microsoft.com/office/powerpoint/2010/main" val="2615864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85800" y="2743200"/>
            <a:ext cx="8229600" cy="1143000"/>
          </a:xfrm>
        </p:spPr>
        <p:txBody>
          <a:bodyPr>
            <a:normAutofit fontScale="90000"/>
          </a:bodyPr>
          <a:lstStyle/>
          <a:p>
            <a:pPr>
              <a:spcAft>
                <a:spcPts val="400"/>
              </a:spcAft>
            </a:pPr>
            <a:r>
              <a:rPr lang="en-US" sz="7300" dirty="0"/>
              <a:t>3 Month Plan</a:t>
            </a:r>
            <a:endParaRPr lang="en-US" sz="6000" dirty="0"/>
          </a:p>
        </p:txBody>
      </p:sp>
    </p:spTree>
    <p:extLst>
      <p:ext uri="{BB962C8B-B14F-4D97-AF65-F5344CB8AC3E}">
        <p14:creationId xmlns:p14="http://schemas.microsoft.com/office/powerpoint/2010/main" val="341706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Two Census Campaigns	</a:t>
            </a:r>
          </a:p>
        </p:txBody>
      </p:sp>
      <p:sp>
        <p:nvSpPr>
          <p:cNvPr id="3" name="Content Placeholder 2"/>
          <p:cNvSpPr>
            <a:spLocks noGrp="1"/>
          </p:cNvSpPr>
          <p:nvPr>
            <p:ph idx="1"/>
          </p:nvPr>
        </p:nvSpPr>
        <p:spPr>
          <a:xfrm>
            <a:off x="457200" y="1417638"/>
            <a:ext cx="8229600" cy="4648200"/>
          </a:xfrm>
        </p:spPr>
        <p:txBody>
          <a:bodyPr>
            <a:normAutofit/>
          </a:bodyPr>
          <a:lstStyle/>
          <a:p>
            <a:pPr>
              <a:spcBef>
                <a:spcPts val="0"/>
              </a:spcBef>
              <a:spcAft>
                <a:spcPts val="600"/>
              </a:spcAft>
            </a:pPr>
            <a:r>
              <a:rPr lang="en-US" dirty="0"/>
              <a:t>#CensusSummer</a:t>
            </a:r>
          </a:p>
          <a:p>
            <a:pPr lvl="1">
              <a:spcBef>
                <a:spcPts val="0"/>
              </a:spcBef>
              <a:spcAft>
                <a:spcPts val="600"/>
              </a:spcAft>
            </a:pPr>
            <a:r>
              <a:rPr lang="en-US" dirty="0">
                <a:hlinkClick r:id="rId2"/>
              </a:rPr>
              <a:t>Toolkit</a:t>
            </a:r>
            <a:r>
              <a:rPr lang="en-US" dirty="0"/>
              <a:t> </a:t>
            </a:r>
          </a:p>
          <a:p>
            <a:pPr lvl="1">
              <a:spcBef>
                <a:spcPts val="0"/>
              </a:spcBef>
              <a:spcAft>
                <a:spcPts val="600"/>
              </a:spcAft>
            </a:pPr>
            <a:r>
              <a:rPr lang="en-US" dirty="0"/>
              <a:t>Colorful graphics, pushing people to self-respond</a:t>
            </a:r>
          </a:p>
          <a:p>
            <a:pPr lvl="1">
              <a:spcBef>
                <a:spcPts val="0"/>
              </a:spcBef>
              <a:spcAft>
                <a:spcPts val="600"/>
              </a:spcAft>
            </a:pPr>
            <a:r>
              <a:rPr lang="en-US" dirty="0"/>
              <a:t>Supplemented with Coalition campaigns</a:t>
            </a:r>
          </a:p>
          <a:p>
            <a:pPr lvl="1">
              <a:spcBef>
                <a:spcPts val="0"/>
              </a:spcBef>
              <a:spcAft>
                <a:spcPts val="600"/>
              </a:spcAft>
            </a:pPr>
            <a:r>
              <a:rPr lang="en-US" dirty="0"/>
              <a:t>Transitioning to talk about NRFU</a:t>
            </a:r>
          </a:p>
          <a:p>
            <a:pPr>
              <a:spcBef>
                <a:spcPts val="1200"/>
              </a:spcBef>
              <a:spcAft>
                <a:spcPts val="600"/>
              </a:spcAft>
            </a:pPr>
            <a:r>
              <a:rPr lang="en-US" dirty="0"/>
              <a:t>Fall campaign after Labor Day through Halloween</a:t>
            </a:r>
          </a:p>
          <a:p>
            <a:pPr lvl="1">
              <a:spcBef>
                <a:spcPts val="600"/>
              </a:spcBef>
              <a:spcAft>
                <a:spcPts val="600"/>
              </a:spcAft>
            </a:pPr>
            <a:r>
              <a:rPr lang="en-US" dirty="0"/>
              <a:t>Toolkit with graphics, calendar, sample text</a:t>
            </a:r>
          </a:p>
          <a:p>
            <a:pPr lvl="1">
              <a:spcBef>
                <a:spcPts val="600"/>
              </a:spcBef>
              <a:spcAft>
                <a:spcPts val="600"/>
              </a:spcAft>
            </a:pPr>
            <a:endParaRPr lang="en-US" dirty="0"/>
          </a:p>
          <a:p>
            <a:endParaRPr lang="en-US" dirty="0"/>
          </a:p>
          <a:p>
            <a:endParaRPr lang="en-US" dirty="0"/>
          </a:p>
        </p:txBody>
      </p:sp>
    </p:spTree>
    <p:extLst>
      <p:ext uri="{BB962C8B-B14F-4D97-AF65-F5344CB8AC3E}">
        <p14:creationId xmlns:p14="http://schemas.microsoft.com/office/powerpoint/2010/main" val="3218887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42"/>
            <a:ext cx="8229600" cy="1143000"/>
          </a:xfrm>
        </p:spPr>
        <p:txBody>
          <a:bodyPr>
            <a:normAutofit/>
          </a:bodyPr>
          <a:lstStyle/>
          <a:p>
            <a:r>
              <a:rPr lang="en-US" sz="4800" dirty="0"/>
              <a:t>Civic Engagement</a:t>
            </a:r>
          </a:p>
        </p:txBody>
      </p:sp>
      <p:sp>
        <p:nvSpPr>
          <p:cNvPr id="3" name="Content Placeholder 2"/>
          <p:cNvSpPr>
            <a:spLocks noGrp="1"/>
          </p:cNvSpPr>
          <p:nvPr>
            <p:ph idx="1"/>
          </p:nvPr>
        </p:nvSpPr>
        <p:spPr>
          <a:xfrm>
            <a:off x="152400" y="1126958"/>
            <a:ext cx="8839200" cy="4572000"/>
          </a:xfrm>
        </p:spPr>
        <p:txBody>
          <a:bodyPr>
            <a:normAutofit fontScale="55000" lnSpcReduction="20000"/>
          </a:bodyPr>
          <a:lstStyle/>
          <a:p>
            <a:pPr>
              <a:lnSpc>
                <a:spcPct val="120000"/>
              </a:lnSpc>
              <a:spcBef>
                <a:spcPts val="0"/>
              </a:spcBef>
              <a:spcAft>
                <a:spcPts val="600"/>
              </a:spcAft>
            </a:pPr>
            <a:r>
              <a:rPr lang="en-US" sz="4400" b="1" dirty="0"/>
              <a:t>The Census</a:t>
            </a:r>
          </a:p>
          <a:p>
            <a:pPr lvl="1">
              <a:lnSpc>
                <a:spcPct val="120000"/>
              </a:lnSpc>
              <a:spcBef>
                <a:spcPts val="0"/>
              </a:spcBef>
              <a:spcAft>
                <a:spcPts val="1200"/>
              </a:spcAft>
            </a:pPr>
            <a:r>
              <a:rPr lang="en-US" sz="3600" dirty="0"/>
              <a:t>Be counted, bring funding and political representation to your community</a:t>
            </a:r>
          </a:p>
          <a:p>
            <a:pPr>
              <a:lnSpc>
                <a:spcPct val="120000"/>
              </a:lnSpc>
              <a:spcBef>
                <a:spcPts val="600"/>
              </a:spcBef>
              <a:spcAft>
                <a:spcPts val="600"/>
              </a:spcAft>
            </a:pPr>
            <a:r>
              <a:rPr lang="en-US" sz="4400" b="1" dirty="0"/>
              <a:t>Voter Registration &amp; Mobilization</a:t>
            </a:r>
          </a:p>
          <a:p>
            <a:pPr lvl="1">
              <a:lnSpc>
                <a:spcPct val="120000"/>
              </a:lnSpc>
              <a:spcBef>
                <a:spcPts val="0"/>
              </a:spcBef>
              <a:spcAft>
                <a:spcPts val="1200"/>
              </a:spcAft>
            </a:pPr>
            <a:r>
              <a:rPr lang="en-US" sz="3600" dirty="0"/>
              <a:t>Encouraging customers that their voice matters, they count, and helping them register and vote </a:t>
            </a:r>
          </a:p>
          <a:p>
            <a:pPr>
              <a:lnSpc>
                <a:spcPct val="120000"/>
              </a:lnSpc>
              <a:spcBef>
                <a:spcPts val="600"/>
              </a:spcBef>
              <a:spcAft>
                <a:spcPts val="600"/>
              </a:spcAft>
            </a:pPr>
            <a:r>
              <a:rPr lang="en-US" sz="4400" b="1" dirty="0"/>
              <a:t>Redistricting </a:t>
            </a:r>
          </a:p>
          <a:p>
            <a:pPr lvl="1">
              <a:lnSpc>
                <a:spcPct val="120000"/>
              </a:lnSpc>
              <a:spcBef>
                <a:spcPts val="0"/>
              </a:spcBef>
              <a:spcAft>
                <a:spcPts val="1200"/>
              </a:spcAft>
            </a:pPr>
            <a:r>
              <a:rPr lang="en-US" sz="3600" dirty="0"/>
              <a:t>Census counts are used to allocate political representation; sometimes lines drawn disenfranchise </a:t>
            </a:r>
          </a:p>
          <a:p>
            <a:pPr>
              <a:lnSpc>
                <a:spcPct val="120000"/>
              </a:lnSpc>
              <a:spcBef>
                <a:spcPts val="600"/>
              </a:spcBef>
              <a:spcAft>
                <a:spcPts val="600"/>
              </a:spcAft>
            </a:pPr>
            <a:r>
              <a:rPr lang="en-US" sz="4400" b="1" dirty="0"/>
              <a:t>Advocacy</a:t>
            </a:r>
          </a:p>
          <a:p>
            <a:pPr lvl="1">
              <a:lnSpc>
                <a:spcPct val="120000"/>
              </a:lnSpc>
              <a:spcBef>
                <a:spcPts val="0"/>
              </a:spcBef>
            </a:pPr>
            <a:r>
              <a:rPr lang="en-US" sz="3600" dirty="0"/>
              <a:t>Making sure elected officials know who we are, what we do</a:t>
            </a:r>
            <a:endParaRPr lang="en-US" sz="3200" dirty="0"/>
          </a:p>
        </p:txBody>
      </p:sp>
    </p:spTree>
    <p:extLst>
      <p:ext uri="{BB962C8B-B14F-4D97-AF65-F5344CB8AC3E}">
        <p14:creationId xmlns:p14="http://schemas.microsoft.com/office/powerpoint/2010/main" val="1094052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B9E0-9A1E-4F7F-96F6-A8C67527364C}"/>
              </a:ext>
            </a:extLst>
          </p:cNvPr>
          <p:cNvSpPr>
            <a:spLocks noGrp="1"/>
          </p:cNvSpPr>
          <p:nvPr>
            <p:ph type="title"/>
          </p:nvPr>
        </p:nvSpPr>
        <p:spPr>
          <a:xfrm>
            <a:off x="457200" y="160337"/>
            <a:ext cx="8229600" cy="1143000"/>
          </a:xfrm>
        </p:spPr>
        <p:txBody>
          <a:bodyPr/>
          <a:lstStyle/>
          <a:p>
            <a:r>
              <a:rPr lang="en-US" dirty="0">
                <a:solidFill>
                  <a:srgbClr val="C00000"/>
                </a:solidFill>
              </a:rPr>
              <a:t>Prohibited Activities </a:t>
            </a:r>
          </a:p>
        </p:txBody>
      </p:sp>
      <p:sp>
        <p:nvSpPr>
          <p:cNvPr id="3" name="Content Placeholder 2">
            <a:extLst>
              <a:ext uri="{FF2B5EF4-FFF2-40B4-BE49-F238E27FC236}">
                <a16:creationId xmlns:a16="http://schemas.microsoft.com/office/drawing/2014/main" id="{064313E3-BF22-4DF7-9B38-8B0BE5922D6F}"/>
              </a:ext>
            </a:extLst>
          </p:cNvPr>
          <p:cNvSpPr>
            <a:spLocks noGrp="1"/>
          </p:cNvSpPr>
          <p:nvPr>
            <p:ph idx="1"/>
          </p:nvPr>
        </p:nvSpPr>
        <p:spPr>
          <a:xfrm>
            <a:off x="457200" y="1303337"/>
            <a:ext cx="8229600" cy="4708525"/>
          </a:xfrm>
        </p:spPr>
        <p:txBody>
          <a:bodyPr vert="horz" lIns="91440" tIns="45720" rIns="91440" bIns="45720" rtlCol="0" anchor="t">
            <a:normAutofit fontScale="70000" lnSpcReduction="20000"/>
          </a:bodyPr>
          <a:lstStyle/>
          <a:p>
            <a:pPr marL="0" indent="0">
              <a:spcAft>
                <a:spcPts val="600"/>
              </a:spcAft>
              <a:buNone/>
            </a:pPr>
            <a:r>
              <a:rPr lang="en-US" b="1" dirty="0"/>
              <a:t>Things your Agency </a:t>
            </a:r>
            <a:r>
              <a:rPr lang="en-US" b="1" dirty="0">
                <a:solidFill>
                  <a:srgbClr val="C00000"/>
                </a:solidFill>
              </a:rPr>
              <a:t>CANNOT</a:t>
            </a:r>
            <a:r>
              <a:rPr lang="en-US" b="1" dirty="0"/>
              <a:t> do:</a:t>
            </a:r>
          </a:p>
          <a:p>
            <a:pPr marL="0" indent="0">
              <a:spcBef>
                <a:spcPts val="500"/>
              </a:spcBef>
              <a:spcAft>
                <a:spcPts val="600"/>
              </a:spcAft>
              <a:buNone/>
            </a:pPr>
            <a:r>
              <a:rPr lang="en-US" dirty="0">
                <a:solidFill>
                  <a:srgbClr val="C00000"/>
                </a:solidFill>
              </a:rPr>
              <a:t>✘</a:t>
            </a:r>
            <a:r>
              <a:rPr lang="en-US" dirty="0"/>
              <a:t> Selectively encourage people to register to vote </a:t>
            </a:r>
          </a:p>
          <a:p>
            <a:pPr marL="0" indent="0">
              <a:spcBef>
                <a:spcPts val="500"/>
              </a:spcBef>
              <a:spcAft>
                <a:spcPts val="600"/>
              </a:spcAft>
              <a:buNone/>
            </a:pPr>
            <a:r>
              <a:rPr lang="en-US" dirty="0">
                <a:solidFill>
                  <a:srgbClr val="C00000"/>
                </a:solidFill>
              </a:rPr>
              <a:t>✘</a:t>
            </a:r>
            <a:r>
              <a:rPr lang="en-US" dirty="0"/>
              <a:t> Promote any one candidate over another</a:t>
            </a:r>
          </a:p>
          <a:p>
            <a:pPr marL="0" indent="0">
              <a:spcBef>
                <a:spcPts val="500"/>
              </a:spcBef>
              <a:spcAft>
                <a:spcPts val="600"/>
              </a:spcAft>
              <a:buNone/>
            </a:pPr>
            <a:r>
              <a:rPr lang="en-US" dirty="0">
                <a:solidFill>
                  <a:srgbClr val="C00000"/>
                </a:solidFill>
              </a:rPr>
              <a:t>✘</a:t>
            </a:r>
            <a:r>
              <a:rPr lang="en-US" dirty="0"/>
              <a:t> Tell voters which party to register under or who to vote for</a:t>
            </a:r>
          </a:p>
          <a:p>
            <a:pPr marL="0" indent="0">
              <a:spcBef>
                <a:spcPts val="500"/>
              </a:spcBef>
              <a:spcAft>
                <a:spcPts val="600"/>
              </a:spcAft>
              <a:buNone/>
            </a:pPr>
            <a:r>
              <a:rPr lang="en-US" dirty="0">
                <a:solidFill>
                  <a:srgbClr val="C00000"/>
                </a:solidFill>
              </a:rPr>
              <a:t>✘</a:t>
            </a:r>
            <a:r>
              <a:rPr lang="en-US" dirty="0"/>
              <a:t> Plan partisan activities with a candidate, campaign, or political party</a:t>
            </a:r>
          </a:p>
          <a:p>
            <a:pPr marL="0" indent="0">
              <a:spcBef>
                <a:spcPts val="500"/>
              </a:spcBef>
              <a:spcAft>
                <a:spcPts val="600"/>
              </a:spcAft>
              <a:buNone/>
            </a:pPr>
            <a:r>
              <a:rPr lang="en-US" dirty="0">
                <a:solidFill>
                  <a:srgbClr val="C00000"/>
                </a:solidFill>
              </a:rPr>
              <a:t>✘</a:t>
            </a:r>
            <a:r>
              <a:rPr lang="en-US" dirty="0"/>
              <a:t> Give money or volunteer time to a candidate</a:t>
            </a:r>
          </a:p>
          <a:p>
            <a:pPr marL="0" indent="0">
              <a:spcBef>
                <a:spcPts val="500"/>
              </a:spcBef>
              <a:spcAft>
                <a:spcPts val="600"/>
              </a:spcAft>
              <a:buNone/>
            </a:pPr>
            <a:r>
              <a:rPr lang="en-US" dirty="0">
                <a:solidFill>
                  <a:srgbClr val="C00000"/>
                </a:solidFill>
              </a:rPr>
              <a:t>✘</a:t>
            </a:r>
            <a:r>
              <a:rPr lang="en-US" dirty="0"/>
              <a:t> Allow a candidate to hand out campaign/platform materials</a:t>
            </a:r>
          </a:p>
          <a:p>
            <a:pPr marL="0" indent="0">
              <a:spcBef>
                <a:spcPts val="500"/>
              </a:spcBef>
              <a:spcAft>
                <a:spcPts val="600"/>
              </a:spcAft>
              <a:buNone/>
            </a:pPr>
            <a:r>
              <a:rPr lang="en-US" dirty="0">
                <a:solidFill>
                  <a:srgbClr val="C00000"/>
                </a:solidFill>
              </a:rPr>
              <a:t>✘</a:t>
            </a:r>
            <a:r>
              <a:rPr lang="en-US" dirty="0"/>
              <a:t> Use CSBG funds or staff for voter registration activities</a:t>
            </a:r>
          </a:p>
          <a:p>
            <a:pPr marL="0" indent="0">
              <a:spcBef>
                <a:spcPts val="500"/>
              </a:spcBef>
              <a:spcAft>
                <a:spcPts val="600"/>
              </a:spcAft>
              <a:buNone/>
            </a:pPr>
            <a:r>
              <a:rPr lang="en-US" dirty="0">
                <a:solidFill>
                  <a:srgbClr val="C00000"/>
                </a:solidFill>
              </a:rPr>
              <a:t>✘</a:t>
            </a:r>
            <a:r>
              <a:rPr lang="en-US" dirty="0"/>
              <a:t> Use Head Start funds/staff during work hours for voter registration</a:t>
            </a:r>
          </a:p>
          <a:p>
            <a:pPr marL="0" indent="0">
              <a:spcBef>
                <a:spcPts val="500"/>
              </a:spcBef>
              <a:buNone/>
            </a:pPr>
            <a:r>
              <a:rPr lang="en-US" dirty="0">
                <a:solidFill>
                  <a:srgbClr val="C00000"/>
                </a:solidFill>
              </a:rPr>
              <a:t>✘</a:t>
            </a:r>
            <a:r>
              <a:rPr lang="en-US" dirty="0"/>
              <a:t> Conduct CSBG-funded programs or provide CSBG-funded services in  manner that could result in identification of such programs or services with voter registration and other prohibited activities</a:t>
            </a:r>
          </a:p>
          <a:p>
            <a:pPr marL="0" indent="0">
              <a:buNone/>
            </a:pPr>
            <a:endParaRPr lang="en-US" dirty="0"/>
          </a:p>
        </p:txBody>
      </p:sp>
      <p:sp>
        <p:nvSpPr>
          <p:cNvPr id="4" name="TextBox 3">
            <a:extLst>
              <a:ext uri="{FF2B5EF4-FFF2-40B4-BE49-F238E27FC236}">
                <a16:creationId xmlns:a16="http://schemas.microsoft.com/office/drawing/2014/main" id="{C237D902-0DC8-4A38-BCEC-1DD031983350}"/>
              </a:ext>
            </a:extLst>
          </p:cNvPr>
          <p:cNvSpPr txBox="1"/>
          <p:nvPr/>
        </p:nvSpPr>
        <p:spPr>
          <a:xfrm>
            <a:off x="377190" y="6011862"/>
            <a:ext cx="6617970" cy="1107996"/>
          </a:xfrm>
          <a:prstGeom prst="rect">
            <a:avLst/>
          </a:prstGeom>
          <a:noFill/>
        </p:spPr>
        <p:txBody>
          <a:bodyPr wrap="square" rtlCol="0">
            <a:spAutoFit/>
          </a:bodyPr>
          <a:lstStyle/>
          <a:p>
            <a:r>
              <a:rPr lang="en-US" sz="1200" dirty="0"/>
              <a:t>Sources: </a:t>
            </a:r>
            <a:r>
              <a:rPr lang="en-US" sz="1200" dirty="0">
                <a:hlinkClick r:id="rId2"/>
              </a:rPr>
              <a:t>https://www.caplaw.org/resources/articlesbytopic/Lobbying/CAPLAW_VoterRegistrationDosandDonts_2016.pdf</a:t>
            </a:r>
            <a:r>
              <a:rPr lang="en-US" sz="1200" dirty="0"/>
              <a:t>, </a:t>
            </a:r>
            <a:r>
              <a:rPr lang="en-US" sz="1200" u="sng" dirty="0">
                <a:hlinkClick r:id="rId3"/>
              </a:rPr>
              <a:t>https://www.advocacyandcommunication.org/wp-content/themes/acs/docs/resources/eadvocacy/ACS_Voter_Registration_Guide3.pdf</a:t>
            </a:r>
            <a:endParaRPr lang="en-US" sz="1200" dirty="0"/>
          </a:p>
          <a:p>
            <a:endParaRPr lang="en-US" dirty="0"/>
          </a:p>
        </p:txBody>
      </p:sp>
    </p:spTree>
    <p:extLst>
      <p:ext uri="{BB962C8B-B14F-4D97-AF65-F5344CB8AC3E}">
        <p14:creationId xmlns:p14="http://schemas.microsoft.com/office/powerpoint/2010/main" val="3744647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B9E0-9A1E-4F7F-96F6-A8C67527364C}"/>
              </a:ext>
            </a:extLst>
          </p:cNvPr>
          <p:cNvSpPr>
            <a:spLocks noGrp="1"/>
          </p:cNvSpPr>
          <p:nvPr>
            <p:ph type="title"/>
          </p:nvPr>
        </p:nvSpPr>
        <p:spPr>
          <a:xfrm>
            <a:off x="457200" y="160337"/>
            <a:ext cx="8229600" cy="1143000"/>
          </a:xfrm>
        </p:spPr>
        <p:txBody>
          <a:bodyPr/>
          <a:lstStyle/>
          <a:p>
            <a:r>
              <a:rPr lang="en-US" dirty="0">
                <a:solidFill>
                  <a:srgbClr val="00B050"/>
                </a:solidFill>
              </a:rPr>
              <a:t>Encouraged Activities</a:t>
            </a:r>
          </a:p>
        </p:txBody>
      </p:sp>
      <p:sp>
        <p:nvSpPr>
          <p:cNvPr id="3" name="Content Placeholder 2">
            <a:extLst>
              <a:ext uri="{FF2B5EF4-FFF2-40B4-BE49-F238E27FC236}">
                <a16:creationId xmlns:a16="http://schemas.microsoft.com/office/drawing/2014/main" id="{064313E3-BF22-4DF7-9B38-8B0BE5922D6F}"/>
              </a:ext>
            </a:extLst>
          </p:cNvPr>
          <p:cNvSpPr>
            <a:spLocks noGrp="1"/>
          </p:cNvSpPr>
          <p:nvPr>
            <p:ph idx="1"/>
          </p:nvPr>
        </p:nvSpPr>
        <p:spPr>
          <a:xfrm>
            <a:off x="277091" y="1303337"/>
            <a:ext cx="8672945" cy="4708525"/>
          </a:xfrm>
        </p:spPr>
        <p:txBody>
          <a:bodyPr vert="horz" lIns="91440" tIns="45720" rIns="91440" bIns="45720" rtlCol="0" anchor="t">
            <a:normAutofit/>
          </a:bodyPr>
          <a:lstStyle/>
          <a:p>
            <a:pPr marL="0" indent="0">
              <a:spcBef>
                <a:spcPts val="600"/>
              </a:spcBef>
              <a:spcAft>
                <a:spcPts val="1200"/>
              </a:spcAft>
              <a:buNone/>
            </a:pPr>
            <a:r>
              <a:rPr lang="en-US" b="1" dirty="0"/>
              <a:t>Things your Agency </a:t>
            </a:r>
            <a:r>
              <a:rPr lang="en-US" b="1" dirty="0">
                <a:solidFill>
                  <a:srgbClr val="00B050"/>
                </a:solidFill>
              </a:rPr>
              <a:t>CAN</a:t>
            </a:r>
            <a:r>
              <a:rPr lang="en-US" b="1" dirty="0"/>
              <a:t> do:</a:t>
            </a:r>
          </a:p>
          <a:p>
            <a:pPr marL="0" indent="0">
              <a:spcBef>
                <a:spcPts val="192"/>
              </a:spcBef>
              <a:spcAft>
                <a:spcPts val="1200"/>
              </a:spcAft>
              <a:buNone/>
            </a:pPr>
            <a:r>
              <a:rPr lang="en-US" sz="2200" dirty="0">
                <a:solidFill>
                  <a:srgbClr val="00B050"/>
                </a:solidFill>
              </a:rPr>
              <a:t>✔</a:t>
            </a:r>
            <a:r>
              <a:rPr lang="en-US" sz="2200" dirty="0"/>
              <a:t> Encourage people to participate and register to vote</a:t>
            </a:r>
          </a:p>
          <a:p>
            <a:pPr marL="0" indent="0">
              <a:spcBef>
                <a:spcPts val="192"/>
              </a:spcBef>
              <a:spcAft>
                <a:spcPts val="1200"/>
              </a:spcAft>
              <a:buNone/>
            </a:pPr>
            <a:r>
              <a:rPr lang="en-US" sz="2200" dirty="0">
                <a:solidFill>
                  <a:srgbClr val="00B050"/>
                </a:solidFill>
              </a:rPr>
              <a:t>✔</a:t>
            </a:r>
            <a:r>
              <a:rPr lang="en-US" sz="2200" dirty="0"/>
              <a:t> Encourage people to vote on Election Day, Early or via Mail</a:t>
            </a:r>
          </a:p>
          <a:p>
            <a:pPr marL="0" indent="0">
              <a:spcBef>
                <a:spcPts val="192"/>
              </a:spcBef>
              <a:spcAft>
                <a:spcPts val="1200"/>
              </a:spcAft>
              <a:buNone/>
            </a:pPr>
            <a:r>
              <a:rPr lang="en-US" sz="2200" dirty="0">
                <a:solidFill>
                  <a:srgbClr val="00B050"/>
                </a:solidFill>
              </a:rPr>
              <a:t>✔</a:t>
            </a:r>
            <a:r>
              <a:rPr lang="en-US" sz="2200" dirty="0"/>
              <a:t> Provide voters with election info (ID </a:t>
            </a:r>
            <a:r>
              <a:rPr lang="en-US" sz="2200" dirty="0" err="1"/>
              <a:t>reqs</a:t>
            </a:r>
            <a:r>
              <a:rPr lang="en-US" sz="2200" dirty="0"/>
              <a:t>, locations/hours, mail ballots)</a:t>
            </a:r>
          </a:p>
          <a:p>
            <a:pPr marL="0" indent="0">
              <a:spcBef>
                <a:spcPts val="192"/>
              </a:spcBef>
              <a:spcAft>
                <a:spcPts val="1200"/>
              </a:spcAft>
              <a:buNone/>
            </a:pPr>
            <a:r>
              <a:rPr lang="en-US" sz="2200" dirty="0">
                <a:solidFill>
                  <a:srgbClr val="00B050"/>
                </a:solidFill>
              </a:rPr>
              <a:t>✔</a:t>
            </a:r>
            <a:r>
              <a:rPr lang="en-US" sz="2200" dirty="0"/>
              <a:t> Encourage voters to research candidates &amp; ballot issues before voting</a:t>
            </a:r>
          </a:p>
          <a:p>
            <a:pPr marL="0" indent="0">
              <a:lnSpc>
                <a:spcPct val="120000"/>
              </a:lnSpc>
              <a:spcBef>
                <a:spcPts val="192"/>
              </a:spcBef>
              <a:spcAft>
                <a:spcPts val="1200"/>
              </a:spcAft>
              <a:buNone/>
            </a:pPr>
            <a:r>
              <a:rPr lang="en-US" sz="2200" dirty="0">
                <a:solidFill>
                  <a:srgbClr val="00B050"/>
                </a:solidFill>
              </a:rPr>
              <a:t>✔</a:t>
            </a:r>
            <a:r>
              <a:rPr lang="en-US" sz="2200" dirty="0"/>
              <a:t> Refer customers to nonpartisan groups/govt offices to register to vote</a:t>
            </a:r>
          </a:p>
          <a:p>
            <a:pPr marL="461963" indent="-461963">
              <a:lnSpc>
                <a:spcPct val="120000"/>
              </a:lnSpc>
              <a:spcBef>
                <a:spcPts val="192"/>
              </a:spcBef>
              <a:spcAft>
                <a:spcPts val="1200"/>
              </a:spcAft>
              <a:buNone/>
            </a:pPr>
            <a:r>
              <a:rPr lang="en-US" sz="2200" dirty="0">
                <a:solidFill>
                  <a:srgbClr val="00B050"/>
                </a:solidFill>
              </a:rPr>
              <a:t>✔</a:t>
            </a:r>
            <a:r>
              <a:rPr lang="en-US" sz="2200" dirty="0"/>
              <a:t> Allow a nonpartisan org to register voters at Head Start facilities during  work hours </a:t>
            </a:r>
          </a:p>
          <a:p>
            <a:pPr marL="0" indent="0">
              <a:lnSpc>
                <a:spcPct val="120000"/>
              </a:lnSpc>
              <a:spcBef>
                <a:spcPts val="192"/>
              </a:spcBef>
              <a:spcAft>
                <a:spcPts val="600"/>
              </a:spcAft>
              <a:buNone/>
            </a:pPr>
            <a:endParaRPr lang="en-US" sz="2200" dirty="0"/>
          </a:p>
          <a:p>
            <a:pPr marL="0" indent="0">
              <a:lnSpc>
                <a:spcPct val="120000"/>
              </a:lnSpc>
              <a:spcBef>
                <a:spcPts val="192"/>
              </a:spcBef>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C237D902-0DC8-4A38-BCEC-1DD031983350}"/>
              </a:ext>
            </a:extLst>
          </p:cNvPr>
          <p:cNvSpPr txBox="1"/>
          <p:nvPr/>
        </p:nvSpPr>
        <p:spPr>
          <a:xfrm>
            <a:off x="377190" y="6011862"/>
            <a:ext cx="6617970" cy="1107996"/>
          </a:xfrm>
          <a:prstGeom prst="rect">
            <a:avLst/>
          </a:prstGeom>
          <a:noFill/>
        </p:spPr>
        <p:txBody>
          <a:bodyPr wrap="square" rtlCol="0">
            <a:spAutoFit/>
          </a:bodyPr>
          <a:lstStyle/>
          <a:p>
            <a:r>
              <a:rPr lang="en-US" sz="1200" dirty="0"/>
              <a:t>Sources: </a:t>
            </a:r>
            <a:r>
              <a:rPr lang="en-US" sz="1200" dirty="0">
                <a:hlinkClick r:id="rId2"/>
              </a:rPr>
              <a:t>https://www.caplaw.org/resources/articlesbytopic/Lobbying/CAPLAW_VoterRegistrationDosandDonts_2016.pdf</a:t>
            </a:r>
            <a:r>
              <a:rPr lang="en-US" sz="1200" dirty="0"/>
              <a:t>, </a:t>
            </a:r>
            <a:r>
              <a:rPr lang="en-US" sz="1200" u="sng" dirty="0">
                <a:hlinkClick r:id="rId3"/>
              </a:rPr>
              <a:t>https://www.advocacyandcommunication.org/wp-content/themes/acs/docs/resources/eadvocacy/ACS_Voter_Registration_Guide3.pdf</a:t>
            </a:r>
            <a:endParaRPr lang="en-US" sz="1200" dirty="0"/>
          </a:p>
          <a:p>
            <a:endParaRPr lang="en-US" dirty="0"/>
          </a:p>
        </p:txBody>
      </p:sp>
    </p:spTree>
    <p:extLst>
      <p:ext uri="{BB962C8B-B14F-4D97-AF65-F5344CB8AC3E}">
        <p14:creationId xmlns:p14="http://schemas.microsoft.com/office/powerpoint/2010/main" val="3477368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659" y="968189"/>
            <a:ext cx="4052048" cy="739589"/>
          </a:xfrm>
        </p:spPr>
        <p:txBody>
          <a:bodyPr>
            <a:normAutofit fontScale="90000"/>
          </a:bodyPr>
          <a:lstStyle/>
          <a:p>
            <a:r>
              <a:rPr lang="en-US" dirty="0">
                <a:solidFill>
                  <a:srgbClr val="002060"/>
                </a:solidFill>
                <a:cs typeface="Calibri"/>
              </a:rPr>
              <a:t>Webinar Series </a:t>
            </a:r>
            <a:br>
              <a:rPr lang="en-US" dirty="0">
                <a:cs typeface="Calibri"/>
              </a:rPr>
            </a:br>
            <a:r>
              <a:rPr lang="en-US" dirty="0">
                <a:solidFill>
                  <a:srgbClr val="002060"/>
                </a:solidFill>
                <a:cs typeface="Calibri"/>
              </a:rPr>
              <a:t>Schedule</a:t>
            </a:r>
            <a:endParaRPr lang="en-US" dirty="0"/>
          </a:p>
        </p:txBody>
      </p:sp>
      <p:sp>
        <p:nvSpPr>
          <p:cNvPr id="3" name="Content Placeholder 2"/>
          <p:cNvSpPr>
            <a:spLocks noGrp="1"/>
          </p:cNvSpPr>
          <p:nvPr>
            <p:ph idx="1"/>
          </p:nvPr>
        </p:nvSpPr>
        <p:spPr>
          <a:xfrm>
            <a:off x="482063" y="2393406"/>
            <a:ext cx="8180717" cy="3357284"/>
          </a:xfrm>
        </p:spPr>
        <p:txBody>
          <a:bodyPr vert="horz" lIns="91440" tIns="45720" rIns="91440" bIns="45720" rtlCol="0" anchor="t">
            <a:noAutofit/>
          </a:bodyPr>
          <a:lstStyle/>
          <a:p>
            <a:pPr>
              <a:buNone/>
            </a:pPr>
            <a:endParaRPr lang="en-US" sz="1800" b="1" dirty="0">
              <a:ea typeface="+mn-lt"/>
              <a:cs typeface="+mn-lt"/>
            </a:endParaRPr>
          </a:p>
          <a:p>
            <a:pPr>
              <a:buNone/>
            </a:pPr>
            <a:r>
              <a:rPr lang="en-US" sz="1800" b="1" dirty="0">
                <a:ea typeface="+mn-lt"/>
                <a:cs typeface="+mn-lt"/>
              </a:rPr>
              <a:t>Advocating for your Community: Effective Strategies for Public Policy Engagement</a:t>
            </a:r>
            <a:r>
              <a:rPr lang="en-US" sz="1800" dirty="0">
                <a:ea typeface="+mn-lt"/>
                <a:cs typeface="+mn-lt"/>
              </a:rPr>
              <a:t> </a:t>
            </a:r>
            <a:endParaRPr lang="en-US" sz="1800" dirty="0">
              <a:cs typeface="Calibri"/>
            </a:endParaRPr>
          </a:p>
          <a:p>
            <a:pPr>
              <a:buNone/>
            </a:pPr>
            <a:r>
              <a:rPr lang="en-US" sz="1800" dirty="0">
                <a:solidFill>
                  <a:srgbClr val="CD0458"/>
                </a:solidFill>
                <a:ea typeface="+mn-lt"/>
                <a:cs typeface="+mn-lt"/>
              </a:rPr>
              <a:t>August 13th </a:t>
            </a:r>
            <a:r>
              <a:rPr lang="en-US" sz="1800" dirty="0">
                <a:ea typeface="+mn-lt"/>
                <a:cs typeface="+mn-lt"/>
              </a:rPr>
              <a:t>| </a:t>
            </a:r>
            <a:r>
              <a:rPr lang="en-US" sz="1800" b="1" dirty="0">
                <a:ea typeface="+mn-lt"/>
                <a:cs typeface="+mn-lt"/>
                <a:hlinkClick r:id="rId2"/>
              </a:rPr>
              <a:t>Register</a:t>
            </a:r>
            <a:r>
              <a:rPr lang="en-US" sz="1800" dirty="0">
                <a:ea typeface="+mn-lt"/>
                <a:cs typeface="+mn-lt"/>
              </a:rPr>
              <a:t> </a:t>
            </a:r>
            <a:endParaRPr lang="en-US" sz="1800" dirty="0">
              <a:cs typeface="Calibri"/>
            </a:endParaRPr>
          </a:p>
          <a:p>
            <a:pPr>
              <a:buNone/>
            </a:pPr>
            <a:endParaRPr lang="en-US" sz="1800" b="1" dirty="0">
              <a:ea typeface="+mn-lt"/>
              <a:cs typeface="+mn-lt"/>
            </a:endParaRPr>
          </a:p>
          <a:p>
            <a:pPr>
              <a:buNone/>
            </a:pPr>
            <a:r>
              <a:rPr lang="en-US" sz="1800" b="1" dirty="0">
                <a:ea typeface="+mn-lt"/>
                <a:cs typeface="+mn-lt"/>
              </a:rPr>
              <a:t>Census &amp; Redistricting</a:t>
            </a:r>
            <a:r>
              <a:rPr lang="en-US" sz="1800" dirty="0">
                <a:ea typeface="+mn-lt"/>
                <a:cs typeface="+mn-lt"/>
              </a:rPr>
              <a:t> </a:t>
            </a:r>
            <a:endParaRPr lang="en-US" sz="1800" dirty="0">
              <a:cs typeface="Calibri"/>
            </a:endParaRPr>
          </a:p>
          <a:p>
            <a:pPr>
              <a:buNone/>
            </a:pPr>
            <a:r>
              <a:rPr lang="en-US" sz="1800" dirty="0">
                <a:solidFill>
                  <a:srgbClr val="CD0458"/>
                </a:solidFill>
                <a:ea typeface="+mn-lt"/>
                <a:cs typeface="+mn-lt"/>
              </a:rPr>
              <a:t>September 24th </a:t>
            </a:r>
            <a:r>
              <a:rPr lang="en-US" sz="1800" dirty="0">
                <a:ea typeface="+mn-lt"/>
                <a:cs typeface="+mn-lt"/>
              </a:rPr>
              <a:t>| </a:t>
            </a:r>
            <a:r>
              <a:rPr lang="en-US" sz="1800" b="1" dirty="0">
                <a:ea typeface="+mn-lt"/>
                <a:cs typeface="+mn-lt"/>
                <a:hlinkClick r:id="rId3"/>
              </a:rPr>
              <a:t>Register</a:t>
            </a:r>
            <a:r>
              <a:rPr lang="en-US" sz="1800" dirty="0">
                <a:ea typeface="+mn-lt"/>
                <a:cs typeface="+mn-lt"/>
              </a:rPr>
              <a:t> </a:t>
            </a:r>
          </a:p>
          <a:p>
            <a:pPr>
              <a:buNone/>
            </a:pPr>
            <a:endParaRPr lang="en-US" sz="1800" b="1" dirty="0">
              <a:ea typeface="+mn-lt"/>
              <a:cs typeface="+mn-lt"/>
            </a:endParaRPr>
          </a:p>
          <a:p>
            <a:pPr>
              <a:buNone/>
            </a:pPr>
            <a:r>
              <a:rPr lang="en-US" sz="1800" b="1" dirty="0">
                <a:ea typeface="+mn-lt"/>
                <a:cs typeface="+mn-lt"/>
              </a:rPr>
              <a:t>The Right to Vote: A Short History &amp; Issues for 2020</a:t>
            </a:r>
            <a:r>
              <a:rPr lang="en-US" sz="1800" dirty="0">
                <a:ea typeface="+mn-lt"/>
                <a:cs typeface="+mn-lt"/>
              </a:rPr>
              <a:t> </a:t>
            </a:r>
            <a:endParaRPr lang="en-US" sz="1800" dirty="0">
              <a:cs typeface="Calibri"/>
            </a:endParaRPr>
          </a:p>
          <a:p>
            <a:pPr>
              <a:buNone/>
            </a:pPr>
            <a:r>
              <a:rPr lang="en-US" sz="1800" dirty="0">
                <a:solidFill>
                  <a:srgbClr val="CD0458"/>
                </a:solidFill>
                <a:ea typeface="+mn-lt"/>
                <a:cs typeface="+mn-lt"/>
              </a:rPr>
              <a:t>October 22nd</a:t>
            </a:r>
            <a:r>
              <a:rPr lang="en-US" sz="1800" dirty="0">
                <a:ea typeface="+mn-lt"/>
                <a:cs typeface="+mn-lt"/>
              </a:rPr>
              <a:t> | </a:t>
            </a:r>
            <a:r>
              <a:rPr lang="en-US" sz="1800" b="1" dirty="0">
                <a:ea typeface="+mn-lt"/>
                <a:cs typeface="+mn-lt"/>
                <a:hlinkClick r:id="rId4"/>
              </a:rPr>
              <a:t>Register</a:t>
            </a:r>
            <a:endParaRPr lang="en-US" sz="1800" dirty="0">
              <a:cs typeface="Calibri"/>
            </a:endParaRPr>
          </a:p>
        </p:txBody>
      </p:sp>
      <p:pic>
        <p:nvPicPr>
          <p:cNvPr id="4" name="Picture 4" descr="A close up of a sign&#10;&#10;Description generated with very high confidence">
            <a:extLst>
              <a:ext uri="{FF2B5EF4-FFF2-40B4-BE49-F238E27FC236}">
                <a16:creationId xmlns:a16="http://schemas.microsoft.com/office/drawing/2014/main" id="{DBDE5BB4-7430-4FB1-88DD-9AF57BDF1134}"/>
              </a:ext>
            </a:extLst>
          </p:cNvPr>
          <p:cNvPicPr>
            <a:picLocks noChangeAspect="1"/>
          </p:cNvPicPr>
          <p:nvPr/>
        </p:nvPicPr>
        <p:blipFill>
          <a:blip r:embed="rId5"/>
          <a:stretch>
            <a:fillRect/>
          </a:stretch>
        </p:blipFill>
        <p:spPr>
          <a:xfrm>
            <a:off x="4876799" y="385483"/>
            <a:ext cx="3818964" cy="17929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1461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B9E0-9A1E-4F7F-96F6-A8C67527364C}"/>
              </a:ext>
            </a:extLst>
          </p:cNvPr>
          <p:cNvSpPr>
            <a:spLocks noGrp="1"/>
          </p:cNvSpPr>
          <p:nvPr>
            <p:ph type="title"/>
          </p:nvPr>
        </p:nvSpPr>
        <p:spPr>
          <a:xfrm>
            <a:off x="457200" y="160337"/>
            <a:ext cx="8229600" cy="1143000"/>
          </a:xfrm>
        </p:spPr>
        <p:txBody>
          <a:bodyPr/>
          <a:lstStyle/>
          <a:p>
            <a:r>
              <a:rPr lang="en-US" dirty="0"/>
              <a:t>Voter Registration Next Steps</a:t>
            </a:r>
          </a:p>
        </p:txBody>
      </p:sp>
      <p:sp>
        <p:nvSpPr>
          <p:cNvPr id="3" name="Content Placeholder 2">
            <a:extLst>
              <a:ext uri="{FF2B5EF4-FFF2-40B4-BE49-F238E27FC236}">
                <a16:creationId xmlns:a16="http://schemas.microsoft.com/office/drawing/2014/main" id="{064313E3-BF22-4DF7-9B38-8B0BE5922D6F}"/>
              </a:ext>
            </a:extLst>
          </p:cNvPr>
          <p:cNvSpPr>
            <a:spLocks noGrp="1"/>
          </p:cNvSpPr>
          <p:nvPr>
            <p:ph idx="1"/>
          </p:nvPr>
        </p:nvSpPr>
        <p:spPr>
          <a:xfrm>
            <a:off x="457200" y="1303337"/>
            <a:ext cx="6423891" cy="4708525"/>
          </a:xfrm>
        </p:spPr>
        <p:txBody>
          <a:bodyPr>
            <a:normAutofit/>
          </a:bodyPr>
          <a:lstStyle/>
          <a:p>
            <a:r>
              <a:rPr lang="en-US" sz="2800" dirty="0"/>
              <a:t>Identify non-CSBG programs that can participate</a:t>
            </a:r>
          </a:p>
          <a:p>
            <a:r>
              <a:rPr lang="en-US" sz="2800" dirty="0"/>
              <a:t>Engage your staff:</a:t>
            </a:r>
          </a:p>
          <a:p>
            <a:pPr lvl="1"/>
            <a:r>
              <a:rPr lang="en-US" sz="2400" dirty="0"/>
              <a:t>How they can help: Dos and Don’ts</a:t>
            </a:r>
          </a:p>
          <a:p>
            <a:pPr lvl="1"/>
            <a:r>
              <a:rPr lang="en-US" sz="2400" dirty="0"/>
              <a:t>To Register &amp; Vote, too!  </a:t>
            </a:r>
          </a:p>
          <a:p>
            <a:r>
              <a:rPr lang="en-US" sz="2800" dirty="0"/>
              <a:t>Download/Order materials to hand out:</a:t>
            </a:r>
          </a:p>
          <a:p>
            <a:pPr lvl="1"/>
            <a:r>
              <a:rPr lang="en-US" sz="2400" dirty="0"/>
              <a:t>Civic Engagement 3-Step Fact Sheet</a:t>
            </a:r>
          </a:p>
          <a:p>
            <a:pPr lvl="1"/>
            <a:r>
              <a:rPr lang="en-US" sz="2400" dirty="0"/>
              <a:t>Voting Rights Palm Cards</a:t>
            </a:r>
          </a:p>
          <a:p>
            <a:pPr lvl="1"/>
            <a:r>
              <a:rPr lang="en-US" sz="2400" dirty="0"/>
              <a:t>Community Action Vote Buttons</a:t>
            </a:r>
          </a:p>
          <a:p>
            <a:pPr lvl="1"/>
            <a:endParaRPr lang="en-US" dirty="0"/>
          </a:p>
          <a:p>
            <a:pPr marL="0" indent="0">
              <a:buNone/>
            </a:pPr>
            <a:endParaRPr lang="en-US" sz="2800" dirty="0"/>
          </a:p>
        </p:txBody>
      </p:sp>
      <p:sp>
        <p:nvSpPr>
          <p:cNvPr id="4" name="TextBox 3">
            <a:extLst>
              <a:ext uri="{FF2B5EF4-FFF2-40B4-BE49-F238E27FC236}">
                <a16:creationId xmlns:a16="http://schemas.microsoft.com/office/drawing/2014/main" id="{C237D902-0DC8-4A38-BCEC-1DD031983350}"/>
              </a:ext>
            </a:extLst>
          </p:cNvPr>
          <p:cNvSpPr txBox="1"/>
          <p:nvPr/>
        </p:nvSpPr>
        <p:spPr>
          <a:xfrm>
            <a:off x="377190" y="6011862"/>
            <a:ext cx="6617970" cy="1107996"/>
          </a:xfrm>
          <a:prstGeom prst="rect">
            <a:avLst/>
          </a:prstGeom>
          <a:noFill/>
        </p:spPr>
        <p:txBody>
          <a:bodyPr wrap="square" rtlCol="0">
            <a:spAutoFit/>
          </a:bodyPr>
          <a:lstStyle/>
          <a:p>
            <a:r>
              <a:rPr lang="en-US" sz="1200" dirty="0"/>
              <a:t>Sources: </a:t>
            </a:r>
            <a:r>
              <a:rPr lang="en-US" sz="1200" dirty="0">
                <a:hlinkClick r:id="rId2"/>
              </a:rPr>
              <a:t>https://www.caplaw.org/resources/articlesbytopic/Lobbying/CAPLAW_VoterRegistrationDosandDonts_2016.pdf</a:t>
            </a:r>
            <a:r>
              <a:rPr lang="en-US" sz="1200" dirty="0"/>
              <a:t>, </a:t>
            </a:r>
            <a:r>
              <a:rPr lang="en-US" sz="1200" u="sng" dirty="0">
                <a:hlinkClick r:id="rId3"/>
              </a:rPr>
              <a:t>https://www.advocacyandcommunication.org/wp-content/themes/acs/docs/resources/eadvocacy/ACS_Voter_Registration_Guide3.pdf</a:t>
            </a:r>
            <a:endParaRPr lang="en-US" sz="1200" dirty="0"/>
          </a:p>
          <a:p>
            <a:endParaRPr lang="en-US" dirty="0"/>
          </a:p>
        </p:txBody>
      </p:sp>
      <p:pic>
        <p:nvPicPr>
          <p:cNvPr id="5" name="Picture 4">
            <a:extLst>
              <a:ext uri="{FF2B5EF4-FFF2-40B4-BE49-F238E27FC236}">
                <a16:creationId xmlns:a16="http://schemas.microsoft.com/office/drawing/2014/main" id="{FBAE9DF7-FE73-4E4F-A967-5B04685CA5A0}"/>
              </a:ext>
            </a:extLst>
          </p:cNvPr>
          <p:cNvPicPr>
            <a:picLocks noChangeAspect="1"/>
          </p:cNvPicPr>
          <p:nvPr/>
        </p:nvPicPr>
        <p:blipFill rotWithShape="1">
          <a:blip r:embed="rId4"/>
          <a:srcRect t="301" b="14404"/>
          <a:stretch/>
        </p:blipFill>
        <p:spPr>
          <a:xfrm>
            <a:off x="6692365" y="1829810"/>
            <a:ext cx="2040823" cy="2651760"/>
          </a:xfrm>
          <a:prstGeom prst="rect">
            <a:avLst/>
          </a:prstGeom>
          <a:effectLst>
            <a:outerShdw blurRad="50800" dist="38100" dir="8100000" algn="tr" rotWithShape="0">
              <a:prstClr val="black">
                <a:alpha val="40000"/>
              </a:prstClr>
            </a:outerShdw>
          </a:effectLst>
        </p:spPr>
      </p:pic>
      <p:sp>
        <p:nvSpPr>
          <p:cNvPr id="6" name="TextBox 5">
            <a:extLst>
              <a:ext uri="{FF2B5EF4-FFF2-40B4-BE49-F238E27FC236}">
                <a16:creationId xmlns:a16="http://schemas.microsoft.com/office/drawing/2014/main" id="{CB75E81C-16A8-4341-B794-3B40CBE6930A}"/>
              </a:ext>
            </a:extLst>
          </p:cNvPr>
          <p:cNvSpPr txBox="1"/>
          <p:nvPr/>
        </p:nvSpPr>
        <p:spPr>
          <a:xfrm>
            <a:off x="7055224" y="4509247"/>
            <a:ext cx="119230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hlinkClick r:id="rId5"/>
              </a:rPr>
              <a:t>Download</a:t>
            </a:r>
            <a:endParaRPr lang="en-US"/>
          </a:p>
        </p:txBody>
      </p:sp>
    </p:spTree>
    <p:extLst>
      <p:ext uri="{BB962C8B-B14F-4D97-AF65-F5344CB8AC3E}">
        <p14:creationId xmlns:p14="http://schemas.microsoft.com/office/powerpoint/2010/main" val="2623479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Engage With Social Media</a:t>
            </a:r>
          </a:p>
        </p:txBody>
      </p:sp>
      <p:sp>
        <p:nvSpPr>
          <p:cNvPr id="3" name="Content Placeholder 2"/>
          <p:cNvSpPr>
            <a:spLocks noGrp="1"/>
          </p:cNvSpPr>
          <p:nvPr>
            <p:ph idx="1"/>
          </p:nvPr>
        </p:nvSpPr>
        <p:spPr>
          <a:xfrm>
            <a:off x="3429000" y="1787857"/>
            <a:ext cx="5715000" cy="3276601"/>
          </a:xfrm>
        </p:spPr>
        <p:txBody>
          <a:bodyPr>
            <a:normAutofit fontScale="85000" lnSpcReduction="10000"/>
          </a:bodyPr>
          <a:lstStyle/>
          <a:p>
            <a:pPr marL="182880" indent="-182880">
              <a:lnSpc>
                <a:spcPts val="2600"/>
              </a:lnSpc>
              <a:spcBef>
                <a:spcPts val="0"/>
              </a:spcBef>
              <a:spcAft>
                <a:spcPts val="1200"/>
              </a:spcAft>
            </a:pPr>
            <a:r>
              <a:rPr lang="en-US" sz="2700" dirty="0"/>
              <a:t>Follow us on </a:t>
            </a:r>
            <a:r>
              <a:rPr lang="en-US" sz="2700" b="1" dirty="0"/>
              <a:t>Twitter </a:t>
            </a:r>
            <a:r>
              <a:rPr lang="en-US" sz="2700" dirty="0"/>
              <a:t>and </a:t>
            </a:r>
            <a:r>
              <a:rPr lang="en-US" sz="2700" b="1" dirty="0"/>
              <a:t>Instagram</a:t>
            </a:r>
            <a:r>
              <a:rPr lang="en-US" sz="2700" dirty="0"/>
              <a:t>: @</a:t>
            </a:r>
            <a:r>
              <a:rPr lang="en-US" sz="2700" dirty="0" err="1"/>
              <a:t>CAPartnership</a:t>
            </a:r>
            <a:endParaRPr lang="en-US" sz="2700" dirty="0"/>
          </a:p>
          <a:p>
            <a:pPr marL="182880" indent="-182880">
              <a:lnSpc>
                <a:spcPts val="2600"/>
              </a:lnSpc>
              <a:spcBef>
                <a:spcPts val="0"/>
              </a:spcBef>
              <a:spcAft>
                <a:spcPts val="1200"/>
              </a:spcAft>
            </a:pPr>
            <a:r>
              <a:rPr lang="en-US" sz="2700" dirty="0"/>
              <a:t>Sign-up for our </a:t>
            </a:r>
            <a:r>
              <a:rPr lang="en-US" sz="2700" b="1" dirty="0"/>
              <a:t>Census newsletter </a:t>
            </a:r>
            <a:r>
              <a:rPr lang="en-US" sz="2700" dirty="0"/>
              <a:t>for resources and trainings, and Census news</a:t>
            </a:r>
          </a:p>
          <a:p>
            <a:pPr marL="182880" indent="-182880">
              <a:lnSpc>
                <a:spcPts val="2600"/>
              </a:lnSpc>
              <a:spcBef>
                <a:spcPts val="0"/>
              </a:spcBef>
              <a:spcAft>
                <a:spcPts val="1200"/>
              </a:spcAft>
            </a:pPr>
            <a:r>
              <a:rPr lang="en-US" sz="2700" dirty="0"/>
              <a:t>Join our </a:t>
            </a:r>
            <a:r>
              <a:rPr lang="en-US" sz="2700" b="1" dirty="0"/>
              <a:t>Facebook</a:t>
            </a:r>
            <a:r>
              <a:rPr lang="en-US" sz="2700" dirty="0"/>
              <a:t> group to engage with CAA staff across the network</a:t>
            </a:r>
          </a:p>
          <a:p>
            <a:pPr marL="182880" indent="-182880">
              <a:lnSpc>
                <a:spcPts val="2600"/>
              </a:lnSpc>
              <a:spcBef>
                <a:spcPts val="0"/>
              </a:spcBef>
              <a:spcAft>
                <a:spcPts val="1200"/>
              </a:spcAft>
            </a:pPr>
            <a:r>
              <a:rPr lang="en-US" sz="2700" dirty="0"/>
              <a:t>Sign up for our </a:t>
            </a:r>
            <a:r>
              <a:rPr lang="en-US" sz="2700" b="1" dirty="0" err="1"/>
              <a:t>CACivicEngagement</a:t>
            </a:r>
            <a:r>
              <a:rPr lang="en-US" sz="2700" b="1" dirty="0"/>
              <a:t> google group</a:t>
            </a:r>
            <a:r>
              <a:rPr lang="en-US" sz="2700" dirty="0"/>
              <a:t> for more detailed information</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787857"/>
            <a:ext cx="3164006" cy="3164006"/>
          </a:xfrm>
          <a:prstGeom prst="rect">
            <a:avLst/>
          </a:prstGeom>
        </p:spPr>
      </p:pic>
    </p:spTree>
    <p:extLst>
      <p:ext uri="{BB962C8B-B14F-4D97-AF65-F5344CB8AC3E}">
        <p14:creationId xmlns:p14="http://schemas.microsoft.com/office/powerpoint/2010/main" val="998609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Resources</a:t>
            </a:r>
          </a:p>
        </p:txBody>
      </p:sp>
      <p:sp>
        <p:nvSpPr>
          <p:cNvPr id="3" name="Content Placeholder 2"/>
          <p:cNvSpPr>
            <a:spLocks noGrp="1"/>
          </p:cNvSpPr>
          <p:nvPr>
            <p:ph idx="1"/>
          </p:nvPr>
        </p:nvSpPr>
        <p:spPr>
          <a:xfrm>
            <a:off x="228600" y="1676400"/>
            <a:ext cx="8686800" cy="4495800"/>
          </a:xfrm>
        </p:spPr>
        <p:txBody>
          <a:bodyPr>
            <a:normAutofit/>
          </a:bodyPr>
          <a:lstStyle/>
          <a:p>
            <a:pPr>
              <a:spcBef>
                <a:spcPts val="0"/>
              </a:spcBef>
              <a:spcAft>
                <a:spcPts val="3600"/>
              </a:spcAft>
            </a:pPr>
            <a:r>
              <a:rPr lang="en-US" sz="2400" dirty="0"/>
              <a:t>Find handouts, flyers, posters, fact sheets and more on our website: </a:t>
            </a:r>
            <a:r>
              <a:rPr lang="en-US" sz="2400" dirty="0">
                <a:hlinkClick r:id="rId3"/>
              </a:rPr>
              <a:t>www.CommunityActionPartnership.com/Census-2020</a:t>
            </a:r>
            <a:endParaRPr lang="en-US" sz="2400" dirty="0"/>
          </a:p>
          <a:p>
            <a:pPr>
              <a:spcBef>
                <a:spcPts val="0"/>
              </a:spcBef>
              <a:spcAft>
                <a:spcPts val="3600"/>
              </a:spcAft>
            </a:pPr>
            <a:r>
              <a:rPr lang="en-US" sz="2400" dirty="0"/>
              <a:t>Find the latest news, tips and tricks to helping get people counted on our blog: </a:t>
            </a:r>
            <a:r>
              <a:rPr lang="en-US" sz="2400" dirty="0">
                <a:hlinkClick r:id="rId4"/>
              </a:rPr>
              <a:t>https://CommunityActionPartnership.com/census-blog/</a:t>
            </a:r>
            <a:endParaRPr lang="en-US" sz="2400" dirty="0"/>
          </a:p>
          <a:p>
            <a:pPr>
              <a:spcBef>
                <a:spcPts val="0"/>
              </a:spcBef>
              <a:spcAft>
                <a:spcPts val="3600"/>
              </a:spcAft>
            </a:pPr>
            <a:r>
              <a:rPr lang="en-US" sz="2400" dirty="0"/>
              <a:t>Find our Census Count 2020 Coalition Partners’ toolkits, fact sheets and more: </a:t>
            </a:r>
            <a:r>
              <a:rPr lang="en-US" sz="2400" dirty="0">
                <a:hlinkClick r:id="rId5"/>
              </a:rPr>
              <a:t>https://CensusCounts.org/Resources/</a:t>
            </a:r>
            <a:endParaRPr lang="en-US" sz="2400" dirty="0"/>
          </a:p>
        </p:txBody>
      </p:sp>
    </p:spTree>
    <p:extLst>
      <p:ext uri="{BB962C8B-B14F-4D97-AF65-F5344CB8AC3E}">
        <p14:creationId xmlns:p14="http://schemas.microsoft.com/office/powerpoint/2010/main" val="4215580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176A0-ABBB-46E6-B1BB-0846FA588E5A}"/>
              </a:ext>
            </a:extLst>
          </p:cNvPr>
          <p:cNvSpPr>
            <a:spLocks noGrp="1"/>
          </p:cNvSpPr>
          <p:nvPr>
            <p:ph type="title"/>
          </p:nvPr>
        </p:nvSpPr>
        <p:spPr>
          <a:xfrm>
            <a:off x="457200" y="228600"/>
            <a:ext cx="8229600" cy="884238"/>
          </a:xfrm>
        </p:spPr>
        <p:txBody>
          <a:bodyPr>
            <a:normAutofit/>
          </a:bodyPr>
          <a:lstStyle/>
          <a:p>
            <a:r>
              <a:rPr lang="en-US"/>
              <a:t>Community Action Team</a:t>
            </a:r>
          </a:p>
        </p:txBody>
      </p:sp>
      <p:sp>
        <p:nvSpPr>
          <p:cNvPr id="8" name="TextBox 7">
            <a:extLst>
              <a:ext uri="{FF2B5EF4-FFF2-40B4-BE49-F238E27FC236}">
                <a16:creationId xmlns:a16="http://schemas.microsoft.com/office/drawing/2014/main" id="{319453FB-0781-4D69-8EA4-1DB79378BCE6}"/>
              </a:ext>
            </a:extLst>
          </p:cNvPr>
          <p:cNvSpPr txBox="1"/>
          <p:nvPr/>
        </p:nvSpPr>
        <p:spPr>
          <a:xfrm>
            <a:off x="663388" y="1308847"/>
            <a:ext cx="7135905"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2060"/>
                </a:solidFill>
                <a:ea typeface="+mn-lt"/>
                <a:cs typeface="+mn-lt"/>
              </a:rPr>
              <a:t>Census Staff</a:t>
            </a:r>
            <a:r>
              <a:rPr lang="en-US" sz="2400">
                <a:solidFill>
                  <a:srgbClr val="002060"/>
                </a:solidFill>
                <a:ea typeface="+mn-lt"/>
                <a:cs typeface="+mn-lt"/>
              </a:rPr>
              <a:t>  </a:t>
            </a:r>
            <a:endParaRPr lang="en-US" sz="2400">
              <a:solidFill>
                <a:srgbClr val="002060"/>
              </a:solidFill>
              <a:cs typeface="Calibri"/>
            </a:endParaRPr>
          </a:p>
          <a:p>
            <a:r>
              <a:rPr lang="en-US" sz="1600" b="1">
                <a:ea typeface="+mn-lt"/>
                <a:cs typeface="+mn-lt"/>
              </a:rPr>
              <a:t>Lindsay Marsh,</a:t>
            </a:r>
            <a:r>
              <a:rPr lang="en-US" sz="1600" b="1">
                <a:solidFill>
                  <a:srgbClr val="002060"/>
                </a:solidFill>
                <a:ea typeface="+mn-lt"/>
                <a:cs typeface="+mn-lt"/>
              </a:rPr>
              <a:t> </a:t>
            </a:r>
            <a:r>
              <a:rPr lang="en-US" sz="1600">
                <a:ea typeface="+mn-lt"/>
                <a:cs typeface="+mn-lt"/>
                <a:hlinkClick r:id="rId2"/>
              </a:rPr>
              <a:t>LMarsh@CommunityActionPartnership.com</a:t>
            </a:r>
            <a:r>
              <a:rPr lang="en-US" sz="1600">
                <a:ea typeface="+mn-lt"/>
                <a:cs typeface="+mn-lt"/>
              </a:rPr>
              <a:t>  </a:t>
            </a:r>
            <a:endParaRPr lang="en-US" sz="1600">
              <a:cs typeface="Calibri"/>
            </a:endParaRPr>
          </a:p>
          <a:p>
            <a:r>
              <a:rPr lang="en-US" sz="1600" b="1">
                <a:ea typeface="+mn-lt"/>
                <a:cs typeface="+mn-lt"/>
              </a:rPr>
              <a:t>Lauren Martin,</a:t>
            </a:r>
            <a:r>
              <a:rPr lang="en-US" sz="1600" b="1">
                <a:solidFill>
                  <a:srgbClr val="002060"/>
                </a:solidFill>
                <a:ea typeface="+mn-lt"/>
                <a:cs typeface="+mn-lt"/>
              </a:rPr>
              <a:t> </a:t>
            </a:r>
            <a:r>
              <a:rPr lang="en-US" sz="1600">
                <a:ea typeface="+mn-lt"/>
                <a:cs typeface="+mn-lt"/>
                <a:hlinkClick r:id="rId3"/>
              </a:rPr>
              <a:t>LMartin@CommunityActionPartnership.com</a:t>
            </a:r>
            <a:r>
              <a:rPr lang="en-US" sz="1600">
                <a:ea typeface="+mn-lt"/>
                <a:cs typeface="+mn-lt"/>
              </a:rPr>
              <a:t>  </a:t>
            </a:r>
            <a:endParaRPr lang="en-US" sz="1600">
              <a:cs typeface="Calibri"/>
            </a:endParaRPr>
          </a:p>
          <a:p>
            <a:r>
              <a:rPr lang="en-US" b="1">
                <a:ea typeface="+mn-lt"/>
                <a:cs typeface="+mn-lt"/>
              </a:rPr>
              <a:t> </a:t>
            </a:r>
            <a:r>
              <a:rPr lang="en-US">
                <a:ea typeface="+mn-lt"/>
                <a:cs typeface="+mn-lt"/>
              </a:rPr>
              <a:t> </a:t>
            </a:r>
            <a:endParaRPr lang="en-US"/>
          </a:p>
          <a:p>
            <a:r>
              <a:rPr lang="en-US" sz="2400" b="1">
                <a:solidFill>
                  <a:srgbClr val="002060"/>
                </a:solidFill>
                <a:ea typeface="+mn-lt"/>
                <a:cs typeface="+mn-lt"/>
              </a:rPr>
              <a:t>Public Policy Staff</a:t>
            </a:r>
            <a:r>
              <a:rPr lang="en-US" sz="2400">
                <a:solidFill>
                  <a:srgbClr val="002060"/>
                </a:solidFill>
                <a:ea typeface="+mn-lt"/>
                <a:cs typeface="+mn-lt"/>
              </a:rPr>
              <a:t>  </a:t>
            </a:r>
            <a:endParaRPr lang="en-US" sz="2400">
              <a:solidFill>
                <a:srgbClr val="002060"/>
              </a:solidFill>
              <a:cs typeface="Calibri"/>
            </a:endParaRPr>
          </a:p>
          <a:p>
            <a:r>
              <a:rPr lang="en-US" sz="1600" b="1">
                <a:ea typeface="+mn-lt"/>
                <a:cs typeface="+mn-lt"/>
              </a:rPr>
              <a:t>Ryan Gelman,</a:t>
            </a:r>
            <a:r>
              <a:rPr lang="en-US" sz="1600" b="1">
                <a:solidFill>
                  <a:srgbClr val="002060"/>
                </a:solidFill>
                <a:ea typeface="+mn-lt"/>
                <a:cs typeface="+mn-lt"/>
              </a:rPr>
              <a:t> </a:t>
            </a:r>
            <a:r>
              <a:rPr lang="en-US" sz="1600">
                <a:ea typeface="+mn-lt"/>
                <a:cs typeface="+mn-lt"/>
                <a:hlinkClick r:id="rId4"/>
              </a:rPr>
              <a:t>RGelman@CommunityActionPartnership.com</a:t>
            </a:r>
            <a:r>
              <a:rPr lang="en-US" sz="1600">
                <a:ea typeface="+mn-lt"/>
                <a:cs typeface="+mn-lt"/>
              </a:rPr>
              <a:t>  </a:t>
            </a:r>
            <a:endParaRPr lang="en-US" sz="1600">
              <a:cs typeface="Calibri"/>
            </a:endParaRPr>
          </a:p>
          <a:p>
            <a:r>
              <a:rPr lang="en-US" b="1">
                <a:ea typeface="+mn-lt"/>
                <a:cs typeface="+mn-lt"/>
              </a:rPr>
              <a:t> </a:t>
            </a:r>
            <a:r>
              <a:rPr lang="en-US">
                <a:ea typeface="+mn-lt"/>
                <a:cs typeface="+mn-lt"/>
              </a:rPr>
              <a:t> </a:t>
            </a:r>
            <a:endParaRPr lang="en-US"/>
          </a:p>
          <a:p>
            <a:r>
              <a:rPr lang="en-US" sz="2400" b="1">
                <a:solidFill>
                  <a:srgbClr val="002060"/>
                </a:solidFill>
                <a:ea typeface="+mn-lt"/>
                <a:cs typeface="+mn-lt"/>
              </a:rPr>
              <a:t>Center for Community Futures</a:t>
            </a:r>
            <a:r>
              <a:rPr lang="en-US" sz="2400">
                <a:solidFill>
                  <a:srgbClr val="002060"/>
                </a:solidFill>
                <a:ea typeface="+mn-lt"/>
                <a:cs typeface="+mn-lt"/>
              </a:rPr>
              <a:t> </a:t>
            </a:r>
            <a:endParaRPr lang="en-US" sz="2400">
              <a:solidFill>
                <a:srgbClr val="002060"/>
              </a:solidFill>
              <a:cs typeface="Calibri"/>
            </a:endParaRPr>
          </a:p>
          <a:p>
            <a:r>
              <a:rPr lang="en-US" b="1">
                <a:ea typeface="+mn-lt"/>
                <a:cs typeface="+mn-lt"/>
              </a:rPr>
              <a:t>Subject Matter Experts</a:t>
            </a:r>
            <a:r>
              <a:rPr lang="en-US">
                <a:ea typeface="+mn-lt"/>
                <a:cs typeface="+mn-lt"/>
              </a:rPr>
              <a:t>  </a:t>
            </a:r>
            <a:endParaRPr lang="en-US"/>
          </a:p>
          <a:p>
            <a:r>
              <a:rPr lang="en-US" b="1">
                <a:ea typeface="+mn-lt"/>
                <a:cs typeface="+mn-lt"/>
              </a:rPr>
              <a:t> </a:t>
            </a:r>
            <a:r>
              <a:rPr lang="en-US">
                <a:ea typeface="+mn-lt"/>
                <a:cs typeface="+mn-lt"/>
              </a:rPr>
              <a:t> </a:t>
            </a:r>
            <a:endParaRPr lang="en-US"/>
          </a:p>
          <a:p>
            <a:r>
              <a:rPr lang="en-US" sz="1600" b="1">
                <a:ea typeface="+mn-lt"/>
                <a:cs typeface="+mn-lt"/>
              </a:rPr>
              <a:t>Jim Masters,</a:t>
            </a:r>
            <a:r>
              <a:rPr lang="en-US" sz="1600">
                <a:ea typeface="+mn-lt"/>
                <a:cs typeface="+mn-lt"/>
              </a:rPr>
              <a:t> </a:t>
            </a:r>
            <a:r>
              <a:rPr lang="en-US" sz="1600">
                <a:ea typeface="+mn-lt"/>
                <a:cs typeface="+mn-lt"/>
                <a:hlinkClick r:id="rId5"/>
              </a:rPr>
              <a:t>JMasters@cencomfut.com</a:t>
            </a:r>
            <a:r>
              <a:rPr lang="en-US" sz="1600">
                <a:ea typeface="+mn-lt"/>
                <a:cs typeface="+mn-lt"/>
              </a:rPr>
              <a:t>  </a:t>
            </a:r>
            <a:endParaRPr lang="en-US" sz="1600">
              <a:cs typeface="Calibri"/>
            </a:endParaRPr>
          </a:p>
          <a:p>
            <a:r>
              <a:rPr lang="en-US" sz="1600" b="1">
                <a:ea typeface="+mn-lt"/>
                <a:cs typeface="+mn-lt"/>
              </a:rPr>
              <a:t>Allen Stansbury,</a:t>
            </a:r>
            <a:r>
              <a:rPr lang="en-US" sz="1600">
                <a:ea typeface="+mn-lt"/>
                <a:cs typeface="+mn-lt"/>
              </a:rPr>
              <a:t> </a:t>
            </a:r>
            <a:r>
              <a:rPr lang="en-US" sz="1600">
                <a:ea typeface="+mn-lt"/>
                <a:cs typeface="+mn-lt"/>
                <a:hlinkClick r:id="rId6"/>
              </a:rPr>
              <a:t>Allen@Stansbury.net</a:t>
            </a:r>
            <a:r>
              <a:rPr lang="en-US" sz="1600">
                <a:ea typeface="+mn-lt"/>
                <a:cs typeface="+mn-lt"/>
              </a:rPr>
              <a:t>  </a:t>
            </a:r>
            <a:endParaRPr lang="en-US" sz="1600">
              <a:cs typeface="Calibri"/>
            </a:endParaRPr>
          </a:p>
        </p:txBody>
      </p:sp>
      <p:pic>
        <p:nvPicPr>
          <p:cNvPr id="14" name="Picture 14" descr="A close up of a logo&#10;&#10;Description generated with very high confidence">
            <a:extLst>
              <a:ext uri="{FF2B5EF4-FFF2-40B4-BE49-F238E27FC236}">
                <a16:creationId xmlns:a16="http://schemas.microsoft.com/office/drawing/2014/main" id="{A83E4F26-E00D-4E2B-A868-8D0A01648475}"/>
              </a:ext>
            </a:extLst>
          </p:cNvPr>
          <p:cNvPicPr>
            <a:picLocks noChangeAspect="1"/>
          </p:cNvPicPr>
          <p:nvPr/>
        </p:nvPicPr>
        <p:blipFill>
          <a:blip r:embed="rId7"/>
          <a:stretch>
            <a:fillRect/>
          </a:stretch>
        </p:blipFill>
        <p:spPr>
          <a:xfrm>
            <a:off x="5754781" y="2600885"/>
            <a:ext cx="2457450" cy="2857500"/>
          </a:xfrm>
          <a:prstGeom prst="rect">
            <a:avLst/>
          </a:prstGeom>
        </p:spPr>
      </p:pic>
    </p:spTree>
    <p:extLst>
      <p:ext uri="{BB962C8B-B14F-4D97-AF65-F5344CB8AC3E}">
        <p14:creationId xmlns:p14="http://schemas.microsoft.com/office/powerpoint/2010/main" val="2412566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1524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b="1" i="0" kern="12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altLang="en-US"/>
              <a:t>Questions?</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687"/>
          <a:stretch/>
        </p:blipFill>
        <p:spPr>
          <a:xfrm>
            <a:off x="1447800" y="1600200"/>
            <a:ext cx="6248400" cy="4439282"/>
          </a:xfrm>
          <a:prstGeom prst="rect">
            <a:avLst/>
          </a:prstGeom>
        </p:spPr>
      </p:pic>
      <p:sp>
        <p:nvSpPr>
          <p:cNvPr id="2" name="Rectangle 1">
            <a:extLst>
              <a:ext uri="{FF2B5EF4-FFF2-40B4-BE49-F238E27FC236}">
                <a16:creationId xmlns:a16="http://schemas.microsoft.com/office/drawing/2014/main" id="{5A299D1D-EAA4-4849-838B-C84C920D5199}"/>
              </a:ext>
            </a:extLst>
          </p:cNvPr>
          <p:cNvSpPr/>
          <p:nvPr/>
        </p:nvSpPr>
        <p:spPr>
          <a:xfrm>
            <a:off x="4453217" y="3244334"/>
            <a:ext cx="237566" cy="369332"/>
          </a:xfrm>
          <a:prstGeom prst="rect">
            <a:avLst/>
          </a:prstGeom>
        </p:spPr>
        <p:txBody>
          <a:bodyPr wrap="none">
            <a:spAutoFit/>
          </a:bodyPr>
          <a:lstStyle/>
          <a:p>
            <a:r>
              <a:rPr lang="en-US" dirty="0"/>
              <a:t> </a:t>
            </a:r>
          </a:p>
        </p:txBody>
      </p:sp>
      <p:sp>
        <p:nvSpPr>
          <p:cNvPr id="3" name="Rectangle 2">
            <a:extLst>
              <a:ext uri="{FF2B5EF4-FFF2-40B4-BE49-F238E27FC236}">
                <a16:creationId xmlns:a16="http://schemas.microsoft.com/office/drawing/2014/main" id="{69760F5C-30EC-45FE-8305-818487504E71}"/>
              </a:ext>
            </a:extLst>
          </p:cNvPr>
          <p:cNvSpPr/>
          <p:nvPr/>
        </p:nvSpPr>
        <p:spPr>
          <a:xfrm>
            <a:off x="4453217" y="3244334"/>
            <a:ext cx="237566"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10539666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77028</TotalTime>
  <Words>1367</Words>
  <Application>Microsoft Office PowerPoint</Application>
  <PresentationFormat>On-screen Show (4:3)</PresentationFormat>
  <Paragraphs>175</Paragraphs>
  <Slides>19</Slides>
  <Notes>12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Arial Black</vt:lpstr>
      <vt:lpstr>Calibri</vt:lpstr>
      <vt:lpstr>1_Office Theme</vt:lpstr>
      <vt:lpstr>Office Theme</vt:lpstr>
      <vt:lpstr>PowerPoint Presentation</vt:lpstr>
      <vt:lpstr>Agenda</vt:lpstr>
      <vt:lpstr>Census Basics Recap</vt:lpstr>
      <vt:lpstr>Census Basics</vt:lpstr>
      <vt:lpstr>COVID Changes</vt:lpstr>
      <vt:lpstr>Timelines</vt:lpstr>
      <vt:lpstr>Challenges</vt:lpstr>
      <vt:lpstr>Current Affairs: Census in the News</vt:lpstr>
      <vt:lpstr>3 Month Plan</vt:lpstr>
      <vt:lpstr>Two Census Campaigns </vt:lpstr>
      <vt:lpstr>Civic Engagement</vt:lpstr>
      <vt:lpstr>Prohibited Activities </vt:lpstr>
      <vt:lpstr>Encouraged Activities</vt:lpstr>
      <vt:lpstr>Webinar Series  Schedule</vt:lpstr>
      <vt:lpstr>Voter Registration Next Steps</vt:lpstr>
      <vt:lpstr>Engage With Social Media</vt:lpstr>
      <vt:lpstr>Resources</vt:lpstr>
      <vt:lpstr>Community Action Team</vt:lpstr>
      <vt:lpstr>PowerPoint Presentation</vt:lpstr>
    </vt:vector>
  </TitlesOfParts>
  <Company>Community Action Partnership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Liza Poris</dc:creator>
  <cp:lastModifiedBy>Lindsay Marsh</cp:lastModifiedBy>
  <cp:revision>421</cp:revision>
  <cp:lastPrinted>2019-05-09T00:02:51Z</cp:lastPrinted>
  <dcterms:created xsi:type="dcterms:W3CDTF">2019-03-25T15:01:49Z</dcterms:created>
  <dcterms:modified xsi:type="dcterms:W3CDTF">2020-07-30T18:59:25Z</dcterms:modified>
</cp:coreProperties>
</file>