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Lst>
  <p:notesMasterIdLst>
    <p:notesMasterId r:id="rId23"/>
  </p:notesMasterIdLst>
  <p:handoutMasterIdLst>
    <p:handoutMasterId r:id="rId24"/>
  </p:handoutMasterIdLst>
  <p:sldIdLst>
    <p:sldId id="610" r:id="rId3"/>
    <p:sldId id="611" r:id="rId4"/>
    <p:sldId id="639" r:id="rId5"/>
    <p:sldId id="640" r:id="rId6"/>
    <p:sldId id="628" r:id="rId7"/>
    <p:sldId id="629" r:id="rId8"/>
    <p:sldId id="630" r:id="rId9"/>
    <p:sldId id="631" r:id="rId10"/>
    <p:sldId id="632" r:id="rId11"/>
    <p:sldId id="633" r:id="rId12"/>
    <p:sldId id="634" r:id="rId13"/>
    <p:sldId id="635" r:id="rId14"/>
    <p:sldId id="636" r:id="rId15"/>
    <p:sldId id="637" r:id="rId16"/>
    <p:sldId id="638" r:id="rId17"/>
    <p:sldId id="641" r:id="rId18"/>
    <p:sldId id="642" r:id="rId19"/>
    <p:sldId id="616" r:id="rId20"/>
    <p:sldId id="627" r:id="rId21"/>
    <p:sldId id="619" r:id="rId22"/>
  </p:sldIdLst>
  <p:sldSz cx="9144000" cy="6858000" type="screen4x3"/>
  <p:notesSz cx="7010400" cy="92964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1D54"/>
    <a:srgbClr val="AE1259"/>
    <a:srgbClr val="DEEA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172" autoAdjust="0"/>
    <p:restoredTop sz="74638" autoAdjust="0"/>
  </p:normalViewPr>
  <p:slideViewPr>
    <p:cSldViewPr>
      <p:cViewPr>
        <p:scale>
          <a:sx n="78" d="100"/>
          <a:sy n="78" d="100"/>
        </p:scale>
        <p:origin x="534" y="42"/>
      </p:cViewPr>
      <p:guideLst>
        <p:guide orient="horz" pos="2160"/>
        <p:guide pos="2880"/>
      </p:guideLst>
    </p:cSldViewPr>
  </p:slideViewPr>
  <p:outlineViewPr>
    <p:cViewPr>
      <p:scale>
        <a:sx n="33" d="100"/>
        <a:sy n="33" d="100"/>
      </p:scale>
      <p:origin x="0" y="-37642"/>
    </p:cViewPr>
  </p:outlin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538EFEE-7C0D-4DA6-B57D-50E9F013AF4C}" type="datetimeFigureOut">
              <a:rPr lang="en-US" smtClean="0"/>
              <a:pPr/>
              <a:t>5/19/2020</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0772E20-E047-4DC2-902A-D150112EDF55}" type="slidenum">
              <a:rPr lang="en-US" smtClean="0"/>
              <a:pPr/>
              <a:t>‹#›</a:t>
            </a:fld>
            <a:endParaRPr lang="en-US"/>
          </a:p>
        </p:txBody>
      </p:sp>
    </p:spTree>
    <p:extLst>
      <p:ext uri="{BB962C8B-B14F-4D97-AF65-F5344CB8AC3E}">
        <p14:creationId xmlns:p14="http://schemas.microsoft.com/office/powerpoint/2010/main" val="38357896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31EB995-4FD7-4C7D-841F-C80DACE0A3FF}" type="datetimeFigureOut">
              <a:rPr lang="en-US" smtClean="0"/>
              <a:pPr/>
              <a:t>5/19/2020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FC080A1-EF13-4AA3-8FB6-3DFBD3E5E425}" type="slidenum">
              <a:rPr lang="en-US" smtClean="0"/>
              <a:pPr/>
              <a:t>‹#›</a:t>
            </a:fld>
            <a:endParaRPr lang="en-US" dirty="0"/>
          </a:p>
        </p:txBody>
      </p:sp>
    </p:spTree>
    <p:extLst>
      <p:ext uri="{BB962C8B-B14F-4D97-AF65-F5344CB8AC3E}">
        <p14:creationId xmlns:p14="http://schemas.microsoft.com/office/powerpoint/2010/main" val="2831109143"/>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hcs.org/resource/best-practices-for-convening-a-community-advisory-boar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pPr/>
              <a:t>1</a:t>
            </a:fld>
            <a:endParaRPr lang="en-US" dirty="0"/>
          </a:p>
        </p:txBody>
      </p:sp>
    </p:spTree>
    <p:extLst>
      <p:ext uri="{BB962C8B-B14F-4D97-AF65-F5344CB8AC3E}">
        <p14:creationId xmlns:p14="http://schemas.microsoft.com/office/powerpoint/2010/main" val="2192573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pPr/>
              <a:t>4</a:t>
            </a:fld>
            <a:endParaRPr lang="en-US" dirty="0"/>
          </a:p>
        </p:txBody>
      </p:sp>
    </p:spTree>
    <p:extLst>
      <p:ext uri="{BB962C8B-B14F-4D97-AF65-F5344CB8AC3E}">
        <p14:creationId xmlns:p14="http://schemas.microsoft.com/office/powerpoint/2010/main" val="481248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Asking questions about what services they accessed during COVID and summer – you may see a dramatic decrease in the number of people saying “Free Lunch” program. </a:t>
            </a:r>
          </a:p>
        </p:txBody>
      </p:sp>
      <p:sp>
        <p:nvSpPr>
          <p:cNvPr id="4" name="Slide Number Placeholder 3"/>
          <p:cNvSpPr>
            <a:spLocks noGrp="1"/>
          </p:cNvSpPr>
          <p:nvPr>
            <p:ph type="sldNum" sz="quarter" idx="5"/>
          </p:nvPr>
        </p:nvSpPr>
        <p:spPr/>
        <p:txBody>
          <a:bodyPr/>
          <a:lstStyle/>
          <a:p>
            <a:fld id="{109C3D3D-102E-4440-8A54-6898FC5538DD}"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76908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Asking questions about what services they accessed during COVID and summer – you may see a dramatic decrease in the number of people saying “Free Lunch” program. </a:t>
            </a:r>
          </a:p>
        </p:txBody>
      </p:sp>
      <p:sp>
        <p:nvSpPr>
          <p:cNvPr id="4" name="Slide Number Placeholder 3"/>
          <p:cNvSpPr>
            <a:spLocks noGrp="1"/>
          </p:cNvSpPr>
          <p:nvPr>
            <p:ph type="sldNum" sz="quarter" idx="5"/>
          </p:nvPr>
        </p:nvSpPr>
        <p:spPr/>
        <p:txBody>
          <a:bodyPr/>
          <a:lstStyle/>
          <a:p>
            <a:fld id="{109C3D3D-102E-4440-8A54-6898FC5538DD}"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4051970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One-on-one coaching before engagement sessions can help reduce technical barriers to engagement.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Strong facilitation to ensure voices are heard</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participants appreciated the opportunity to convene and discuss their experiences – could be a stress reliever</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Acknowledging and </a:t>
            </a:r>
            <a:r>
              <a:rPr lang="en-US" sz="1200" b="0" i="0" u="none" strike="noStrike" kern="1200" dirty="0" smtClean="0">
                <a:solidFill>
                  <a:schemeClr val="tx1"/>
                </a:solidFill>
                <a:effectLst/>
                <a:latin typeface="+mn-lt"/>
                <a:ea typeface="+mn-ea"/>
                <a:cs typeface="+mn-cs"/>
                <a:hlinkClick r:id="rId3"/>
              </a:rPr>
              <a:t>compensating community members</a:t>
            </a:r>
            <a:r>
              <a:rPr lang="en-US" sz="1200" b="0" i="0" kern="1200" dirty="0" smtClean="0">
                <a:solidFill>
                  <a:schemeClr val="tx1"/>
                </a:solidFill>
                <a:effectLst/>
                <a:latin typeface="+mn-lt"/>
                <a:ea typeface="+mn-ea"/>
                <a:cs typeface="+mn-cs"/>
              </a:rPr>
              <a:t> for their time and expertise remains important even in a virtual setting.</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quickly pivoted to also discuss COVID-19’s impact on this population. Being responsive to the pandemic helped the WPC-LA team build a foundation for meaningful and trusted consumer engagement beyond the current crisis.</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Hosting virtual gatherings is less costly than in-person meetings, and planning can be flexible. Technology allows for people who are geographically distant to participate in virtual </a:t>
            </a:r>
            <a:r>
              <a:rPr lang="en-US" sz="1200" b="0" i="0" kern="1200" dirty="0" err="1" smtClean="0">
                <a:solidFill>
                  <a:schemeClr val="tx1"/>
                </a:solidFill>
                <a:effectLst/>
                <a:latin typeface="+mn-lt"/>
                <a:ea typeface="+mn-ea"/>
                <a:cs typeface="+mn-cs"/>
              </a:rPr>
              <a:t>convenings</a:t>
            </a:r>
            <a:r>
              <a:rPr lang="en-US" sz="1200" b="0" i="0" kern="1200" dirty="0" smtClean="0">
                <a:solidFill>
                  <a:schemeClr val="tx1"/>
                </a:solidFill>
                <a:effectLst/>
                <a:latin typeface="+mn-lt"/>
                <a:ea typeface="+mn-ea"/>
                <a:cs typeface="+mn-cs"/>
              </a:rPr>
              <a:t>, but it is important to remember who has access to such tools and offers ways to be as inclusive as possible. Nowadays, cell phones are ubiquitous, but internet access is more limited, so making accommodations to ensure that everyone can participate is important.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Creates an opportunity for innovation and developing strategies that prioritize safety and comfort when engaging with consumers during this time.</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pPr/>
              <a:t>16</a:t>
            </a:fld>
            <a:endParaRPr lang="en-US" dirty="0"/>
          </a:p>
        </p:txBody>
      </p:sp>
    </p:spTree>
    <p:extLst>
      <p:ext uri="{BB962C8B-B14F-4D97-AF65-F5344CB8AC3E}">
        <p14:creationId xmlns:p14="http://schemas.microsoft.com/office/powerpoint/2010/main" val="32981112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C080A1-EF13-4AA3-8FB6-3DFBD3E5E425}" type="slidenum">
              <a:rPr lang="en-US" smtClean="0"/>
              <a:pPr/>
              <a:t>18</a:t>
            </a:fld>
            <a:endParaRPr lang="en-US" dirty="0"/>
          </a:p>
        </p:txBody>
      </p:sp>
    </p:spTree>
    <p:extLst>
      <p:ext uri="{BB962C8B-B14F-4D97-AF65-F5344CB8AC3E}">
        <p14:creationId xmlns:p14="http://schemas.microsoft.com/office/powerpoint/2010/main" val="23920717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77" indent="0" algn="ctr">
              <a:buNone/>
              <a:defRPr>
                <a:solidFill>
                  <a:schemeClr val="tx1">
                    <a:tint val="75000"/>
                  </a:schemeClr>
                </a:solidFill>
              </a:defRPr>
            </a:lvl2pPr>
            <a:lvl3pPr marL="914353" indent="0" algn="ctr">
              <a:buNone/>
              <a:defRPr>
                <a:solidFill>
                  <a:schemeClr val="tx1">
                    <a:tint val="75000"/>
                  </a:schemeClr>
                </a:solidFill>
              </a:defRPr>
            </a:lvl3pPr>
            <a:lvl4pPr marL="1371530" indent="0" algn="ctr">
              <a:buNone/>
              <a:defRPr>
                <a:solidFill>
                  <a:schemeClr val="tx1">
                    <a:tint val="75000"/>
                  </a:schemeClr>
                </a:solidFill>
              </a:defRPr>
            </a:lvl4pPr>
            <a:lvl5pPr marL="1828706" indent="0" algn="ctr">
              <a:buNone/>
              <a:defRPr>
                <a:solidFill>
                  <a:schemeClr val="tx1">
                    <a:tint val="75000"/>
                  </a:schemeClr>
                </a:solidFill>
              </a:defRPr>
            </a:lvl5pPr>
            <a:lvl6pPr marL="2285883" indent="0" algn="ctr">
              <a:buNone/>
              <a:defRPr>
                <a:solidFill>
                  <a:schemeClr val="tx1">
                    <a:tint val="75000"/>
                  </a:schemeClr>
                </a:solidFill>
              </a:defRPr>
            </a:lvl6pPr>
            <a:lvl7pPr marL="2743060" indent="0" algn="ctr">
              <a:buNone/>
              <a:defRPr>
                <a:solidFill>
                  <a:schemeClr val="tx1">
                    <a:tint val="75000"/>
                  </a:schemeClr>
                </a:solidFill>
              </a:defRPr>
            </a:lvl7pPr>
            <a:lvl8pPr marL="3200236" indent="0" algn="ctr">
              <a:buNone/>
              <a:defRPr>
                <a:solidFill>
                  <a:schemeClr val="tx1">
                    <a:tint val="75000"/>
                  </a:schemeClr>
                </a:solidFill>
              </a:defRPr>
            </a:lvl8pPr>
            <a:lvl9pPr marL="3657413"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pPr/>
              <a:t>‹#›</a:t>
            </a:fld>
            <a:endParaRPr lang="en-US"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4842"/>
            <a:ext cx="7671732" cy="811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71732" y="6024842"/>
            <a:ext cx="1472268" cy="815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0930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pPr/>
              <a:t>‹#›</a:t>
            </a:fld>
            <a:endParaRPr lang="en-US" dirty="0"/>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46790"/>
            <a:ext cx="9144000" cy="811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1798" y="6023719"/>
            <a:ext cx="1474787" cy="817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891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solidFill>
                  <a:schemeClr val="tx1">
                    <a:tint val="75000"/>
                  </a:schemeClr>
                </a:solidFill>
              </a:defRPr>
            </a:lvl1pPr>
            <a:lvl2pPr marL="457177" indent="0">
              <a:buNone/>
              <a:defRPr sz="1800">
                <a:solidFill>
                  <a:schemeClr val="tx1">
                    <a:tint val="75000"/>
                  </a:schemeClr>
                </a:solidFill>
              </a:defRPr>
            </a:lvl2pPr>
            <a:lvl3pPr marL="914353" indent="0">
              <a:buNone/>
              <a:defRPr sz="1600">
                <a:solidFill>
                  <a:schemeClr val="tx1">
                    <a:tint val="75000"/>
                  </a:schemeClr>
                </a:solidFill>
              </a:defRPr>
            </a:lvl3pPr>
            <a:lvl4pPr marL="1371530" indent="0">
              <a:buNone/>
              <a:defRPr sz="1400">
                <a:solidFill>
                  <a:schemeClr val="tx1">
                    <a:tint val="75000"/>
                  </a:schemeClr>
                </a:solidFill>
              </a:defRPr>
            </a:lvl4pPr>
            <a:lvl5pPr marL="1828706" indent="0">
              <a:buNone/>
              <a:defRPr sz="1400">
                <a:solidFill>
                  <a:schemeClr val="tx1">
                    <a:tint val="75000"/>
                  </a:schemeClr>
                </a:solidFill>
              </a:defRPr>
            </a:lvl5pPr>
            <a:lvl6pPr marL="2285883" indent="0">
              <a:buNone/>
              <a:defRPr sz="1400">
                <a:solidFill>
                  <a:schemeClr val="tx1">
                    <a:tint val="75000"/>
                  </a:schemeClr>
                </a:solidFill>
              </a:defRPr>
            </a:lvl6pPr>
            <a:lvl7pPr marL="2743060" indent="0">
              <a:buNone/>
              <a:defRPr sz="1400">
                <a:solidFill>
                  <a:schemeClr val="tx1">
                    <a:tint val="75000"/>
                  </a:schemeClr>
                </a:solidFill>
              </a:defRPr>
            </a:lvl7pPr>
            <a:lvl8pPr marL="3200236" indent="0">
              <a:buNone/>
              <a:defRPr sz="1400">
                <a:solidFill>
                  <a:schemeClr val="tx1">
                    <a:tint val="75000"/>
                  </a:schemeClr>
                </a:solidFill>
              </a:defRPr>
            </a:lvl8pPr>
            <a:lvl9pPr marL="365741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1934717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295848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177" indent="0">
              <a:buNone/>
              <a:defRPr sz="2000" b="1"/>
            </a:lvl2pPr>
            <a:lvl3pPr marL="914353" indent="0">
              <a:buNone/>
              <a:defRPr sz="1800" b="1"/>
            </a:lvl3pPr>
            <a:lvl4pPr marL="1371530" indent="0">
              <a:buNone/>
              <a:defRPr sz="1600" b="1"/>
            </a:lvl4pPr>
            <a:lvl5pPr marL="1828706" indent="0">
              <a:buNone/>
              <a:defRPr sz="1600" b="1"/>
            </a:lvl5pPr>
            <a:lvl6pPr marL="2285883" indent="0">
              <a:buNone/>
              <a:defRPr sz="1600" b="1"/>
            </a:lvl6pPr>
            <a:lvl7pPr marL="2743060" indent="0">
              <a:buNone/>
              <a:defRPr sz="1600" b="1"/>
            </a:lvl7pPr>
            <a:lvl8pPr marL="3200236" indent="0">
              <a:buNone/>
              <a:defRPr sz="1600" b="1"/>
            </a:lvl8pPr>
            <a:lvl9pPr marL="365741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815644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1318984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2972569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3361025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7" indent="0">
              <a:buNone/>
              <a:defRPr sz="2800"/>
            </a:lvl2pPr>
            <a:lvl3pPr marL="914353" indent="0">
              <a:buNone/>
              <a:defRPr sz="2400"/>
            </a:lvl3pPr>
            <a:lvl4pPr marL="1371530" indent="0">
              <a:buNone/>
              <a:defRPr sz="2000"/>
            </a:lvl4pPr>
            <a:lvl5pPr marL="1828706" indent="0">
              <a:buNone/>
              <a:defRPr sz="2000"/>
            </a:lvl5pPr>
            <a:lvl6pPr marL="2285883" indent="0">
              <a:buNone/>
              <a:defRPr sz="2000"/>
            </a:lvl6pPr>
            <a:lvl7pPr marL="2743060" indent="0">
              <a:buNone/>
              <a:defRPr sz="2000"/>
            </a:lvl7pPr>
            <a:lvl8pPr marL="3200236" indent="0">
              <a:buNone/>
              <a:defRPr sz="2000"/>
            </a:lvl8pPr>
            <a:lvl9pPr marL="3657413"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77" indent="0">
              <a:buNone/>
              <a:defRPr sz="1200"/>
            </a:lvl2pPr>
            <a:lvl3pPr marL="914353" indent="0">
              <a:buNone/>
              <a:defRPr sz="1000"/>
            </a:lvl3pPr>
            <a:lvl4pPr marL="1371530" indent="0">
              <a:buNone/>
              <a:defRPr sz="900"/>
            </a:lvl4pPr>
            <a:lvl5pPr marL="1828706" indent="0">
              <a:buNone/>
              <a:defRPr sz="900"/>
            </a:lvl5pPr>
            <a:lvl6pPr marL="2285883" indent="0">
              <a:buNone/>
              <a:defRPr sz="900"/>
            </a:lvl6pPr>
            <a:lvl7pPr marL="2743060" indent="0">
              <a:buNone/>
              <a:defRPr sz="900"/>
            </a:lvl7pPr>
            <a:lvl8pPr marL="3200236" indent="0">
              <a:buNone/>
              <a:defRPr sz="900"/>
            </a:lvl8pPr>
            <a:lvl9pPr marL="365741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3103341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203210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E498EB-79F8-4DF7-ABF5-FFB879D4AB46}" type="slidenum">
              <a:rPr lang="en-US" smtClean="0"/>
              <a:pPr/>
              <a:t>‹#›</a:t>
            </a:fld>
            <a:endParaRPr lang="en-US" dirty="0"/>
          </a:p>
        </p:txBody>
      </p:sp>
    </p:spTree>
    <p:extLst>
      <p:ext uri="{BB962C8B-B14F-4D97-AF65-F5344CB8AC3E}">
        <p14:creationId xmlns:p14="http://schemas.microsoft.com/office/powerpoint/2010/main" val="3147052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09AA49-36F6-D64B-BAA0-B85A42F1D39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 xmlns:a16="http://schemas.microsoft.com/office/drawing/2014/main" id="{41F95248-8AAF-F747-BEEC-2A3F897D664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 xmlns:a16="http://schemas.microsoft.com/office/drawing/2014/main" id="{147A2D2A-E56A-CE44-B88C-4EE9E0AA93AC}"/>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BD9AA993-A59C-E14F-A70E-D55759EDC25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21C4BBA-9D06-E14C-BCDA-E268DA6E5F72}"/>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221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0A6804-3382-E843-A11D-4FC849D2F0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4CBCE391-13FD-8142-896F-535FCD8999A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D46B6DF-B915-9947-9A5E-4C8F1D93CBC0}"/>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96C4AED5-1D92-8F48-84C2-41538CA62C3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2472CF6-4F1B-DB4E-9EF9-AE423019B305}"/>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7429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88957C8-D7F5-5145-9CC2-C8CFABFEA39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 xmlns:a16="http://schemas.microsoft.com/office/drawing/2014/main" id="{2CA8DF1D-9218-8648-97B6-62E0B8593F55}"/>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4E237413-6DB2-3A46-AB5A-5A3C22348481}"/>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12B44E7-C90D-4545-A83F-6F1F2773D46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4F460BE0-E8F8-D442-9F3B-1B69C6767868}"/>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367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D7C760-A0BC-D84E-A768-5014729F1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26E7125-C04D-E149-8246-B96AB792615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9E7ED2C6-F287-CA42-8348-96E5F858710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5D8F54C-BBF8-284A-BBAE-46DB85157F75}"/>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16086751-B553-4842-BFA2-C83914BD243E}"/>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2535C93F-FFFE-164F-9B00-52C19DEC3721}"/>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2065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7F8707-A6D0-E442-8022-97DF200B72B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791681E7-6696-7142-B54A-F1CC8A6DAED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 xmlns:a16="http://schemas.microsoft.com/office/drawing/2014/main" id="{8C4A496A-9635-B641-BBAF-3C9B54E6E98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FBD470FC-EEC6-F846-AF95-C854BA1DFB1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 xmlns:a16="http://schemas.microsoft.com/office/drawing/2014/main" id="{6C2389E2-8B38-9140-A951-A417F61643F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2F81435F-8D7D-E14E-9AEE-AA7D07A355C8}"/>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4DDF319C-8B05-E447-B5D2-AFC60A0FFBC2}"/>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74362D27-F01F-FD40-923A-0A6B8A5BDBC6}"/>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4161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981FD-AD47-F64A-B3D3-8ABCE5924B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7BAA7BF9-6DA3-E241-83DB-F01B0B06B011}"/>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A45CE1AF-14EA-C54D-A94A-57614D764528}"/>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B72002CA-76F3-5940-AF1F-DCA56671C70C}"/>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51182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BEE87ED-1229-9046-8705-9732EA39162A}"/>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0DB83F15-8912-C84A-B6DC-1338E14B137A}"/>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3C17C400-3BED-D244-9FAE-B82BE7C62C8E}"/>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784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F355E18-164C-6C4B-9856-A0C8E0B8EE8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 xmlns:a16="http://schemas.microsoft.com/office/drawing/2014/main" id="{F211EE11-AF9D-4F47-85C8-3BAD7BADE23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BD0AFBF8-4AF4-6840-B554-06C0667F0DE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 xmlns:a16="http://schemas.microsoft.com/office/drawing/2014/main" id="{1EF12C9C-5AB3-9242-9224-78057F6E1A43}"/>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A7F7CBBB-0C24-8245-9B33-E49DEFA8A9D2}"/>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23BE5A3-C310-7042-A6C0-8106E789D3F6}"/>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94591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599350-89A5-0245-8B55-7EC7C6F1CB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 xmlns:a16="http://schemas.microsoft.com/office/drawing/2014/main" id="{6C10E55F-CE1E-7940-8EAB-52E760CDD78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 xmlns:a16="http://schemas.microsoft.com/office/drawing/2014/main" id="{8B2078E4-3436-D746-966F-26B0E60EDD7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 xmlns:a16="http://schemas.microsoft.com/office/drawing/2014/main" id="{6F210737-1781-6F48-8092-3E2FFE4FC8B2}"/>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AEED1105-1A00-7943-87D9-F280C3197BDD}"/>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ADDFDDD1-8CF9-8F42-97E0-B9D04AC50DA9}"/>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8861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83C6D36-57B2-3146-86B5-38D87C7037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986D2A1A-591E-6446-AAED-15E2F8659DF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C0D67AF-A1C9-DE40-8024-C68CAE9C2F2D}"/>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3DB1F4FB-F5F6-B246-B812-DA341088B11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BA933DCE-74B9-AD4A-9462-D620819D54DC}"/>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85082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B3B69B5-292E-DD44-B1F2-396DADB7E72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222FB62C-0FED-024A-9EE6-6DDD6FCF10A5}"/>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F34207F-7782-384B-B636-5765138953B3}"/>
              </a:ext>
            </a:extLst>
          </p:cNvPr>
          <p:cNvSpPr>
            <a:spLocks noGrp="1"/>
          </p:cNvSpPr>
          <p:nvPr>
            <p:ph type="dt" sz="half" idx="10"/>
          </p:nvPr>
        </p:nvSpPr>
        <p:spPr/>
        <p:txBody>
          <a:bodyPr/>
          <a:lstStyle/>
          <a:p>
            <a:fld id="{8BA2D851-C777-1848-B4CC-D9F3A7126946}" type="datetimeFigureOut">
              <a:rPr lang="en-US" smtClean="0">
                <a:solidFill>
                  <a:prstClr val="black">
                    <a:tint val="75000"/>
                  </a:prstClr>
                </a:solidFill>
              </a:rPr>
              <a:pPr/>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08BA27BD-9B8E-484A-BD63-BAA0F34698D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5BC4B9BB-ED6E-CE43-9B8A-595F73CE9CDC}"/>
              </a:ext>
            </a:extLst>
          </p:cNvPr>
          <p:cNvSpPr>
            <a:spLocks noGrp="1"/>
          </p:cNvSpPr>
          <p:nvPr>
            <p:ph type="sldNum" sz="quarter" idx="12"/>
          </p:nvPr>
        </p:nvSpPr>
        <p:spPr/>
        <p:txBody>
          <a:bodyPr/>
          <a:lstStyle/>
          <a:p>
            <a:fld id="{C180D420-EB68-0F41-9F8B-4563D625870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5258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35" tIns="45718" rIns="91435"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3"/>
            <a:ext cx="8229600" cy="4525963"/>
          </a:xfrm>
          <a:prstGeom prst="rect">
            <a:avLst/>
          </a:prstGeom>
        </p:spPr>
        <p:txBody>
          <a:bodyPr vert="horz" lIns="91435" tIns="45718" rIns="91435" bIns="45718"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3"/>
            <a:ext cx="2133600" cy="365125"/>
          </a:xfrm>
          <a:prstGeom prst="rect">
            <a:avLst/>
          </a:prstGeom>
        </p:spPr>
        <p:txBody>
          <a:bodyPr vert="horz" lIns="91435" tIns="45718" rIns="91435" bIns="45718" rtlCol="0" anchor="ctr"/>
          <a:lstStyle>
            <a:lvl1pPr algn="l">
              <a:defRPr sz="1200">
                <a:solidFill>
                  <a:schemeClr val="tx1">
                    <a:tint val="75000"/>
                  </a:schemeClr>
                </a:solidFill>
              </a:defRPr>
            </a:lvl1pPr>
          </a:lstStyle>
          <a:p>
            <a:fld id="{55195CC9-857B-48EE-87FE-93760A088EF4}" type="datetimeFigureOut">
              <a:rPr lang="en-US" smtClean="0"/>
              <a:pPr/>
              <a:t>5/19/2020</a:t>
            </a:fld>
            <a:endParaRPr lang="en-US" dirty="0"/>
          </a:p>
        </p:txBody>
      </p:sp>
      <p:sp>
        <p:nvSpPr>
          <p:cNvPr id="5" name="Footer Placeholder 4"/>
          <p:cNvSpPr>
            <a:spLocks noGrp="1"/>
          </p:cNvSpPr>
          <p:nvPr>
            <p:ph type="ftr" sz="quarter" idx="3"/>
          </p:nvPr>
        </p:nvSpPr>
        <p:spPr>
          <a:xfrm>
            <a:off x="3124201" y="6356353"/>
            <a:ext cx="2895600" cy="365125"/>
          </a:xfrm>
          <a:prstGeom prst="rect">
            <a:avLst/>
          </a:prstGeom>
        </p:spPr>
        <p:txBody>
          <a:bodyPr vert="horz" lIns="91435" tIns="45718" rIns="91435" bIns="45718"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3"/>
            <a:ext cx="2133600" cy="365125"/>
          </a:xfrm>
          <a:prstGeom prst="rect">
            <a:avLst/>
          </a:prstGeom>
        </p:spPr>
        <p:txBody>
          <a:bodyPr vert="horz" lIns="91435" tIns="45718" rIns="91435" bIns="45718" rtlCol="0" anchor="ctr"/>
          <a:lstStyle>
            <a:lvl1pPr algn="r">
              <a:defRPr sz="1200">
                <a:solidFill>
                  <a:schemeClr val="tx1">
                    <a:tint val="75000"/>
                  </a:schemeClr>
                </a:solidFill>
              </a:defRPr>
            </a:lvl1pPr>
          </a:lstStyle>
          <a:p>
            <a:fld id="{80E498EB-79F8-4DF7-ABF5-FFB879D4AB46}" type="slidenum">
              <a:rPr lang="en-US" smtClean="0"/>
              <a:pPr/>
              <a:t>‹#›</a:t>
            </a:fld>
            <a:endParaRPr lang="en-US" dirty="0"/>
          </a:p>
        </p:txBody>
      </p:sp>
      <p:pic>
        <p:nvPicPr>
          <p:cNvPr id="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050009"/>
            <a:ext cx="9144000" cy="811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67817" y="6040440"/>
            <a:ext cx="1474787" cy="817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793420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353"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882" indent="-342882" algn="l" defTabSz="914353"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12" indent="-285736" algn="l" defTabSz="914353"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2942" indent="-228588" algn="l" defTabSz="914353"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118" indent="-228588" algn="l" defTabSz="914353"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295" indent="-228588" algn="l" defTabSz="914353"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47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48"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5"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1" indent="-228588" algn="l" defTabSz="91435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2B5C9B76-372F-1A4B-A76C-7944477C7F3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2900332E-C131-3C45-9C40-FF9EE3D01E9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F1D438F1-78DF-A940-9AA4-317CE326E35F}"/>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8BA2D851-C777-1848-B4CC-D9F3A7126946}" type="datetimeFigureOut">
              <a:rPr lang="en-US" smtClean="0">
                <a:solidFill>
                  <a:prstClr val="black">
                    <a:tint val="75000"/>
                  </a:prstClr>
                </a:solidFill>
              </a:rPr>
              <a:pPr defTabSz="685800"/>
              <a:t>5/19/2020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3104584D-D94E-2B40-AE0F-75DD74919B8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1D9DC8E2-D537-E540-A9EE-237B2B156FA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C180D420-EB68-0F41-9F8B-4563D6258703}"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139906056"/>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ommunityactionpartnership.com/publication_toolkit/covid-19-community-assessment-update-template-data-resource-guide/" TargetMode="External"/><Relationship Id="rId5" Type="http://schemas.openxmlformats.org/officeDocument/2006/relationships/hyperlink" Target="https://communityactionpartnership.com/publication_toolkit/roma-next-gen-beyond-the-basics/"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engagementnetwork.org/map-room/?action=tool_map&amp;tool=cvf" TargetMode="External"/><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hcs.org/when-covid-19-gives-you-lemons-pivoting-to-virtual-community-engagement/?ct=t%28CPP+Virtual+Engagement+05%2F19%2F20%2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communityactionpartnership.com/events/category/webinars/"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hyperlink" Target="mailto:ckohler@communityactionpartnership.com" TargetMode="External"/><Relationship Id="rId2" Type="http://schemas.openxmlformats.org/officeDocument/2006/relationships/hyperlink" Target="mailto:awicks@communityactionpartnership.com" TargetMode="Externa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mailto:lmartin@communityactionpartnershi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
            <a:ext cx="9144000" cy="3649427"/>
          </a:xfrm>
          <a:prstGeom prst="rect">
            <a:avLst/>
          </a:prstGeom>
          <a:solidFill>
            <a:srgbClr val="0052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23900" y="381000"/>
            <a:ext cx="7772400" cy="4724400"/>
          </a:xfrm>
        </p:spPr>
        <p:txBody>
          <a:bodyPr>
            <a:normAutofit/>
          </a:bodyPr>
          <a:lstStyle/>
          <a:p>
            <a:r>
              <a:rPr lang="en-US" sz="4000" dirty="0">
                <a:solidFill>
                  <a:schemeClr val="bg1"/>
                </a:solidFill>
                <a:latin typeface="Calibri Light" panose="020F0302020204030204" pitchFamily="34" charset="0"/>
                <a:cs typeface="Calibri Light" panose="020F0302020204030204" pitchFamily="34" charset="0"/>
              </a:rPr>
              <a:t>Conducting a Community Assessment During the </a:t>
            </a:r>
            <a:r>
              <a:rPr lang="en-US" sz="4000" dirty="0" smtClean="0">
                <a:solidFill>
                  <a:schemeClr val="bg1"/>
                </a:solidFill>
                <a:latin typeface="Calibri Light" panose="020F0302020204030204" pitchFamily="34" charset="0"/>
                <a:cs typeface="Calibri Light" panose="020F0302020204030204" pitchFamily="34" charset="0"/>
              </a:rPr>
              <a:t>COVID-19 Pandemic</a:t>
            </a:r>
            <a:br>
              <a:rPr lang="en-US" sz="4000" dirty="0" smtClean="0">
                <a:solidFill>
                  <a:schemeClr val="bg1"/>
                </a:solidFill>
                <a:latin typeface="Calibri Light" panose="020F0302020204030204" pitchFamily="34" charset="0"/>
                <a:cs typeface="Calibri Light" panose="020F0302020204030204" pitchFamily="34" charset="0"/>
              </a:rPr>
            </a:br>
            <a:r>
              <a:rPr lang="en-US" sz="4000" dirty="0">
                <a:solidFill>
                  <a:schemeClr val="bg1"/>
                </a:solidFill>
              </a:rPr>
              <a:t/>
            </a:r>
            <a:br>
              <a:rPr lang="en-US" sz="4000" dirty="0">
                <a:solidFill>
                  <a:schemeClr val="bg1"/>
                </a:solidFill>
              </a:rPr>
            </a:br>
            <a:r>
              <a:rPr lang="en-US" sz="2800" b="0" dirty="0" smtClean="0">
                <a:solidFill>
                  <a:schemeClr val="bg1"/>
                </a:solidFill>
              </a:rPr>
              <a:t>Webinar Wednesday</a:t>
            </a:r>
            <a:r>
              <a:rPr lang="en-US" sz="2800" b="0" dirty="0">
                <a:solidFill>
                  <a:schemeClr val="bg1"/>
                </a:solidFill>
              </a:rPr>
              <a:t/>
            </a:r>
            <a:br>
              <a:rPr lang="en-US" sz="2800" b="0" dirty="0">
                <a:solidFill>
                  <a:schemeClr val="bg1"/>
                </a:solidFill>
              </a:rPr>
            </a:br>
            <a:r>
              <a:rPr lang="en-US" sz="2800" b="0" dirty="0">
                <a:solidFill>
                  <a:schemeClr val="bg1"/>
                </a:solidFill>
              </a:rPr>
              <a:t>May </a:t>
            </a:r>
            <a:r>
              <a:rPr lang="en-US" sz="2800" b="0" dirty="0" smtClean="0">
                <a:solidFill>
                  <a:schemeClr val="bg1"/>
                </a:solidFill>
              </a:rPr>
              <a:t>20, </a:t>
            </a:r>
            <a:r>
              <a:rPr lang="en-US" sz="2800" b="0" dirty="0">
                <a:solidFill>
                  <a:schemeClr val="bg1"/>
                </a:solidFill>
              </a:rPr>
              <a:t>2020</a:t>
            </a:r>
            <a:r>
              <a:rPr lang="en-US" sz="3600" b="0" dirty="0"/>
              <a:t/>
            </a:r>
            <a:br>
              <a:rPr lang="en-US" sz="3600" b="0" dirty="0"/>
            </a:br>
            <a:r>
              <a:rPr lang="en-US" sz="2800" dirty="0">
                <a:solidFill>
                  <a:schemeClr val="accent2"/>
                </a:solidFill>
              </a:rPr>
              <a:t/>
            </a:r>
            <a:br>
              <a:rPr lang="en-US" sz="2800" dirty="0">
                <a:solidFill>
                  <a:schemeClr val="accent2"/>
                </a:solidFill>
              </a:rPr>
            </a:br>
            <a:r>
              <a:rPr lang="en-US" dirty="0"/>
              <a:t/>
            </a:r>
            <a:br>
              <a:rPr lang="en-US" dirty="0"/>
            </a:br>
            <a:endParaRPr lang="en-US" sz="2000" b="0" dirty="0">
              <a:solidFill>
                <a:srgbClr val="C80452"/>
              </a:solidFill>
              <a:latin typeface="Calibri Light" panose="020F0302020204030204" pitchFamily="34" charset="0"/>
            </a:endParaRPr>
          </a:p>
        </p:txBody>
      </p:sp>
      <p:cxnSp>
        <p:nvCxnSpPr>
          <p:cNvPr id="7" name="Straight Arrow Connector 6"/>
          <p:cNvCxnSpPr/>
          <p:nvPr/>
        </p:nvCxnSpPr>
        <p:spPr>
          <a:xfrm>
            <a:off x="990600" y="2286000"/>
            <a:ext cx="7239000"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https://communityactionpartnership.com/wp-content/uploads/2020/04/LogoPin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3481" y="3917119"/>
            <a:ext cx="3573237" cy="1869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1622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4600" y="304800"/>
            <a:ext cx="4114800" cy="1143000"/>
          </a:xfrm>
        </p:spPr>
        <p:txBody>
          <a:bodyPr>
            <a:normAutofit/>
          </a:bodyPr>
          <a:lstStyle/>
          <a:p>
            <a:r>
              <a:rPr lang="en-US" sz="4800" dirty="0" smtClean="0"/>
              <a:t>Agenda</a:t>
            </a:r>
            <a:endParaRPr lang="en-US" sz="4800" dirty="0"/>
          </a:p>
        </p:txBody>
      </p:sp>
      <p:sp>
        <p:nvSpPr>
          <p:cNvPr id="3" name="Content Placeholder 2"/>
          <p:cNvSpPr>
            <a:spLocks noGrp="1"/>
          </p:cNvSpPr>
          <p:nvPr>
            <p:ph idx="1"/>
          </p:nvPr>
        </p:nvSpPr>
        <p:spPr/>
        <p:txBody>
          <a:bodyPr>
            <a:normAutofit fontScale="92500" lnSpcReduction="20000"/>
          </a:bodyPr>
          <a:lstStyle/>
          <a:p>
            <a:pPr marL="0" lvl="0" indent="0">
              <a:buNone/>
            </a:pPr>
            <a:r>
              <a:rPr lang="en-US" sz="3900" dirty="0" smtClean="0">
                <a:solidFill>
                  <a:srgbClr val="AE1259"/>
                </a:solidFill>
              </a:rPr>
              <a:t>Welcome!</a:t>
            </a:r>
            <a:endParaRPr lang="en-US" sz="3900" dirty="0">
              <a:solidFill>
                <a:srgbClr val="AE1259"/>
              </a:solidFill>
            </a:endParaRPr>
          </a:p>
          <a:p>
            <a:pPr lvl="0"/>
            <a:r>
              <a:rPr lang="en-US" dirty="0" smtClean="0"/>
              <a:t>The Value of Assessment during Crisis</a:t>
            </a:r>
            <a:endParaRPr lang="en-US" dirty="0"/>
          </a:p>
          <a:p>
            <a:pPr lvl="0"/>
            <a:r>
              <a:rPr lang="en-US" dirty="0" smtClean="0"/>
              <a:t>Partnership Tools </a:t>
            </a:r>
            <a:r>
              <a:rPr lang="en-US" dirty="0"/>
              <a:t>for </a:t>
            </a:r>
            <a:r>
              <a:rPr lang="en-US" dirty="0" smtClean="0"/>
              <a:t>Conducting a CNA</a:t>
            </a:r>
            <a:endParaRPr lang="en-US" dirty="0"/>
          </a:p>
          <a:p>
            <a:pPr lvl="0"/>
            <a:r>
              <a:rPr lang="en-US" b="1" dirty="0" smtClean="0"/>
              <a:t>CARES – University of Missouri Extension</a:t>
            </a:r>
          </a:p>
          <a:p>
            <a:pPr lvl="1"/>
            <a:r>
              <a:rPr lang="en-US" dirty="0" smtClean="0"/>
              <a:t>Data Collection, Analysis, &amp; Prioritization </a:t>
            </a:r>
          </a:p>
          <a:p>
            <a:pPr lvl="1"/>
            <a:r>
              <a:rPr lang="en-US" dirty="0" smtClean="0"/>
              <a:t>COVID-19 Data Tools</a:t>
            </a:r>
            <a:endParaRPr lang="en-US" dirty="0"/>
          </a:p>
          <a:p>
            <a:pPr lvl="0"/>
            <a:r>
              <a:rPr lang="en-US" dirty="0"/>
              <a:t>Modifications to CNA in light of COVID-19 </a:t>
            </a:r>
            <a:endParaRPr lang="en-US" dirty="0" smtClean="0"/>
          </a:p>
          <a:p>
            <a:pPr lvl="1"/>
            <a:r>
              <a:rPr lang="en-US" dirty="0" smtClean="0"/>
              <a:t>Gathering </a:t>
            </a:r>
            <a:r>
              <a:rPr lang="en-US" dirty="0"/>
              <a:t>qualitative data when social distancing/working remotely</a:t>
            </a:r>
          </a:p>
          <a:p>
            <a:pPr lvl="0"/>
            <a:r>
              <a:rPr lang="en-US" dirty="0" smtClean="0"/>
              <a:t>Q&amp;A</a:t>
            </a:r>
            <a:endParaRPr lang="en-US" dirty="0"/>
          </a:p>
        </p:txBody>
      </p:sp>
      <p:pic>
        <p:nvPicPr>
          <p:cNvPr id="5" name="Picture 4"/>
          <p:cNvPicPr>
            <a:picLocks noChangeAspect="1"/>
          </p:cNvPicPr>
          <p:nvPr/>
        </p:nvPicPr>
        <p:blipFill rotWithShape="1">
          <a:blip r:embed="rId2"/>
          <a:srcRect l="68889" r="4445"/>
          <a:stretch/>
        </p:blipFill>
        <p:spPr>
          <a:xfrm>
            <a:off x="7543800" y="1828800"/>
            <a:ext cx="1493520" cy="3733800"/>
          </a:xfrm>
          <a:prstGeom prst="rect">
            <a:avLst/>
          </a:prstGeom>
        </p:spPr>
      </p:pic>
    </p:spTree>
    <p:extLst>
      <p:ext uri="{BB962C8B-B14F-4D97-AF65-F5344CB8AC3E}">
        <p14:creationId xmlns:p14="http://schemas.microsoft.com/office/powerpoint/2010/main" val="4185706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Value of Assessment During COVID-19</a:t>
            </a:r>
            <a:endParaRPr lang="en-US" dirty="0"/>
          </a:p>
        </p:txBody>
      </p:sp>
      <p:sp>
        <p:nvSpPr>
          <p:cNvPr id="3" name="Content Placeholder 2"/>
          <p:cNvSpPr>
            <a:spLocks noGrp="1"/>
          </p:cNvSpPr>
          <p:nvPr>
            <p:ph idx="1"/>
          </p:nvPr>
        </p:nvSpPr>
        <p:spPr/>
        <p:txBody>
          <a:bodyPr/>
          <a:lstStyle/>
          <a:p>
            <a:r>
              <a:rPr lang="en-US" dirty="0" smtClean="0"/>
              <a:t>Documenting History</a:t>
            </a:r>
          </a:p>
          <a:p>
            <a:r>
              <a:rPr lang="en-US" dirty="0" smtClean="0"/>
              <a:t>Determining the baseline and needs </a:t>
            </a:r>
            <a:r>
              <a:rPr lang="en-US" dirty="0"/>
              <a:t>c</a:t>
            </a:r>
            <a:r>
              <a:rPr lang="en-US" dirty="0" smtClean="0"/>
              <a:t>reated by COVID-19</a:t>
            </a:r>
          </a:p>
          <a:p>
            <a:pPr lvl="1"/>
            <a:r>
              <a:rPr lang="en-US" dirty="0" smtClean="0"/>
              <a:t>Therefore, demonstrating the role of Community Action to respond</a:t>
            </a:r>
          </a:p>
          <a:p>
            <a:r>
              <a:rPr lang="en-US" dirty="0" smtClean="0"/>
              <a:t>Identifying conditions that contribute to the community’s ability to respond to crisis</a:t>
            </a:r>
          </a:p>
          <a:p>
            <a:pPr lvl="1"/>
            <a:r>
              <a:rPr lang="en-US" dirty="0" smtClean="0"/>
              <a:t>Therefore, leading to future improvement</a:t>
            </a:r>
          </a:p>
          <a:p>
            <a:endParaRPr lang="en-US" dirty="0"/>
          </a:p>
        </p:txBody>
      </p:sp>
    </p:spTree>
    <p:extLst>
      <p:ext uri="{BB962C8B-B14F-4D97-AF65-F5344CB8AC3E}">
        <p14:creationId xmlns:p14="http://schemas.microsoft.com/office/powerpoint/2010/main" val="410330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for Conducting a CNA</a:t>
            </a:r>
            <a:endParaRPr lang="en-US" dirty="0"/>
          </a:p>
        </p:txBody>
      </p:sp>
      <p:pic>
        <p:nvPicPr>
          <p:cNvPr id="4" name="Content Placeholder 3"/>
          <p:cNvPicPr>
            <a:picLocks noGrp="1" noChangeAspect="1"/>
          </p:cNvPicPr>
          <p:nvPr>
            <p:ph idx="1"/>
          </p:nvPr>
        </p:nvPicPr>
        <p:blipFill>
          <a:blip r:embed="rId3"/>
          <a:stretch>
            <a:fillRect/>
          </a:stretch>
        </p:blipFill>
        <p:spPr>
          <a:xfrm>
            <a:off x="897371" y="1371600"/>
            <a:ext cx="3388523" cy="4287906"/>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4"/>
          <a:stretch>
            <a:fillRect/>
          </a:stretch>
        </p:blipFill>
        <p:spPr>
          <a:xfrm>
            <a:off x="4990388" y="1371600"/>
            <a:ext cx="3296412" cy="426720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76200" y="6248400"/>
            <a:ext cx="7620000" cy="415498"/>
          </a:xfrm>
          <a:prstGeom prst="rect">
            <a:avLst/>
          </a:prstGeom>
        </p:spPr>
        <p:txBody>
          <a:bodyPr wrap="square">
            <a:spAutoFit/>
          </a:bodyPr>
          <a:lstStyle/>
          <a:p>
            <a:r>
              <a:rPr lang="en-US" sz="1050" dirty="0">
                <a:hlinkClick r:id="rId5"/>
              </a:rPr>
              <a:t>https://communityactionpartnership.com/publication_toolkit/roma-next-gen-beyond-the-basics</a:t>
            </a:r>
            <a:r>
              <a:rPr lang="en-US" sz="1050" dirty="0" smtClean="0">
                <a:hlinkClick r:id="rId5"/>
              </a:rPr>
              <a:t>/</a:t>
            </a:r>
            <a:r>
              <a:rPr lang="en-US" sz="1050" dirty="0" smtClean="0"/>
              <a:t>  </a:t>
            </a:r>
          </a:p>
          <a:p>
            <a:r>
              <a:rPr lang="en-US" sz="1050" dirty="0">
                <a:hlinkClick r:id="rId6"/>
              </a:rPr>
              <a:t>https://communityactionpartnership.com/publication_toolkit/covid-19-community-assessment-update-template-data-resource-guide/</a:t>
            </a:r>
            <a:endParaRPr lang="en-US" sz="1050" dirty="0"/>
          </a:p>
        </p:txBody>
      </p:sp>
    </p:spTree>
    <p:extLst>
      <p:ext uri="{BB962C8B-B14F-4D97-AF65-F5344CB8AC3E}">
        <p14:creationId xmlns:p14="http://schemas.microsoft.com/office/powerpoint/2010/main" val="660290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1A742C-5C54-3A48-9C6D-A8A07981F247}"/>
              </a:ext>
            </a:extLst>
          </p:cNvPr>
          <p:cNvSpPr>
            <a:spLocks noGrp="1"/>
          </p:cNvSpPr>
          <p:nvPr>
            <p:ph type="ctrTitle"/>
          </p:nvPr>
        </p:nvSpPr>
        <p:spPr/>
        <p:txBody>
          <a:bodyPr>
            <a:normAutofit/>
          </a:bodyPr>
          <a:lstStyle/>
          <a:p>
            <a:r>
              <a:rPr lang="en-US" dirty="0">
                <a:solidFill>
                  <a:schemeClr val="bg1"/>
                </a:solidFill>
                <a:latin typeface="Cambria" panose="02040503050406030204" pitchFamily="18" charset="0"/>
                <a:cs typeface="Arial" panose="020B0604020202020204" pitchFamily="34" charset="0"/>
              </a:rPr>
              <a:t>Conducting a Community Assessment During the </a:t>
            </a:r>
            <a:br>
              <a:rPr lang="en-US" dirty="0">
                <a:solidFill>
                  <a:schemeClr val="bg1"/>
                </a:solidFill>
                <a:latin typeface="Cambria" panose="02040503050406030204" pitchFamily="18" charset="0"/>
                <a:cs typeface="Arial" panose="020B0604020202020204" pitchFamily="34" charset="0"/>
              </a:rPr>
            </a:br>
            <a:r>
              <a:rPr lang="en-US" dirty="0">
                <a:solidFill>
                  <a:schemeClr val="bg1"/>
                </a:solidFill>
                <a:latin typeface="Cambria" panose="02040503050406030204" pitchFamily="18" charset="0"/>
                <a:cs typeface="Arial" panose="020B0604020202020204" pitchFamily="34" charset="0"/>
              </a:rPr>
              <a:t>COVID-19 Pandemic</a:t>
            </a:r>
          </a:p>
        </p:txBody>
      </p:sp>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
        <p:nvSpPr>
          <p:cNvPr id="4" name="Title 1">
            <a:extLst>
              <a:ext uri="{FF2B5EF4-FFF2-40B4-BE49-F238E27FC236}">
                <a16:creationId xmlns="" xmlns:a16="http://schemas.microsoft.com/office/drawing/2014/main" id="{C73E01D2-6562-034E-8EFA-C21093B634F4}"/>
              </a:ext>
            </a:extLst>
          </p:cNvPr>
          <p:cNvSpPr txBox="1">
            <a:spLocks/>
          </p:cNvSpPr>
          <p:nvPr/>
        </p:nvSpPr>
        <p:spPr>
          <a:xfrm>
            <a:off x="1143000" y="3537602"/>
            <a:ext cx="6858000" cy="1790700"/>
          </a:xfrm>
          <a:prstGeom prst="rect">
            <a:avLst/>
          </a:prstGeom>
        </p:spPr>
        <p:txBody>
          <a:bodyPr vert="horz" lIns="68580" tIns="34290" rIns="68580" bIns="3429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250" dirty="0">
                <a:solidFill>
                  <a:prstClr val="white"/>
                </a:solidFill>
                <a:latin typeface="Cambria" panose="02040503050406030204" pitchFamily="18" charset="0"/>
                <a:cs typeface="Arial" panose="020B0604020202020204" pitchFamily="34" charset="0"/>
              </a:rPr>
              <a:t>Jamie </a:t>
            </a:r>
            <a:r>
              <a:rPr lang="en-US" sz="2250" dirty="0" err="1">
                <a:solidFill>
                  <a:prstClr val="white"/>
                </a:solidFill>
                <a:latin typeface="Cambria" panose="02040503050406030204" pitchFamily="18" charset="0"/>
                <a:cs typeface="Arial" panose="020B0604020202020204" pitchFamily="34" charset="0"/>
              </a:rPr>
              <a:t>Kleinsorge</a:t>
            </a:r>
            <a:r>
              <a:rPr lang="en-US" sz="2250" dirty="0">
                <a:solidFill>
                  <a:prstClr val="white"/>
                </a:solidFill>
                <a:latin typeface="Cambria" panose="02040503050406030204" pitchFamily="18" charset="0"/>
                <a:cs typeface="Arial" panose="020B0604020202020204" pitchFamily="34" charset="0"/>
              </a:rPr>
              <a:t>, MS</a:t>
            </a:r>
          </a:p>
          <a:p>
            <a:r>
              <a:rPr lang="en-US" sz="1875" dirty="0">
                <a:solidFill>
                  <a:prstClr val="white"/>
                </a:solidFill>
                <a:latin typeface="Cambria" panose="02040503050406030204" pitchFamily="18" charset="0"/>
                <a:cs typeface="Arial" panose="020B0604020202020204" pitchFamily="34" charset="0"/>
              </a:rPr>
              <a:t>Senior Project Coordinator</a:t>
            </a:r>
          </a:p>
          <a:p>
            <a:r>
              <a:rPr lang="en-US" sz="1875" dirty="0">
                <a:solidFill>
                  <a:prstClr val="white"/>
                </a:solidFill>
                <a:latin typeface="Cambria" panose="02040503050406030204" pitchFamily="18" charset="0"/>
                <a:cs typeface="Arial" panose="020B0604020202020204" pitchFamily="34" charset="0"/>
              </a:rPr>
              <a:t>Center for Applied Research and Engagement Systems (CARES)</a:t>
            </a:r>
          </a:p>
          <a:p>
            <a:r>
              <a:rPr lang="en-US" sz="1875" dirty="0">
                <a:solidFill>
                  <a:prstClr val="white"/>
                </a:solidFill>
                <a:latin typeface="Cambria" panose="02040503050406030204" pitchFamily="18" charset="0"/>
                <a:cs typeface="Arial" panose="020B0604020202020204" pitchFamily="34" charset="0"/>
              </a:rPr>
              <a:t>University of Missouri Extension</a:t>
            </a:r>
          </a:p>
        </p:txBody>
      </p:sp>
    </p:spTree>
    <p:extLst>
      <p:ext uri="{BB962C8B-B14F-4D97-AF65-F5344CB8AC3E}">
        <p14:creationId xmlns:p14="http://schemas.microsoft.com/office/powerpoint/2010/main" val="2895841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
        <p:nvSpPr>
          <p:cNvPr id="2" name="TextBox 1">
            <a:extLst>
              <a:ext uri="{FF2B5EF4-FFF2-40B4-BE49-F238E27FC236}">
                <a16:creationId xmlns="" xmlns:a16="http://schemas.microsoft.com/office/drawing/2014/main" id="{36703E03-205D-9249-84AE-472884014DA0}"/>
              </a:ext>
            </a:extLst>
          </p:cNvPr>
          <p:cNvSpPr txBox="1"/>
          <p:nvPr/>
        </p:nvSpPr>
        <p:spPr>
          <a:xfrm>
            <a:off x="243893" y="996823"/>
            <a:ext cx="8727113" cy="4870564"/>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Data collection, analysis, and prioritization during a pandemic</a:t>
            </a:r>
          </a:p>
          <a:p>
            <a:pPr defTabSz="685800"/>
            <a:endParaRPr lang="en-US" sz="2100" b="1" dirty="0">
              <a:solidFill>
                <a:prstClr val="white"/>
              </a:solidFill>
              <a:latin typeface="Cambria" panose="02040503050406030204" pitchFamily="18" charset="0"/>
            </a:endParaRPr>
          </a:p>
          <a:p>
            <a:pPr defTabSz="685800"/>
            <a:endParaRPr lang="en-US" sz="1650" b="1" dirty="0">
              <a:solidFill>
                <a:prstClr val="white"/>
              </a:solidFill>
              <a:latin typeface="Cambria" panose="02040503050406030204" pitchFamily="18" charset="0"/>
            </a:endParaRPr>
          </a:p>
          <a:p>
            <a:pPr marL="385763" indent="-385763" defTabSz="685800">
              <a:buFont typeface="+mj-lt"/>
              <a:buAutoNum type="arabicPeriod"/>
            </a:pPr>
            <a:r>
              <a:rPr lang="en-US" sz="2100" dirty="0">
                <a:solidFill>
                  <a:prstClr val="white"/>
                </a:solidFill>
                <a:latin typeface="Cambria" panose="02040503050406030204" pitchFamily="18" charset="0"/>
              </a:rPr>
              <a:t>Effects on data collection methods </a:t>
            </a:r>
            <a:br>
              <a:rPr lang="en-US" sz="2100" dirty="0">
                <a:solidFill>
                  <a:prstClr val="white"/>
                </a:solidFill>
                <a:latin typeface="Cambria" panose="02040503050406030204" pitchFamily="18" charset="0"/>
              </a:rPr>
            </a:br>
            <a:r>
              <a:rPr lang="en-US" sz="2100" dirty="0">
                <a:solidFill>
                  <a:prstClr val="white"/>
                </a:solidFill>
                <a:latin typeface="Cambria" panose="02040503050406030204" pitchFamily="18" charset="0"/>
              </a:rPr>
              <a:t>(i.e. – surveys, focus groups)</a:t>
            </a:r>
          </a:p>
          <a:p>
            <a:pPr marL="385763" indent="-385763" defTabSz="685800">
              <a:buFont typeface="+mj-lt"/>
              <a:buAutoNum type="arabicPeriod"/>
            </a:pPr>
            <a:endParaRPr lang="en-US" sz="2100" dirty="0">
              <a:solidFill>
                <a:prstClr val="white"/>
              </a:solidFill>
              <a:latin typeface="Cambria" panose="02040503050406030204" pitchFamily="18" charset="0"/>
            </a:endParaRPr>
          </a:p>
          <a:p>
            <a:pPr marL="385763" indent="-385763" defTabSz="685800">
              <a:buFont typeface="+mj-lt"/>
              <a:buAutoNum type="arabicPeriod"/>
            </a:pPr>
            <a:r>
              <a:rPr lang="en-US" sz="2100" dirty="0">
                <a:solidFill>
                  <a:prstClr val="white"/>
                </a:solidFill>
                <a:latin typeface="Cambria" panose="02040503050406030204" pitchFamily="18" charset="0"/>
              </a:rPr>
              <a:t>Effects on responses and response rates </a:t>
            </a:r>
            <a:br>
              <a:rPr lang="en-US" sz="2100" dirty="0">
                <a:solidFill>
                  <a:prstClr val="white"/>
                </a:solidFill>
                <a:latin typeface="Cambria" panose="02040503050406030204" pitchFamily="18" charset="0"/>
              </a:rPr>
            </a:br>
            <a:r>
              <a:rPr lang="en-US" sz="2100" dirty="0">
                <a:solidFill>
                  <a:prstClr val="white"/>
                </a:solidFill>
                <a:latin typeface="Cambria" panose="02040503050406030204" pitchFamily="18" charset="0"/>
              </a:rPr>
              <a:t>(i.e. – fear, uncertainty)</a:t>
            </a:r>
          </a:p>
          <a:p>
            <a:pPr marL="385763" indent="-385763" defTabSz="685800">
              <a:buFont typeface="+mj-lt"/>
              <a:buAutoNum type="arabicPeriod"/>
            </a:pPr>
            <a:endParaRPr lang="en-US" sz="2100" dirty="0">
              <a:solidFill>
                <a:prstClr val="white"/>
              </a:solidFill>
              <a:latin typeface="Cambria" panose="02040503050406030204" pitchFamily="18" charset="0"/>
            </a:endParaRPr>
          </a:p>
          <a:p>
            <a:pPr marL="385763" indent="-385763" defTabSz="685800">
              <a:buFont typeface="+mj-lt"/>
              <a:buAutoNum type="arabicPeriod"/>
            </a:pPr>
            <a:r>
              <a:rPr lang="en-US" sz="2100" dirty="0">
                <a:solidFill>
                  <a:prstClr val="white"/>
                </a:solidFill>
                <a:latin typeface="Cambria" panose="02040503050406030204" pitchFamily="18" charset="0"/>
              </a:rPr>
              <a:t>Effects on data analysis </a:t>
            </a:r>
            <a:br>
              <a:rPr lang="en-US" sz="2100" dirty="0">
                <a:solidFill>
                  <a:prstClr val="white"/>
                </a:solidFill>
                <a:latin typeface="Cambria" panose="02040503050406030204" pitchFamily="18" charset="0"/>
              </a:rPr>
            </a:br>
            <a:r>
              <a:rPr lang="en-US" sz="2100" dirty="0">
                <a:solidFill>
                  <a:prstClr val="white"/>
                </a:solidFill>
                <a:latin typeface="Cambria" panose="02040503050406030204" pitchFamily="18" charset="0"/>
              </a:rPr>
              <a:t>(i.e. – pre, post, and during)</a:t>
            </a:r>
          </a:p>
          <a:p>
            <a:pPr marL="385763" indent="-385763" defTabSz="685800">
              <a:buFont typeface="+mj-lt"/>
              <a:buAutoNum type="arabicPeriod"/>
            </a:pPr>
            <a:endParaRPr lang="en-US" sz="2100" dirty="0">
              <a:solidFill>
                <a:prstClr val="white"/>
              </a:solidFill>
              <a:latin typeface="Cambria" panose="02040503050406030204" pitchFamily="18" charset="0"/>
            </a:endParaRPr>
          </a:p>
          <a:p>
            <a:pPr marL="385763" indent="-385763" defTabSz="685800">
              <a:buFont typeface="+mj-lt"/>
              <a:buAutoNum type="arabicPeriod"/>
            </a:pPr>
            <a:r>
              <a:rPr lang="en-US" sz="2100" dirty="0">
                <a:solidFill>
                  <a:prstClr val="white"/>
                </a:solidFill>
                <a:latin typeface="Cambria" panose="02040503050406030204" pitchFamily="18" charset="0"/>
              </a:rPr>
              <a:t>Effects on prioritization</a:t>
            </a:r>
            <a:br>
              <a:rPr lang="en-US" sz="2100" dirty="0">
                <a:solidFill>
                  <a:prstClr val="white"/>
                </a:solidFill>
                <a:latin typeface="Cambria" panose="02040503050406030204" pitchFamily="18" charset="0"/>
              </a:rPr>
            </a:br>
            <a:r>
              <a:rPr lang="en-US" sz="2100" dirty="0">
                <a:solidFill>
                  <a:prstClr val="white"/>
                </a:solidFill>
                <a:latin typeface="Cambria" panose="02040503050406030204" pitchFamily="18" charset="0"/>
              </a:rPr>
              <a:t>(i.e. – “old” issues vs. “new” issues, funding)</a:t>
            </a:r>
          </a:p>
          <a:p>
            <a:pPr defTabSz="685800"/>
            <a:endParaRPr lang="en-US" sz="2100" dirty="0">
              <a:solidFill>
                <a:prstClr val="white"/>
              </a:solidFill>
              <a:latin typeface="Cambria" panose="02040503050406030204" pitchFamily="18" charset="0"/>
            </a:endParaRPr>
          </a:p>
        </p:txBody>
      </p:sp>
      <p:sp>
        <p:nvSpPr>
          <p:cNvPr id="3" name="Rectangle 2">
            <a:extLst>
              <a:ext uri="{FF2B5EF4-FFF2-40B4-BE49-F238E27FC236}">
                <a16:creationId xmlns="" xmlns:a16="http://schemas.microsoft.com/office/drawing/2014/main" id="{268B66D9-5B1B-CA41-8133-04473A236678}"/>
              </a:ext>
            </a:extLst>
          </p:cNvPr>
          <p:cNvSpPr/>
          <p:nvPr/>
        </p:nvSpPr>
        <p:spPr>
          <a:xfrm>
            <a:off x="5943600" y="2277943"/>
            <a:ext cx="2776749" cy="2031325"/>
          </a:xfrm>
          <a:prstGeom prst="rect">
            <a:avLst/>
          </a:prstGeom>
          <a:ln w="25400">
            <a:solidFill>
              <a:srgbClr val="F1B842"/>
            </a:solidFill>
          </a:ln>
        </p:spPr>
        <p:txBody>
          <a:bodyPr wrap="square">
            <a:spAutoFit/>
          </a:bodyPr>
          <a:lstStyle/>
          <a:p>
            <a:pPr algn="ctr" defTabSz="685800"/>
            <a:r>
              <a:rPr lang="en-US" i="1" dirty="0">
                <a:solidFill>
                  <a:srgbClr val="F1B842"/>
                </a:solidFill>
                <a:latin typeface="Cambria" panose="02040503050406030204" pitchFamily="18" charset="0"/>
              </a:rPr>
              <a:t>“Crises are, by definition, unexpected, non-routine occurrences that create conditions with the potential to render traditional research procedures difficult.”</a:t>
            </a:r>
          </a:p>
        </p:txBody>
      </p:sp>
    </p:spTree>
    <p:extLst>
      <p:ext uri="{BB962C8B-B14F-4D97-AF65-F5344CB8AC3E}">
        <p14:creationId xmlns:p14="http://schemas.microsoft.com/office/powerpoint/2010/main" val="2395787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
        <p:nvSpPr>
          <p:cNvPr id="2" name="TextBox 1">
            <a:extLst>
              <a:ext uri="{FF2B5EF4-FFF2-40B4-BE49-F238E27FC236}">
                <a16:creationId xmlns="" xmlns:a16="http://schemas.microsoft.com/office/drawing/2014/main" id="{36703E03-205D-9249-84AE-472884014DA0}"/>
              </a:ext>
            </a:extLst>
          </p:cNvPr>
          <p:cNvSpPr txBox="1"/>
          <p:nvPr/>
        </p:nvSpPr>
        <p:spPr>
          <a:xfrm>
            <a:off x="104879" y="1052429"/>
            <a:ext cx="8871753" cy="4408899"/>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Effects on data collection methods and responses</a:t>
            </a:r>
            <a:endParaRPr lang="en-US" sz="1650" b="1" dirty="0">
              <a:solidFill>
                <a:prstClr val="white"/>
              </a:solidFill>
              <a:latin typeface="Cambria" panose="02040503050406030204" pitchFamily="18" charset="0"/>
            </a:endParaRPr>
          </a:p>
          <a:p>
            <a:pPr marL="385763" indent="-385763" defTabSz="685800">
              <a:buFont typeface="+mj-lt"/>
              <a:buAutoNum type="arabicPeriod"/>
            </a:pPr>
            <a:endParaRPr lang="en-US" dirty="0">
              <a:solidFill>
                <a:prstClr val="white"/>
              </a:solidFill>
              <a:latin typeface="Cambria" panose="02040503050406030204" pitchFamily="18" charset="0"/>
            </a:endParaRPr>
          </a:p>
          <a:p>
            <a:pPr marL="385763" indent="-385763" defTabSz="685800">
              <a:buFont typeface="Wingdings" pitchFamily="2" charset="2"/>
              <a:buChar char="Ø"/>
            </a:pPr>
            <a:r>
              <a:rPr lang="en-US" sz="1725" dirty="0">
                <a:solidFill>
                  <a:prstClr val="white"/>
                </a:solidFill>
                <a:latin typeface="Cambria" panose="02040503050406030204" pitchFamily="18" charset="0"/>
              </a:rPr>
              <a:t>Most </a:t>
            </a:r>
            <a:r>
              <a:rPr lang="en-US" sz="1725" dirty="0">
                <a:solidFill>
                  <a:srgbClr val="F1B842"/>
                </a:solidFill>
                <a:latin typeface="Cambria" panose="02040503050406030204" pitchFamily="18" charset="0"/>
              </a:rPr>
              <a:t>data collection is being done remotely</a:t>
            </a:r>
            <a:r>
              <a:rPr lang="en-US" sz="1725" dirty="0">
                <a:solidFill>
                  <a:prstClr val="white"/>
                </a:solidFill>
                <a:latin typeface="Cambria" panose="02040503050406030204" pitchFamily="18" charset="0"/>
              </a:rPr>
              <a:t>.</a:t>
            </a:r>
          </a:p>
          <a:p>
            <a:pPr marL="385763" indent="-385763" defTabSz="685800">
              <a:buFont typeface="Wingdings" pitchFamily="2" charset="2"/>
              <a:buChar char="Ø"/>
            </a:pPr>
            <a:endParaRPr lang="en-US" sz="1725" dirty="0">
              <a:solidFill>
                <a:prstClr val="white"/>
              </a:solidFill>
              <a:latin typeface="Cambria" panose="02040503050406030204" pitchFamily="18" charset="0"/>
            </a:endParaRPr>
          </a:p>
          <a:p>
            <a:pPr marL="385763" indent="-385763" defTabSz="685800">
              <a:buFont typeface="Wingdings" pitchFamily="2" charset="2"/>
              <a:buChar char="Ø"/>
            </a:pPr>
            <a:r>
              <a:rPr lang="en-US" sz="1725" dirty="0">
                <a:solidFill>
                  <a:srgbClr val="F1B842"/>
                </a:solidFill>
                <a:latin typeface="Cambria" panose="02040503050406030204" pitchFamily="18" charset="0"/>
              </a:rPr>
              <a:t>Digital literacy</a:t>
            </a:r>
            <a:r>
              <a:rPr lang="en-US" sz="1725" dirty="0">
                <a:solidFill>
                  <a:prstClr val="white"/>
                </a:solidFill>
                <a:latin typeface="Cambria" panose="02040503050406030204" pitchFamily="18" charset="0"/>
              </a:rPr>
              <a:t> must be a core consideration for online data collection.</a:t>
            </a:r>
          </a:p>
          <a:p>
            <a:pPr marL="385763" indent="-385763" defTabSz="685800">
              <a:buFont typeface="Wingdings" pitchFamily="2" charset="2"/>
              <a:buChar char="Ø"/>
            </a:pPr>
            <a:endParaRPr lang="en-US" sz="1725" dirty="0">
              <a:solidFill>
                <a:prstClr val="white"/>
              </a:solidFill>
              <a:latin typeface="Cambria" panose="02040503050406030204" pitchFamily="18" charset="0"/>
            </a:endParaRPr>
          </a:p>
          <a:p>
            <a:pPr marL="385763" indent="-385763" defTabSz="685800">
              <a:buFont typeface="Wingdings" pitchFamily="2" charset="2"/>
              <a:buChar char="Ø"/>
            </a:pPr>
            <a:r>
              <a:rPr lang="en-US" sz="1725" dirty="0">
                <a:solidFill>
                  <a:prstClr val="white"/>
                </a:solidFill>
                <a:latin typeface="Cambria" panose="02040503050406030204" pitchFamily="18" charset="0"/>
              </a:rPr>
              <a:t>Data collection instruments should be </a:t>
            </a:r>
            <a:r>
              <a:rPr lang="en-US" sz="1725" dirty="0">
                <a:solidFill>
                  <a:srgbClr val="F1B842"/>
                </a:solidFill>
                <a:latin typeface="Cambria" panose="02040503050406030204" pitchFamily="18" charset="0"/>
              </a:rPr>
              <a:t>mobile friendly </a:t>
            </a:r>
            <a:r>
              <a:rPr lang="en-US" sz="1725" dirty="0">
                <a:solidFill>
                  <a:prstClr val="white"/>
                </a:solidFill>
                <a:latin typeface="Cambria" panose="02040503050406030204" pitchFamily="18" charset="0"/>
              </a:rPr>
              <a:t>– this means testing surveys or focus group tech on various devices (iPhone, Android, tablets), keeping them short, and quantitative, if possible.</a:t>
            </a:r>
          </a:p>
          <a:p>
            <a:pPr marL="385763" indent="-385763" defTabSz="685800">
              <a:buFont typeface="Wingdings" pitchFamily="2" charset="2"/>
              <a:buChar char="Ø"/>
            </a:pPr>
            <a:endParaRPr lang="en-US" sz="1725" dirty="0">
              <a:solidFill>
                <a:prstClr val="white"/>
              </a:solidFill>
              <a:latin typeface="Cambria" panose="02040503050406030204" pitchFamily="18" charset="0"/>
            </a:endParaRPr>
          </a:p>
          <a:p>
            <a:pPr marL="385763" indent="-385763" defTabSz="685800">
              <a:buFont typeface="Wingdings" pitchFamily="2" charset="2"/>
              <a:buChar char="Ø"/>
            </a:pPr>
            <a:r>
              <a:rPr lang="en-US" sz="1725" dirty="0">
                <a:solidFill>
                  <a:prstClr val="white"/>
                </a:solidFill>
                <a:latin typeface="Cambria" panose="02040503050406030204" pitchFamily="18" charset="0"/>
              </a:rPr>
              <a:t>Consider reviewing </a:t>
            </a:r>
            <a:r>
              <a:rPr lang="en-US" sz="1725" dirty="0">
                <a:solidFill>
                  <a:srgbClr val="F1B842"/>
                </a:solidFill>
                <a:latin typeface="Cambria" panose="02040503050406030204" pitchFamily="18" charset="0"/>
              </a:rPr>
              <a:t>privacy and recording policies</a:t>
            </a:r>
            <a:r>
              <a:rPr lang="en-US" sz="1725" dirty="0">
                <a:solidFill>
                  <a:prstClr val="white"/>
                </a:solidFill>
                <a:latin typeface="Cambria" panose="02040503050406030204" pitchFamily="18" charset="0"/>
              </a:rPr>
              <a:t> to ensure they comply and reflect new technology.</a:t>
            </a:r>
            <a:br>
              <a:rPr lang="en-US" sz="1725" dirty="0">
                <a:solidFill>
                  <a:prstClr val="white"/>
                </a:solidFill>
                <a:latin typeface="Cambria" panose="02040503050406030204" pitchFamily="18" charset="0"/>
              </a:rPr>
            </a:br>
            <a:endParaRPr lang="en-US" sz="1725" dirty="0">
              <a:solidFill>
                <a:srgbClr val="F1B842"/>
              </a:solidFill>
              <a:latin typeface="Cambria" panose="02040503050406030204" pitchFamily="18" charset="0"/>
            </a:endParaRPr>
          </a:p>
          <a:p>
            <a:pPr marL="385763" indent="-385763" defTabSz="685800">
              <a:buFont typeface="Wingdings" pitchFamily="2" charset="2"/>
              <a:buChar char="Ø"/>
            </a:pPr>
            <a:r>
              <a:rPr lang="en-US" sz="1725" dirty="0">
                <a:solidFill>
                  <a:srgbClr val="F1B842"/>
                </a:solidFill>
                <a:latin typeface="Cambria" panose="02040503050406030204" pitchFamily="18" charset="0"/>
              </a:rPr>
              <a:t>Participants will respond differently </a:t>
            </a:r>
            <a:r>
              <a:rPr lang="en-US" sz="1725" dirty="0">
                <a:solidFill>
                  <a:prstClr val="white"/>
                </a:solidFill>
                <a:latin typeface="Cambria" panose="02040503050406030204" pitchFamily="18" charset="0"/>
              </a:rPr>
              <a:t>(even if you tell them to think about conditions prior to COVID19).</a:t>
            </a:r>
          </a:p>
          <a:p>
            <a:pPr marL="385763" indent="-385763" defTabSz="685800">
              <a:buFontTx/>
              <a:buAutoNum type="arabicPeriod"/>
            </a:pPr>
            <a:endParaRPr lang="en-US" sz="1725" dirty="0">
              <a:solidFill>
                <a:prstClr val="white"/>
              </a:solidFill>
              <a:latin typeface="Cambria" panose="02040503050406030204" pitchFamily="18" charset="0"/>
            </a:endParaRPr>
          </a:p>
        </p:txBody>
      </p:sp>
    </p:spTree>
    <p:extLst>
      <p:ext uri="{BB962C8B-B14F-4D97-AF65-F5344CB8AC3E}">
        <p14:creationId xmlns:p14="http://schemas.microsoft.com/office/powerpoint/2010/main" val="1401506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
        <p:nvSpPr>
          <p:cNvPr id="2" name="TextBox 1">
            <a:extLst>
              <a:ext uri="{FF2B5EF4-FFF2-40B4-BE49-F238E27FC236}">
                <a16:creationId xmlns="" xmlns:a16="http://schemas.microsoft.com/office/drawing/2014/main" id="{36703E03-205D-9249-84AE-472884014DA0}"/>
              </a:ext>
            </a:extLst>
          </p:cNvPr>
          <p:cNvSpPr txBox="1"/>
          <p:nvPr/>
        </p:nvSpPr>
        <p:spPr>
          <a:xfrm>
            <a:off x="104879" y="1052429"/>
            <a:ext cx="8871753" cy="4547399"/>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Effects on data collection methods and responses</a:t>
            </a:r>
            <a:endParaRPr lang="en-US" sz="1650" b="1" dirty="0">
              <a:solidFill>
                <a:prstClr val="white"/>
              </a:solidFill>
              <a:latin typeface="Cambria" panose="02040503050406030204" pitchFamily="18" charset="0"/>
            </a:endParaRPr>
          </a:p>
          <a:p>
            <a:pPr marL="257175" indent="-257175" defTabSz="685800">
              <a:buFont typeface="Wingdings" pitchFamily="2" charset="2"/>
              <a:buChar char="Ø"/>
            </a:pPr>
            <a:endParaRPr lang="en-US" dirty="0">
              <a:solidFill>
                <a:prstClr val="white"/>
              </a:solidFill>
              <a:latin typeface="Cambria" panose="02040503050406030204" pitchFamily="18" charset="0"/>
            </a:endParaRPr>
          </a:p>
          <a:p>
            <a:pPr marL="257175" indent="-257175" defTabSz="685800">
              <a:buFont typeface="Wingdings" pitchFamily="2" charset="2"/>
              <a:buChar char="Ø"/>
            </a:pPr>
            <a:r>
              <a:rPr lang="en-US" sz="1725" dirty="0">
                <a:solidFill>
                  <a:srgbClr val="F1B842"/>
                </a:solidFill>
                <a:latin typeface="Cambria" panose="02040503050406030204" pitchFamily="18" charset="0"/>
              </a:rPr>
              <a:t>Response rates may be lower, </a:t>
            </a:r>
            <a:r>
              <a:rPr lang="en-US" sz="1725" dirty="0">
                <a:solidFill>
                  <a:prstClr val="white"/>
                </a:solidFill>
                <a:latin typeface="Cambria" panose="02040503050406030204" pitchFamily="18" charset="0"/>
              </a:rPr>
              <a:t>but that doesn’t complete invalidate your data:</a:t>
            </a:r>
          </a:p>
          <a:p>
            <a:pPr marL="600075" lvl="1" indent="-257175" defTabSz="685800">
              <a:buFont typeface="Wingdings" pitchFamily="2" charset="2"/>
              <a:buChar char="Ø"/>
            </a:pPr>
            <a:r>
              <a:rPr lang="en-US" sz="1725" dirty="0">
                <a:solidFill>
                  <a:prstClr val="white"/>
                </a:solidFill>
                <a:latin typeface="Cambria" panose="02040503050406030204" pitchFamily="18" charset="0"/>
              </a:rPr>
              <a:t>Include safe, public </a:t>
            </a:r>
            <a:r>
              <a:rPr lang="en-US" sz="1725" dirty="0" err="1">
                <a:solidFill>
                  <a:prstClr val="white"/>
                </a:solidFill>
                <a:latin typeface="Cambria" panose="02040503050406030204" pitchFamily="18" charset="0"/>
              </a:rPr>
              <a:t>WiFi</a:t>
            </a:r>
            <a:r>
              <a:rPr lang="en-US" sz="1725" dirty="0">
                <a:solidFill>
                  <a:prstClr val="white"/>
                </a:solidFill>
                <a:latin typeface="Cambria" panose="02040503050406030204" pitchFamily="18" charset="0"/>
              </a:rPr>
              <a:t> locations in the survey request.</a:t>
            </a:r>
          </a:p>
          <a:p>
            <a:pPr marL="600075" lvl="1" indent="-257175" defTabSz="685800">
              <a:buFont typeface="Wingdings" pitchFamily="2" charset="2"/>
              <a:buChar char="Ø"/>
            </a:pPr>
            <a:r>
              <a:rPr lang="en-US" dirty="0">
                <a:solidFill>
                  <a:prstClr val="white"/>
                </a:solidFill>
                <a:latin typeface="Cambria" panose="02040503050406030204" pitchFamily="18" charset="0"/>
              </a:rPr>
              <a:t>Notation</a:t>
            </a:r>
          </a:p>
          <a:p>
            <a:pPr marL="600075" lvl="1" indent="-257175" defTabSz="685800">
              <a:buFont typeface="Wingdings" pitchFamily="2" charset="2"/>
              <a:buChar char="Ø"/>
            </a:pPr>
            <a:r>
              <a:rPr lang="en-US" dirty="0">
                <a:solidFill>
                  <a:prstClr val="white"/>
                </a:solidFill>
                <a:latin typeface="Cambria" panose="02040503050406030204" pitchFamily="18" charset="0"/>
              </a:rPr>
              <a:t>Weighting</a:t>
            </a:r>
          </a:p>
          <a:p>
            <a:pPr marL="600075" lvl="1" indent="-257175" defTabSz="685800">
              <a:buFont typeface="Wingdings" pitchFamily="2" charset="2"/>
              <a:buChar char="Ø"/>
            </a:pPr>
            <a:r>
              <a:rPr lang="en-US" dirty="0">
                <a:solidFill>
                  <a:prstClr val="white"/>
                </a:solidFill>
                <a:latin typeface="Cambria" panose="02040503050406030204" pitchFamily="18" charset="0"/>
              </a:rPr>
              <a:t>Geographic distribution</a:t>
            </a:r>
            <a:br>
              <a:rPr lang="en-US" dirty="0">
                <a:solidFill>
                  <a:prstClr val="white"/>
                </a:solidFill>
                <a:latin typeface="Cambria" panose="02040503050406030204" pitchFamily="18" charset="0"/>
              </a:rPr>
            </a:br>
            <a:endParaRPr lang="en-US" dirty="0">
              <a:solidFill>
                <a:prstClr val="white"/>
              </a:solidFill>
              <a:latin typeface="Cambria" panose="02040503050406030204" pitchFamily="18" charset="0"/>
            </a:endParaRPr>
          </a:p>
          <a:p>
            <a:pPr marL="257175" indent="-257175" defTabSz="685800">
              <a:buFont typeface="Wingdings" pitchFamily="2" charset="2"/>
              <a:buChar char="Ø"/>
            </a:pPr>
            <a:r>
              <a:rPr lang="en-US" dirty="0">
                <a:solidFill>
                  <a:srgbClr val="F1B842"/>
                </a:solidFill>
                <a:latin typeface="Cambria" panose="02040503050406030204" pitchFamily="18" charset="0"/>
              </a:rPr>
              <a:t>Note significant ”re-open” dates</a:t>
            </a:r>
            <a:r>
              <a:rPr lang="en-US" dirty="0">
                <a:solidFill>
                  <a:prstClr val="white"/>
                </a:solidFill>
                <a:latin typeface="Cambria" panose="02040503050406030204" pitchFamily="18" charset="0"/>
              </a:rPr>
              <a:t> and milestones throughout your data collection processes.</a:t>
            </a:r>
          </a:p>
          <a:p>
            <a:pPr marL="600075" lvl="1" indent="-257175" defTabSz="685800">
              <a:buFont typeface="Wingdings" pitchFamily="2" charset="2"/>
              <a:buChar char="Ø"/>
            </a:pPr>
            <a:r>
              <a:rPr lang="en-US" dirty="0">
                <a:solidFill>
                  <a:prstClr val="white"/>
                </a:solidFill>
                <a:latin typeface="Cambria" panose="02040503050406030204" pitchFamily="18" charset="0"/>
              </a:rPr>
              <a:t>Pre-pandemic, quarantine period, post COVID – these may vary state by state, county by county</a:t>
            </a:r>
          </a:p>
          <a:p>
            <a:pPr marL="600075" lvl="1" indent="-257175" defTabSz="685800">
              <a:buFont typeface="Wingdings" pitchFamily="2" charset="2"/>
              <a:buChar char="Ø"/>
            </a:pPr>
            <a:r>
              <a:rPr lang="en-US" dirty="0">
                <a:solidFill>
                  <a:prstClr val="white"/>
                </a:solidFill>
                <a:latin typeface="Cambria" panose="02040503050406030204" pitchFamily="18" charset="0"/>
              </a:rPr>
              <a:t>Also note dates like when schools closed, when businesses were allowed to re-open, notable restrictions like those on milk and meat at grocery stores, etc. </a:t>
            </a:r>
          </a:p>
          <a:p>
            <a:pPr defTabSz="685800"/>
            <a:endParaRPr lang="en-US" dirty="0">
              <a:solidFill>
                <a:prstClr val="white"/>
              </a:solidFill>
              <a:latin typeface="Cambria" panose="02040503050406030204" pitchFamily="18" charset="0"/>
            </a:endParaRPr>
          </a:p>
          <a:p>
            <a:pPr marL="600075" lvl="1" indent="-257175" defTabSz="685800">
              <a:buFont typeface="Wingdings" pitchFamily="2" charset="2"/>
              <a:buChar char="Ø"/>
            </a:pPr>
            <a:endParaRPr lang="en-US" dirty="0">
              <a:solidFill>
                <a:prstClr val="white"/>
              </a:solidFill>
              <a:latin typeface="Cambria" panose="02040503050406030204" pitchFamily="18" charset="0"/>
            </a:endParaRPr>
          </a:p>
        </p:txBody>
      </p:sp>
    </p:spTree>
    <p:extLst>
      <p:ext uri="{BB962C8B-B14F-4D97-AF65-F5344CB8AC3E}">
        <p14:creationId xmlns:p14="http://schemas.microsoft.com/office/powerpoint/2010/main" val="3853190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3"/>
          <a:stretch>
            <a:fillRect/>
          </a:stretch>
        </p:blipFill>
        <p:spPr>
          <a:xfrm>
            <a:off x="6574291" y="5376182"/>
            <a:ext cx="2285759" cy="454478"/>
          </a:xfrm>
          <a:prstGeom prst="rect">
            <a:avLst/>
          </a:prstGeom>
        </p:spPr>
      </p:pic>
      <p:sp>
        <p:nvSpPr>
          <p:cNvPr id="2" name="TextBox 1">
            <a:extLst>
              <a:ext uri="{FF2B5EF4-FFF2-40B4-BE49-F238E27FC236}">
                <a16:creationId xmlns="" xmlns:a16="http://schemas.microsoft.com/office/drawing/2014/main" id="{36703E03-205D-9249-84AE-472884014DA0}"/>
              </a:ext>
            </a:extLst>
          </p:cNvPr>
          <p:cNvSpPr txBox="1"/>
          <p:nvPr/>
        </p:nvSpPr>
        <p:spPr>
          <a:xfrm>
            <a:off x="104879" y="1070504"/>
            <a:ext cx="8871753" cy="2354491"/>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Effects on data analysis and prioritization</a:t>
            </a:r>
          </a:p>
          <a:p>
            <a:pPr defTabSz="685800"/>
            <a:endParaRPr lang="en-US" dirty="0">
              <a:solidFill>
                <a:srgbClr val="F1B842"/>
              </a:solidFill>
              <a:latin typeface="Cambria" panose="02040503050406030204" pitchFamily="18" charset="0"/>
            </a:endParaRPr>
          </a:p>
          <a:p>
            <a:pPr marL="257175" indent="-257175" defTabSz="685800">
              <a:buFont typeface="Wingdings" pitchFamily="2" charset="2"/>
              <a:buChar char="Ø"/>
            </a:pPr>
            <a:r>
              <a:rPr lang="en-US" dirty="0">
                <a:solidFill>
                  <a:prstClr val="white"/>
                </a:solidFill>
                <a:latin typeface="Cambria" panose="02040503050406030204" pitchFamily="18" charset="0"/>
              </a:rPr>
              <a:t>Results from post-COVID data collection must recognize that fear and uncertainty may cause </a:t>
            </a:r>
            <a:r>
              <a:rPr lang="en-US" dirty="0">
                <a:solidFill>
                  <a:srgbClr val="F1B842"/>
                </a:solidFill>
                <a:latin typeface="Cambria" panose="02040503050406030204" pitchFamily="18" charset="0"/>
              </a:rPr>
              <a:t>shifts in response</a:t>
            </a:r>
            <a:r>
              <a:rPr lang="en-US" dirty="0">
                <a:solidFill>
                  <a:prstClr val="white"/>
                </a:solidFill>
                <a:latin typeface="Cambria" panose="02040503050406030204" pitchFamily="18" charset="0"/>
              </a:rPr>
              <a:t>.</a:t>
            </a:r>
          </a:p>
          <a:p>
            <a:pPr marL="600075" lvl="1" indent="-257175" defTabSz="685800">
              <a:buFont typeface="Wingdings" pitchFamily="2" charset="2"/>
              <a:buChar char="Ø"/>
            </a:pPr>
            <a:r>
              <a:rPr lang="en-US" dirty="0">
                <a:solidFill>
                  <a:prstClr val="white"/>
                </a:solidFill>
                <a:latin typeface="Cambria" panose="02040503050406030204" pitchFamily="18" charset="0"/>
              </a:rPr>
              <a:t>Financial stability</a:t>
            </a:r>
          </a:p>
          <a:p>
            <a:pPr marL="600075" lvl="1" indent="-257175" defTabSz="685800">
              <a:buFont typeface="Wingdings" pitchFamily="2" charset="2"/>
              <a:buChar char="Ø"/>
            </a:pPr>
            <a:r>
              <a:rPr lang="en-US" dirty="0">
                <a:solidFill>
                  <a:prstClr val="white"/>
                </a:solidFill>
                <a:latin typeface="Cambria" panose="02040503050406030204" pitchFamily="18" charset="0"/>
              </a:rPr>
              <a:t>Food security</a:t>
            </a:r>
          </a:p>
          <a:p>
            <a:pPr marL="600075" lvl="1" indent="-257175" defTabSz="685800">
              <a:buFont typeface="Wingdings" pitchFamily="2" charset="2"/>
              <a:buChar char="Ø"/>
            </a:pPr>
            <a:r>
              <a:rPr lang="en-US" dirty="0">
                <a:solidFill>
                  <a:prstClr val="white"/>
                </a:solidFill>
                <a:latin typeface="Cambria" panose="02040503050406030204" pitchFamily="18" charset="0"/>
              </a:rPr>
              <a:t>Childcare arrangements and affordability</a:t>
            </a:r>
          </a:p>
          <a:p>
            <a:pPr marL="600075" lvl="1" indent="-257175" defTabSz="685800">
              <a:buFont typeface="Wingdings" pitchFamily="2" charset="2"/>
              <a:buChar char="Ø"/>
            </a:pPr>
            <a:r>
              <a:rPr lang="en-US" dirty="0">
                <a:solidFill>
                  <a:prstClr val="white"/>
                </a:solidFill>
                <a:latin typeface="Cambria" panose="02040503050406030204" pitchFamily="18" charset="0"/>
              </a:rPr>
              <a:t>Safety</a:t>
            </a:r>
          </a:p>
        </p:txBody>
      </p:sp>
      <p:sp>
        <p:nvSpPr>
          <p:cNvPr id="8" name="Rectangle 7">
            <a:extLst>
              <a:ext uri="{FF2B5EF4-FFF2-40B4-BE49-F238E27FC236}">
                <a16:creationId xmlns="" xmlns:a16="http://schemas.microsoft.com/office/drawing/2014/main" id="{4611BD63-A022-6242-B7F3-8BED2A9AC545}"/>
              </a:ext>
            </a:extLst>
          </p:cNvPr>
          <p:cNvSpPr/>
          <p:nvPr/>
        </p:nvSpPr>
        <p:spPr>
          <a:xfrm>
            <a:off x="221192" y="3683105"/>
            <a:ext cx="2906375" cy="738664"/>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Free &amp; Reduced Lunch</a:t>
            </a:r>
          </a:p>
        </p:txBody>
      </p:sp>
      <p:sp>
        <p:nvSpPr>
          <p:cNvPr id="9" name="Rectangle 8">
            <a:extLst>
              <a:ext uri="{FF2B5EF4-FFF2-40B4-BE49-F238E27FC236}">
                <a16:creationId xmlns="" xmlns:a16="http://schemas.microsoft.com/office/drawing/2014/main" id="{7EB9C3D0-DEA2-7A49-A84E-29F05CC36110}"/>
              </a:ext>
            </a:extLst>
          </p:cNvPr>
          <p:cNvSpPr/>
          <p:nvPr/>
        </p:nvSpPr>
        <p:spPr>
          <a:xfrm>
            <a:off x="3816722" y="4462725"/>
            <a:ext cx="2576889"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Crime </a:t>
            </a:r>
          </a:p>
        </p:txBody>
      </p:sp>
      <p:sp>
        <p:nvSpPr>
          <p:cNvPr id="10" name="Rectangle 9">
            <a:extLst>
              <a:ext uri="{FF2B5EF4-FFF2-40B4-BE49-F238E27FC236}">
                <a16:creationId xmlns="" xmlns:a16="http://schemas.microsoft.com/office/drawing/2014/main" id="{C3EFECC6-74A8-B246-8508-84F7A176068C}"/>
              </a:ext>
            </a:extLst>
          </p:cNvPr>
          <p:cNvSpPr/>
          <p:nvPr/>
        </p:nvSpPr>
        <p:spPr>
          <a:xfrm>
            <a:off x="6644405" y="3826140"/>
            <a:ext cx="2265146" cy="738664"/>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Health Insurance</a:t>
            </a:r>
          </a:p>
        </p:txBody>
      </p:sp>
      <p:sp>
        <p:nvSpPr>
          <p:cNvPr id="11" name="Rectangle 10">
            <a:extLst>
              <a:ext uri="{FF2B5EF4-FFF2-40B4-BE49-F238E27FC236}">
                <a16:creationId xmlns="" xmlns:a16="http://schemas.microsoft.com/office/drawing/2014/main" id="{F0311AE5-7BDB-3945-8615-A3C07B968F85}"/>
              </a:ext>
            </a:extLst>
          </p:cNvPr>
          <p:cNvSpPr/>
          <p:nvPr/>
        </p:nvSpPr>
        <p:spPr>
          <a:xfrm>
            <a:off x="221191" y="4537925"/>
            <a:ext cx="2906375"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Food Bank Usage</a:t>
            </a:r>
          </a:p>
        </p:txBody>
      </p:sp>
      <p:sp>
        <p:nvSpPr>
          <p:cNvPr id="12" name="Rectangle 11">
            <a:extLst>
              <a:ext uri="{FF2B5EF4-FFF2-40B4-BE49-F238E27FC236}">
                <a16:creationId xmlns="" xmlns:a16="http://schemas.microsoft.com/office/drawing/2014/main" id="{7E5FDE0F-35F0-5749-9139-86C31FAB8535}"/>
              </a:ext>
            </a:extLst>
          </p:cNvPr>
          <p:cNvSpPr/>
          <p:nvPr/>
        </p:nvSpPr>
        <p:spPr>
          <a:xfrm>
            <a:off x="3816722" y="3826140"/>
            <a:ext cx="2576889"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Domestic Violence</a:t>
            </a:r>
          </a:p>
        </p:txBody>
      </p:sp>
      <p:sp>
        <p:nvSpPr>
          <p:cNvPr id="13" name="Rectangle 12">
            <a:extLst>
              <a:ext uri="{FF2B5EF4-FFF2-40B4-BE49-F238E27FC236}">
                <a16:creationId xmlns="" xmlns:a16="http://schemas.microsoft.com/office/drawing/2014/main" id="{714BC48A-8D50-E34F-BB8F-00364563018D}"/>
              </a:ext>
            </a:extLst>
          </p:cNvPr>
          <p:cNvSpPr/>
          <p:nvPr/>
        </p:nvSpPr>
        <p:spPr>
          <a:xfrm>
            <a:off x="6644405" y="4745674"/>
            <a:ext cx="2328647"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Medicaid</a:t>
            </a:r>
          </a:p>
        </p:txBody>
      </p:sp>
      <p:sp>
        <p:nvSpPr>
          <p:cNvPr id="14" name="Rectangle 13">
            <a:extLst>
              <a:ext uri="{FF2B5EF4-FFF2-40B4-BE49-F238E27FC236}">
                <a16:creationId xmlns="" xmlns:a16="http://schemas.microsoft.com/office/drawing/2014/main" id="{9DA24707-5AB5-0E45-9742-23111537A67A}"/>
              </a:ext>
            </a:extLst>
          </p:cNvPr>
          <p:cNvSpPr/>
          <p:nvPr/>
        </p:nvSpPr>
        <p:spPr>
          <a:xfrm>
            <a:off x="221192" y="5099311"/>
            <a:ext cx="3495120" cy="392415"/>
          </a:xfrm>
          <a:prstGeom prst="rect">
            <a:avLst/>
          </a:prstGeom>
          <a:ln w="25400">
            <a:solidFill>
              <a:srgbClr val="F1B842"/>
            </a:solidFill>
          </a:ln>
        </p:spPr>
        <p:txBody>
          <a:bodyPr wrap="square">
            <a:spAutoFit/>
          </a:bodyPr>
          <a:lstStyle/>
          <a:p>
            <a:pPr algn="ctr" defTabSz="685800"/>
            <a:r>
              <a:rPr lang="en-US" sz="1950" b="1" dirty="0">
                <a:solidFill>
                  <a:srgbClr val="F1B842"/>
                </a:solidFill>
                <a:latin typeface="Cambria" panose="02040503050406030204" pitchFamily="18" charset="0"/>
              </a:rPr>
              <a:t>Belonging &amp; Connectedness</a:t>
            </a:r>
          </a:p>
        </p:txBody>
      </p:sp>
      <p:sp>
        <p:nvSpPr>
          <p:cNvPr id="15" name="Rectangle 14">
            <a:extLst>
              <a:ext uri="{FF2B5EF4-FFF2-40B4-BE49-F238E27FC236}">
                <a16:creationId xmlns="" xmlns:a16="http://schemas.microsoft.com/office/drawing/2014/main" id="{5AE77094-A258-2F4F-9752-95C78739AA8A}"/>
              </a:ext>
            </a:extLst>
          </p:cNvPr>
          <p:cNvSpPr/>
          <p:nvPr/>
        </p:nvSpPr>
        <p:spPr>
          <a:xfrm>
            <a:off x="4033100" y="5099311"/>
            <a:ext cx="2360511" cy="392415"/>
          </a:xfrm>
          <a:prstGeom prst="rect">
            <a:avLst/>
          </a:prstGeom>
          <a:ln w="25400">
            <a:solidFill>
              <a:srgbClr val="F1B842"/>
            </a:solidFill>
          </a:ln>
        </p:spPr>
        <p:txBody>
          <a:bodyPr wrap="square">
            <a:spAutoFit/>
          </a:bodyPr>
          <a:lstStyle/>
          <a:p>
            <a:pPr algn="ctr" defTabSz="685800"/>
            <a:r>
              <a:rPr lang="en-US" sz="1950" b="1" dirty="0">
                <a:solidFill>
                  <a:srgbClr val="F1B842"/>
                </a:solidFill>
                <a:latin typeface="Cambria" panose="02040503050406030204" pitchFamily="18" charset="0"/>
              </a:rPr>
              <a:t>Housing Stability</a:t>
            </a:r>
          </a:p>
        </p:txBody>
      </p:sp>
    </p:spTree>
    <p:extLst>
      <p:ext uri="{BB962C8B-B14F-4D97-AF65-F5344CB8AC3E}">
        <p14:creationId xmlns:p14="http://schemas.microsoft.com/office/powerpoint/2010/main" val="1457243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3"/>
          <a:stretch>
            <a:fillRect/>
          </a:stretch>
        </p:blipFill>
        <p:spPr>
          <a:xfrm>
            <a:off x="6574291" y="5376182"/>
            <a:ext cx="2285759" cy="454478"/>
          </a:xfrm>
          <a:prstGeom prst="rect">
            <a:avLst/>
          </a:prstGeom>
        </p:spPr>
      </p:pic>
      <p:sp>
        <p:nvSpPr>
          <p:cNvPr id="3" name="Rectangle 2">
            <a:extLst>
              <a:ext uri="{FF2B5EF4-FFF2-40B4-BE49-F238E27FC236}">
                <a16:creationId xmlns="" xmlns:a16="http://schemas.microsoft.com/office/drawing/2014/main" id="{99AFC597-E940-E944-B3CC-D9A93AD29425}"/>
              </a:ext>
            </a:extLst>
          </p:cNvPr>
          <p:cNvSpPr/>
          <p:nvPr/>
        </p:nvSpPr>
        <p:spPr>
          <a:xfrm>
            <a:off x="111680" y="1068001"/>
            <a:ext cx="5317353" cy="415498"/>
          </a:xfrm>
          <a:prstGeom prst="rect">
            <a:avLst/>
          </a:prstGeom>
        </p:spPr>
        <p:txBody>
          <a:bodyPr wrap="none">
            <a:spAutoFit/>
          </a:bodyPr>
          <a:lstStyle/>
          <a:p>
            <a:pPr defTabSz="685800"/>
            <a:r>
              <a:rPr lang="en-US" sz="2100" b="1" dirty="0">
                <a:solidFill>
                  <a:prstClr val="white"/>
                </a:solidFill>
                <a:latin typeface="Cambria" panose="02040503050406030204" pitchFamily="18" charset="0"/>
              </a:rPr>
              <a:t>Effects on data analysis and prioritization</a:t>
            </a:r>
          </a:p>
        </p:txBody>
      </p:sp>
      <p:sp>
        <p:nvSpPr>
          <p:cNvPr id="8" name="Rectangle 7">
            <a:extLst>
              <a:ext uri="{FF2B5EF4-FFF2-40B4-BE49-F238E27FC236}">
                <a16:creationId xmlns="" xmlns:a16="http://schemas.microsoft.com/office/drawing/2014/main" id="{28F0C248-F770-4B4A-8697-060F1FD66BA4}"/>
              </a:ext>
            </a:extLst>
          </p:cNvPr>
          <p:cNvSpPr/>
          <p:nvPr/>
        </p:nvSpPr>
        <p:spPr>
          <a:xfrm>
            <a:off x="111679" y="1693400"/>
            <a:ext cx="8748370" cy="3416320"/>
          </a:xfrm>
          <a:prstGeom prst="rect">
            <a:avLst/>
          </a:prstGeom>
        </p:spPr>
        <p:txBody>
          <a:bodyPr wrap="square">
            <a:spAutoFit/>
          </a:bodyPr>
          <a:lstStyle/>
          <a:p>
            <a:pPr marL="257175" indent="-257175" defTabSz="685800">
              <a:buFont typeface="Wingdings" pitchFamily="2" charset="2"/>
              <a:buChar char="Ø"/>
            </a:pPr>
            <a:r>
              <a:rPr lang="en-US" dirty="0">
                <a:solidFill>
                  <a:srgbClr val="F1B842"/>
                </a:solidFill>
                <a:latin typeface="Cambria" panose="02040503050406030204" pitchFamily="18" charset="0"/>
              </a:rPr>
              <a:t>Look for patterns over time</a:t>
            </a:r>
          </a:p>
          <a:p>
            <a:pPr marL="600075" lvl="1" indent="-257175" defTabSz="685800">
              <a:buFont typeface="Wingdings" pitchFamily="2" charset="2"/>
              <a:buChar char="Ø"/>
            </a:pPr>
            <a:r>
              <a:rPr lang="en-US" dirty="0">
                <a:solidFill>
                  <a:prstClr val="white"/>
                </a:solidFill>
                <a:latin typeface="Cambria" panose="02040503050406030204" pitchFamily="18" charset="0"/>
              </a:rPr>
              <a:t>Issues that gain traction/disappear/shift in focus around *March 15, 2020/the start of the pandemic* and carry through until *mid-May?*</a:t>
            </a:r>
          </a:p>
          <a:p>
            <a:pPr marL="600075" lvl="1" indent="-257175" defTabSz="685800">
              <a:buFont typeface="Wingdings" pitchFamily="2" charset="2"/>
              <a:buChar char="Ø"/>
            </a:pPr>
            <a:r>
              <a:rPr lang="en-US" dirty="0">
                <a:solidFill>
                  <a:prstClr val="white"/>
                </a:solidFill>
                <a:latin typeface="Cambria" panose="02040503050406030204" pitchFamily="18" charset="0"/>
              </a:rPr>
              <a:t>Aggregate and group your data based on notable milestones and </a:t>
            </a:r>
            <a:r>
              <a:rPr lang="en-US" dirty="0">
                <a:solidFill>
                  <a:srgbClr val="F1B842"/>
                </a:solidFill>
                <a:latin typeface="Cambria" panose="02040503050406030204" pitchFamily="18" charset="0"/>
              </a:rPr>
              <a:t>look for themes within and across the data</a:t>
            </a:r>
            <a:r>
              <a:rPr lang="en-US" dirty="0">
                <a:solidFill>
                  <a:prstClr val="white"/>
                </a:solidFill>
                <a:latin typeface="Cambria" panose="02040503050406030204" pitchFamily="18" charset="0"/>
              </a:rPr>
              <a:t>. </a:t>
            </a:r>
            <a:br>
              <a:rPr lang="en-US" dirty="0">
                <a:solidFill>
                  <a:prstClr val="white"/>
                </a:solidFill>
                <a:latin typeface="Cambria" panose="02040503050406030204" pitchFamily="18" charset="0"/>
              </a:rPr>
            </a:br>
            <a:endParaRPr lang="en-US" dirty="0">
              <a:solidFill>
                <a:prstClr val="white"/>
              </a:solidFill>
              <a:latin typeface="Cambria" panose="02040503050406030204" pitchFamily="18" charset="0"/>
            </a:endParaRPr>
          </a:p>
          <a:p>
            <a:pPr marL="257175" indent="-257175" defTabSz="685800">
              <a:buFont typeface="Wingdings" pitchFamily="2" charset="2"/>
              <a:buChar char="Ø"/>
            </a:pPr>
            <a:r>
              <a:rPr lang="en-US" dirty="0">
                <a:solidFill>
                  <a:prstClr val="white"/>
                </a:solidFill>
                <a:latin typeface="Cambria" panose="02040503050406030204" pitchFamily="18" charset="0"/>
              </a:rPr>
              <a:t>Note what issues shift the most. </a:t>
            </a:r>
          </a:p>
          <a:p>
            <a:pPr defTabSz="685800"/>
            <a:endParaRPr lang="en-US" dirty="0">
              <a:solidFill>
                <a:prstClr val="white"/>
              </a:solidFill>
              <a:latin typeface="Cambria" panose="02040503050406030204" pitchFamily="18" charset="0"/>
            </a:endParaRPr>
          </a:p>
          <a:p>
            <a:pPr marL="257175" indent="-257175" defTabSz="685800">
              <a:buFont typeface="Wingdings" pitchFamily="2" charset="2"/>
              <a:buChar char="Ø"/>
            </a:pPr>
            <a:r>
              <a:rPr lang="en-US" dirty="0">
                <a:solidFill>
                  <a:prstClr val="white"/>
                </a:solidFill>
                <a:latin typeface="Cambria" panose="02040503050406030204" pitchFamily="18" charset="0"/>
              </a:rPr>
              <a:t>Note what issues are persistent across all phases (pre, during, post). </a:t>
            </a:r>
          </a:p>
          <a:p>
            <a:pPr marL="257175" indent="-257175" defTabSz="685800">
              <a:buFont typeface="Wingdings" pitchFamily="2" charset="2"/>
              <a:buChar char="Ø"/>
            </a:pPr>
            <a:endParaRPr lang="en-US" dirty="0">
              <a:solidFill>
                <a:prstClr val="white"/>
              </a:solidFill>
              <a:latin typeface="Cambria" panose="02040503050406030204" pitchFamily="18" charset="0"/>
            </a:endParaRPr>
          </a:p>
          <a:p>
            <a:pPr marL="257175" indent="-257175" defTabSz="685800">
              <a:buFont typeface="Wingdings" pitchFamily="2" charset="2"/>
              <a:buChar char="Ø"/>
            </a:pPr>
            <a:r>
              <a:rPr lang="en-US" dirty="0">
                <a:solidFill>
                  <a:prstClr val="white"/>
                </a:solidFill>
                <a:latin typeface="Cambria" panose="02040503050406030204" pitchFamily="18" charset="0"/>
              </a:rPr>
              <a:t>Pre-COVID client surveys should be weighted lower than results from broader community surveys.</a:t>
            </a:r>
          </a:p>
        </p:txBody>
      </p:sp>
    </p:spTree>
    <p:extLst>
      <p:ext uri="{BB962C8B-B14F-4D97-AF65-F5344CB8AC3E}">
        <p14:creationId xmlns:p14="http://schemas.microsoft.com/office/powerpoint/2010/main" val="3308102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
        <p:nvSpPr>
          <p:cNvPr id="4" name="Rectangle 3">
            <a:extLst>
              <a:ext uri="{FF2B5EF4-FFF2-40B4-BE49-F238E27FC236}">
                <a16:creationId xmlns="" xmlns:a16="http://schemas.microsoft.com/office/drawing/2014/main" id="{F022493B-B75D-8E49-8F5B-1C3B80FA768D}"/>
              </a:ext>
            </a:extLst>
          </p:cNvPr>
          <p:cNvSpPr/>
          <p:nvPr/>
        </p:nvSpPr>
        <p:spPr>
          <a:xfrm>
            <a:off x="104879" y="2041453"/>
            <a:ext cx="2631521"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Seniors Age 65+</a:t>
            </a:r>
          </a:p>
        </p:txBody>
      </p:sp>
      <p:sp>
        <p:nvSpPr>
          <p:cNvPr id="6" name="Rectangle 5">
            <a:extLst>
              <a:ext uri="{FF2B5EF4-FFF2-40B4-BE49-F238E27FC236}">
                <a16:creationId xmlns="" xmlns:a16="http://schemas.microsoft.com/office/drawing/2014/main" id="{0C6F485C-5EA3-1849-9C76-C1BA6227D432}"/>
              </a:ext>
            </a:extLst>
          </p:cNvPr>
          <p:cNvSpPr/>
          <p:nvPr/>
        </p:nvSpPr>
        <p:spPr>
          <a:xfrm>
            <a:off x="2981879" y="2041453"/>
            <a:ext cx="2441021"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Uninsured</a:t>
            </a:r>
          </a:p>
        </p:txBody>
      </p:sp>
      <p:sp>
        <p:nvSpPr>
          <p:cNvPr id="7" name="Rectangle 6">
            <a:extLst>
              <a:ext uri="{FF2B5EF4-FFF2-40B4-BE49-F238E27FC236}">
                <a16:creationId xmlns="" xmlns:a16="http://schemas.microsoft.com/office/drawing/2014/main" id="{4998CB45-A9FE-E84B-AD7A-4DC8230C73E8}"/>
              </a:ext>
            </a:extLst>
          </p:cNvPr>
          <p:cNvSpPr/>
          <p:nvPr/>
        </p:nvSpPr>
        <p:spPr>
          <a:xfrm>
            <a:off x="5727449" y="2041453"/>
            <a:ext cx="2906375" cy="415498"/>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rPr>
              <a:t>Population Density</a:t>
            </a:r>
          </a:p>
        </p:txBody>
      </p:sp>
      <p:sp>
        <p:nvSpPr>
          <p:cNvPr id="8" name="TextBox 7">
            <a:extLst>
              <a:ext uri="{FF2B5EF4-FFF2-40B4-BE49-F238E27FC236}">
                <a16:creationId xmlns="" xmlns:a16="http://schemas.microsoft.com/office/drawing/2014/main" id="{04FB0BF5-107A-144B-9DB0-1B7A7A827F31}"/>
              </a:ext>
            </a:extLst>
          </p:cNvPr>
          <p:cNvSpPr txBox="1"/>
          <p:nvPr/>
        </p:nvSpPr>
        <p:spPr>
          <a:xfrm>
            <a:off x="104879" y="1052428"/>
            <a:ext cx="8871753" cy="415498"/>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Prioritization based on COVID-19 vulnerabilities</a:t>
            </a:r>
          </a:p>
        </p:txBody>
      </p:sp>
      <p:sp>
        <p:nvSpPr>
          <p:cNvPr id="9" name="Rectangle 8">
            <a:extLst>
              <a:ext uri="{FF2B5EF4-FFF2-40B4-BE49-F238E27FC236}">
                <a16:creationId xmlns="" xmlns:a16="http://schemas.microsoft.com/office/drawing/2014/main" id="{25AA1D37-00CF-F94C-A4DD-6F3A02590500}"/>
              </a:ext>
            </a:extLst>
          </p:cNvPr>
          <p:cNvSpPr/>
          <p:nvPr/>
        </p:nvSpPr>
        <p:spPr>
          <a:xfrm>
            <a:off x="178221" y="3052722"/>
            <a:ext cx="8455603" cy="738664"/>
          </a:xfrm>
          <a:prstGeom prst="rect">
            <a:avLst/>
          </a:prstGeom>
          <a:ln w="25400">
            <a:solidFill>
              <a:srgbClr val="F1B842"/>
            </a:solidFill>
          </a:ln>
        </p:spPr>
        <p:txBody>
          <a:bodyPr wrap="square">
            <a:spAutoFit/>
          </a:bodyPr>
          <a:lstStyle/>
          <a:p>
            <a:pPr algn="ctr" defTabSz="685800"/>
            <a:r>
              <a:rPr lang="en-US" sz="2100" b="1" dirty="0">
                <a:solidFill>
                  <a:srgbClr val="F1B842"/>
                </a:solidFill>
                <a:latin typeface="Cambria" panose="02040503050406030204" pitchFamily="18" charset="0"/>
                <a:sym typeface="Wingdings" pitchFamily="2" charset="2"/>
              </a:rPr>
              <a:t>Which of these vulnerabilities is most </a:t>
            </a:r>
          </a:p>
          <a:p>
            <a:pPr algn="ctr" defTabSz="685800"/>
            <a:r>
              <a:rPr lang="en-US" sz="2100" b="1" dirty="0">
                <a:solidFill>
                  <a:srgbClr val="F1B842"/>
                </a:solidFill>
                <a:latin typeface="Cambria" panose="02040503050406030204" pitchFamily="18" charset="0"/>
                <a:sym typeface="Wingdings" pitchFamily="2" charset="2"/>
              </a:rPr>
              <a:t>significant in your region?   </a:t>
            </a:r>
            <a:endParaRPr lang="en-US" sz="2100" b="1" dirty="0">
              <a:solidFill>
                <a:srgbClr val="F1B842"/>
              </a:solidFill>
              <a:latin typeface="Cambria" panose="02040503050406030204" pitchFamily="18" charset="0"/>
            </a:endParaRPr>
          </a:p>
        </p:txBody>
      </p:sp>
      <p:sp>
        <p:nvSpPr>
          <p:cNvPr id="10" name="Rectangle 9">
            <a:extLst>
              <a:ext uri="{FF2B5EF4-FFF2-40B4-BE49-F238E27FC236}">
                <a16:creationId xmlns="" xmlns:a16="http://schemas.microsoft.com/office/drawing/2014/main" id="{354F09EF-4D16-234A-96D1-3C824B5704C7}"/>
              </a:ext>
            </a:extLst>
          </p:cNvPr>
          <p:cNvSpPr/>
          <p:nvPr/>
        </p:nvSpPr>
        <p:spPr>
          <a:xfrm>
            <a:off x="184869" y="4168286"/>
            <a:ext cx="8455603" cy="415498"/>
          </a:xfrm>
          <a:prstGeom prst="rect">
            <a:avLst/>
          </a:prstGeom>
          <a:ln w="25400">
            <a:solidFill>
              <a:srgbClr val="F1B842"/>
            </a:solidFill>
          </a:ln>
        </p:spPr>
        <p:txBody>
          <a:bodyPr wrap="square">
            <a:spAutoFit/>
          </a:bodyPr>
          <a:lstStyle/>
          <a:p>
            <a:pPr algn="ctr" defTabSz="685800"/>
            <a:r>
              <a:rPr lang="en-US" sz="2100" b="1" dirty="0">
                <a:solidFill>
                  <a:schemeClr val="bg1"/>
                </a:solidFill>
                <a:latin typeface="Cambria" panose="02040503050406030204" pitchFamily="18" charset="0"/>
                <a:sym typeface="Wingdings" pitchFamily="2" charset="2"/>
                <a:hlinkClick r:id="rId3">
                  <a:extLst>
                    <a:ext uri="{A12FA001-AC4F-418D-AE19-62706E023703}">
                      <ahyp:hlinkClr xmlns="" xmlns:ahyp="http://schemas.microsoft.com/office/drawing/2018/hyperlinkcolor" val="tx"/>
                    </a:ext>
                  </a:extLst>
                </a:hlinkClick>
              </a:rPr>
              <a:t>COVID-19 Vulnerability Footprint  </a:t>
            </a:r>
            <a:endParaRPr lang="en-US" sz="21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1026181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pic>
        <p:nvPicPr>
          <p:cNvPr id="9" name="Picture 8">
            <a:extLst>
              <a:ext uri="{FF2B5EF4-FFF2-40B4-BE49-F238E27FC236}">
                <a16:creationId xmlns="" xmlns:a16="http://schemas.microsoft.com/office/drawing/2014/main" id="{A69272CD-215E-D640-92EF-28C180A80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65" y="1614949"/>
            <a:ext cx="6113949" cy="3988472"/>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 xmlns:a16="http://schemas.microsoft.com/office/drawing/2014/main" id="{B1FF29FE-4425-9542-9DF3-28243611D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6807" y="2163537"/>
            <a:ext cx="2941897" cy="2596243"/>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 xmlns:a16="http://schemas.microsoft.com/office/drawing/2014/main" id="{41809942-3559-1543-87EC-696288142FAA}"/>
              </a:ext>
            </a:extLst>
          </p:cNvPr>
          <p:cNvSpPr txBox="1"/>
          <p:nvPr/>
        </p:nvSpPr>
        <p:spPr>
          <a:xfrm>
            <a:off x="104879" y="1052428"/>
            <a:ext cx="8871753" cy="415498"/>
          </a:xfrm>
          <a:prstGeom prst="rect">
            <a:avLst/>
          </a:prstGeom>
          <a:noFill/>
        </p:spPr>
        <p:txBody>
          <a:bodyPr wrap="square" rtlCol="0">
            <a:spAutoFit/>
          </a:bodyPr>
          <a:lstStyle/>
          <a:p>
            <a:pPr defTabSz="685800"/>
            <a:r>
              <a:rPr lang="en-US" sz="2100" b="1" dirty="0">
                <a:solidFill>
                  <a:prstClr val="white"/>
                </a:solidFill>
                <a:latin typeface="Cambria" panose="02040503050406030204" pitchFamily="18" charset="0"/>
              </a:rPr>
              <a:t>COVID-19 Vulnerability Footprint</a:t>
            </a:r>
          </a:p>
        </p:txBody>
      </p:sp>
    </p:spTree>
    <p:extLst>
      <p:ext uri="{BB962C8B-B14F-4D97-AF65-F5344CB8AC3E}">
        <p14:creationId xmlns:p14="http://schemas.microsoft.com/office/powerpoint/2010/main" val="2754417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1A742C-5C54-3A48-9C6D-A8A07981F247}"/>
              </a:ext>
            </a:extLst>
          </p:cNvPr>
          <p:cNvSpPr>
            <a:spLocks noGrp="1"/>
          </p:cNvSpPr>
          <p:nvPr>
            <p:ph type="ctrTitle"/>
          </p:nvPr>
        </p:nvSpPr>
        <p:spPr/>
        <p:txBody>
          <a:bodyPr/>
          <a:lstStyle/>
          <a:p>
            <a:r>
              <a:rPr lang="en-US" dirty="0">
                <a:solidFill>
                  <a:schemeClr val="bg1"/>
                </a:solidFill>
                <a:latin typeface="Cambria" panose="02040503050406030204" pitchFamily="18" charset="0"/>
                <a:cs typeface="Arial" panose="020B0604020202020204" pitchFamily="34" charset="0"/>
              </a:rPr>
              <a:t>Questions?</a:t>
            </a:r>
          </a:p>
        </p:txBody>
      </p:sp>
      <p:sp>
        <p:nvSpPr>
          <p:cNvPr id="3" name="Subtitle 2">
            <a:extLst>
              <a:ext uri="{FF2B5EF4-FFF2-40B4-BE49-F238E27FC236}">
                <a16:creationId xmlns="" xmlns:a16="http://schemas.microsoft.com/office/drawing/2014/main" id="{70EEA2F0-16C7-234D-85CA-F47FAF27C1F6}"/>
              </a:ext>
            </a:extLst>
          </p:cNvPr>
          <p:cNvSpPr>
            <a:spLocks noGrp="1"/>
          </p:cNvSpPr>
          <p:nvPr>
            <p:ph type="subTitle" idx="1"/>
          </p:nvPr>
        </p:nvSpPr>
        <p:spPr/>
        <p:txBody>
          <a:bodyPr>
            <a:normAutofit/>
          </a:bodyPr>
          <a:lstStyle/>
          <a:p>
            <a:r>
              <a:rPr lang="en-US" dirty="0" err="1">
                <a:solidFill>
                  <a:schemeClr val="bg1"/>
                </a:solidFill>
                <a:latin typeface="Cambria" panose="02040503050406030204" pitchFamily="18" charset="0"/>
              </a:rPr>
              <a:t>kleinsorgej@missouri.edu</a:t>
            </a:r>
            <a:endParaRPr lang="en-US" dirty="0">
              <a:solidFill>
                <a:schemeClr val="bg1"/>
              </a:solidFill>
              <a:latin typeface="Cambria" panose="02040503050406030204" pitchFamily="18" charset="0"/>
            </a:endParaRPr>
          </a:p>
        </p:txBody>
      </p:sp>
      <p:pic>
        <p:nvPicPr>
          <p:cNvPr id="5" name="Picture 4">
            <a:extLst>
              <a:ext uri="{FF2B5EF4-FFF2-40B4-BE49-F238E27FC236}">
                <a16:creationId xmlns="" xmlns:a16="http://schemas.microsoft.com/office/drawing/2014/main" id="{D92D46AC-EC10-0F40-8741-CEC9A9FE34D2}"/>
              </a:ext>
            </a:extLst>
          </p:cNvPr>
          <p:cNvPicPr>
            <a:picLocks noChangeAspect="1"/>
          </p:cNvPicPr>
          <p:nvPr/>
        </p:nvPicPr>
        <p:blipFill>
          <a:blip r:embed="rId2"/>
          <a:stretch>
            <a:fillRect/>
          </a:stretch>
        </p:blipFill>
        <p:spPr>
          <a:xfrm>
            <a:off x="6574291" y="5376182"/>
            <a:ext cx="2285759" cy="454478"/>
          </a:xfrm>
          <a:prstGeom prst="rect">
            <a:avLst/>
          </a:prstGeom>
        </p:spPr>
      </p:pic>
    </p:spTree>
    <p:extLst>
      <p:ext uri="{BB962C8B-B14F-4D97-AF65-F5344CB8AC3E}">
        <p14:creationId xmlns:p14="http://schemas.microsoft.com/office/powerpoint/2010/main" val="667228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Assessment Modifications</a:t>
            </a:r>
            <a:endParaRPr lang="en-US" dirty="0"/>
          </a:p>
        </p:txBody>
      </p:sp>
      <p:sp>
        <p:nvSpPr>
          <p:cNvPr id="3" name="Content Placeholder 2"/>
          <p:cNvSpPr>
            <a:spLocks noGrp="1"/>
          </p:cNvSpPr>
          <p:nvPr>
            <p:ph idx="1"/>
          </p:nvPr>
        </p:nvSpPr>
        <p:spPr/>
        <p:txBody>
          <a:bodyPr/>
          <a:lstStyle/>
          <a:p>
            <a:pPr marL="0" indent="0">
              <a:buNone/>
            </a:pPr>
            <a:r>
              <a:rPr lang="en-US" b="1" dirty="0" smtClean="0">
                <a:solidFill>
                  <a:srgbClr val="AE1259"/>
                </a:solidFill>
              </a:rPr>
              <a:t>Internally:  Review your process</a:t>
            </a:r>
          </a:p>
          <a:p>
            <a:r>
              <a:rPr lang="en-US" dirty="0" smtClean="0"/>
              <a:t>Build in extra time</a:t>
            </a:r>
          </a:p>
          <a:p>
            <a:r>
              <a:rPr lang="en-US" dirty="0" smtClean="0"/>
              <a:t>Identify staff capacities </a:t>
            </a:r>
          </a:p>
          <a:p>
            <a:r>
              <a:rPr lang="en-US" dirty="0" smtClean="0"/>
              <a:t>Incorporate virtual meeting and communication techniques</a:t>
            </a:r>
          </a:p>
          <a:p>
            <a:r>
              <a:rPr lang="en-US" dirty="0" smtClean="0"/>
              <a:t>Notify the agency staff and the community of changes</a:t>
            </a:r>
          </a:p>
          <a:p>
            <a:endParaRPr lang="en-US" dirty="0"/>
          </a:p>
        </p:txBody>
      </p:sp>
    </p:spTree>
    <p:extLst>
      <p:ext uri="{BB962C8B-B14F-4D97-AF65-F5344CB8AC3E}">
        <p14:creationId xmlns:p14="http://schemas.microsoft.com/office/powerpoint/2010/main" val="2692400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Community Assessment Modifications</a:t>
            </a:r>
            <a:endParaRPr lang="en-US" dirty="0"/>
          </a:p>
        </p:txBody>
      </p:sp>
      <p:sp>
        <p:nvSpPr>
          <p:cNvPr id="3" name="Content Placeholder 2"/>
          <p:cNvSpPr>
            <a:spLocks noGrp="1"/>
          </p:cNvSpPr>
          <p:nvPr>
            <p:ph idx="1"/>
          </p:nvPr>
        </p:nvSpPr>
        <p:spPr/>
        <p:txBody>
          <a:bodyPr/>
          <a:lstStyle/>
          <a:p>
            <a:pPr marL="0" indent="0">
              <a:buNone/>
            </a:pPr>
            <a:r>
              <a:rPr lang="en-US" b="1" dirty="0" smtClean="0">
                <a:solidFill>
                  <a:srgbClr val="AE1259"/>
                </a:solidFill>
              </a:rPr>
              <a:t>Externally:  Engaging the community differently</a:t>
            </a:r>
          </a:p>
          <a:p>
            <a:r>
              <a:rPr lang="en-US" dirty="0" smtClean="0"/>
              <a:t>Utilizing surveys more effectively</a:t>
            </a:r>
          </a:p>
          <a:p>
            <a:pPr lvl="1"/>
            <a:r>
              <a:rPr lang="en-US" dirty="0" smtClean="0"/>
              <a:t>New or different questions</a:t>
            </a:r>
          </a:p>
          <a:p>
            <a:pPr lvl="1"/>
            <a:r>
              <a:rPr lang="en-US" dirty="0" smtClean="0"/>
              <a:t>Expanding online or distance-accessible techniques</a:t>
            </a:r>
          </a:p>
          <a:p>
            <a:r>
              <a:rPr lang="en-US" dirty="0" smtClean="0"/>
              <a:t>Virtual meetings </a:t>
            </a:r>
          </a:p>
          <a:p>
            <a:r>
              <a:rPr lang="en-US" dirty="0" smtClean="0"/>
              <a:t>Phone interviews</a:t>
            </a:r>
          </a:p>
          <a:p>
            <a:r>
              <a:rPr lang="en-US" dirty="0" smtClean="0"/>
              <a:t>Polling</a:t>
            </a:r>
          </a:p>
          <a:p>
            <a:endParaRPr lang="en-US" dirty="0"/>
          </a:p>
        </p:txBody>
      </p:sp>
    </p:spTree>
    <p:extLst>
      <p:ext uri="{BB962C8B-B14F-4D97-AF65-F5344CB8AC3E}">
        <p14:creationId xmlns:p14="http://schemas.microsoft.com/office/powerpoint/2010/main" val="570719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Lessons in Engaging the Community Virtually	</a:t>
            </a:r>
            <a:endParaRPr lang="en-US" dirty="0"/>
          </a:p>
        </p:txBody>
      </p:sp>
      <p:sp>
        <p:nvSpPr>
          <p:cNvPr id="3" name="Content Placeholder 2"/>
          <p:cNvSpPr>
            <a:spLocks noGrp="1"/>
          </p:cNvSpPr>
          <p:nvPr>
            <p:ph idx="1"/>
          </p:nvPr>
        </p:nvSpPr>
        <p:spPr/>
        <p:txBody>
          <a:bodyPr>
            <a:normAutofit/>
          </a:bodyPr>
          <a:lstStyle/>
          <a:p>
            <a:pPr marL="0" indent="0">
              <a:buNone/>
            </a:pPr>
            <a:r>
              <a:rPr lang="en-US" sz="2000" i="1" dirty="0" smtClean="0"/>
              <a:t>Adapted </a:t>
            </a:r>
            <a:r>
              <a:rPr lang="en-US" sz="2000" i="1" dirty="0"/>
              <a:t>from Center for Health Care Strategies</a:t>
            </a:r>
            <a:endParaRPr lang="en-US" sz="2000" i="1" dirty="0" smtClean="0"/>
          </a:p>
          <a:p>
            <a:r>
              <a:rPr lang="en-US" dirty="0" smtClean="0"/>
              <a:t>Ensure familiarity with online platforms</a:t>
            </a:r>
          </a:p>
          <a:p>
            <a:r>
              <a:rPr lang="en-US" dirty="0" smtClean="0"/>
              <a:t>Provide strong facilitation</a:t>
            </a:r>
          </a:p>
          <a:p>
            <a:r>
              <a:rPr lang="en-US" dirty="0" smtClean="0"/>
              <a:t>Recognize the desire for sharing</a:t>
            </a:r>
          </a:p>
          <a:p>
            <a:r>
              <a:rPr lang="en-US" dirty="0" smtClean="0"/>
              <a:t>Add personal gestures to make a difference</a:t>
            </a:r>
          </a:p>
          <a:p>
            <a:r>
              <a:rPr lang="en-US" dirty="0" smtClean="0"/>
              <a:t>Resonate with timely connections</a:t>
            </a:r>
          </a:p>
          <a:p>
            <a:r>
              <a:rPr lang="en-US" dirty="0" smtClean="0"/>
              <a:t>Recognize the pros and cons of connecting virtually</a:t>
            </a:r>
            <a:endParaRPr lang="en-US" dirty="0"/>
          </a:p>
        </p:txBody>
      </p:sp>
      <p:sp>
        <p:nvSpPr>
          <p:cNvPr id="4" name="Rectangle 3"/>
          <p:cNvSpPr/>
          <p:nvPr/>
        </p:nvSpPr>
        <p:spPr>
          <a:xfrm>
            <a:off x="0" y="6172200"/>
            <a:ext cx="7696200" cy="523220"/>
          </a:xfrm>
          <a:prstGeom prst="rect">
            <a:avLst/>
          </a:prstGeom>
        </p:spPr>
        <p:txBody>
          <a:bodyPr wrap="square">
            <a:spAutoFit/>
          </a:bodyPr>
          <a:lstStyle/>
          <a:p>
            <a:r>
              <a:rPr lang="en-US" sz="1400" b="1" dirty="0" smtClean="0">
                <a:solidFill>
                  <a:schemeClr val="bg1"/>
                </a:solidFill>
              </a:rPr>
              <a:t>Center for Health Care Strategies:  </a:t>
            </a:r>
            <a:r>
              <a:rPr lang="en-US" sz="1400" dirty="0" smtClean="0">
                <a:hlinkClick r:id="rId3"/>
              </a:rPr>
              <a:t>https</a:t>
            </a:r>
            <a:r>
              <a:rPr lang="en-US" sz="1400" dirty="0">
                <a:hlinkClick r:id="rId3"/>
              </a:rPr>
              <a:t>://www.chcs.org/when-covid-19-gives-you-lemons-pivoting-to-virtual-community-engagement/?</a:t>
            </a:r>
            <a:r>
              <a:rPr lang="en-US" sz="1400" dirty="0" smtClean="0">
                <a:hlinkClick r:id="rId3"/>
              </a:rPr>
              <a:t>ct=t%28CPP+Virtual+Engagement+05%2F19%2F20%29</a:t>
            </a:r>
            <a:r>
              <a:rPr lang="en-US" sz="1400" dirty="0" smtClean="0"/>
              <a:t> </a:t>
            </a:r>
            <a:endParaRPr lang="en-US" sz="1400" dirty="0"/>
          </a:p>
        </p:txBody>
      </p:sp>
    </p:spTree>
    <p:extLst>
      <p:ext uri="{BB962C8B-B14F-4D97-AF65-F5344CB8AC3E}">
        <p14:creationId xmlns:p14="http://schemas.microsoft.com/office/powerpoint/2010/main" val="3972641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609600" y="1447800"/>
            <a:ext cx="7848600" cy="2743200"/>
          </a:xfrm>
          <a:prstGeom prst="wedgeRoundRectCallout">
            <a:avLst>
              <a:gd name="adj1" fmla="val -31780"/>
              <a:gd name="adj2" fmla="val 86214"/>
              <a:gd name="adj3" fmla="val 16667"/>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62314" y="2209800"/>
            <a:ext cx="8229600" cy="114300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n-US" dirty="0" smtClean="0">
                <a:solidFill>
                  <a:schemeClr val="bg1"/>
                </a:solidFill>
              </a:rPr>
              <a:t>What have you done differently or considered for your assessment process during COVID-19?</a:t>
            </a:r>
            <a:endParaRPr lang="en-US" dirty="0">
              <a:solidFill>
                <a:schemeClr val="bg1"/>
              </a:solidFill>
            </a:endParaRPr>
          </a:p>
        </p:txBody>
      </p:sp>
      <p:sp>
        <p:nvSpPr>
          <p:cNvPr id="7" name="TextBox 6"/>
          <p:cNvSpPr txBox="1"/>
          <p:nvPr/>
        </p:nvSpPr>
        <p:spPr>
          <a:xfrm>
            <a:off x="990600" y="5105400"/>
            <a:ext cx="2434705" cy="584775"/>
          </a:xfrm>
          <a:prstGeom prst="rect">
            <a:avLst/>
          </a:prstGeom>
          <a:noFill/>
        </p:spPr>
        <p:txBody>
          <a:bodyPr wrap="none" rtlCol="0">
            <a:spAutoFit/>
          </a:bodyPr>
          <a:lstStyle/>
          <a:p>
            <a:r>
              <a:rPr lang="en-US" sz="3200" b="1" dirty="0" smtClean="0">
                <a:solidFill>
                  <a:srgbClr val="AE1259"/>
                </a:solidFill>
              </a:rPr>
              <a:t>Chat with us!</a:t>
            </a:r>
            <a:endParaRPr lang="en-US" sz="3200" b="1" dirty="0">
              <a:solidFill>
                <a:srgbClr val="AE1259"/>
              </a:solidFill>
            </a:endParaRPr>
          </a:p>
        </p:txBody>
      </p:sp>
    </p:spTree>
    <p:extLst>
      <p:ext uri="{BB962C8B-B14F-4D97-AF65-F5344CB8AC3E}">
        <p14:creationId xmlns:p14="http://schemas.microsoft.com/office/powerpoint/2010/main" val="253355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5400" dirty="0" smtClean="0">
                <a:solidFill>
                  <a:schemeClr val="tx1"/>
                </a:solidFill>
              </a:rPr>
              <a:t>Questions/Comments</a:t>
            </a:r>
            <a:endParaRPr lang="en-US" sz="5400" dirty="0">
              <a:solidFill>
                <a:schemeClr val="tx1"/>
              </a:solidFill>
            </a:endParaRPr>
          </a:p>
        </p:txBody>
      </p:sp>
      <p:pic>
        <p:nvPicPr>
          <p:cNvPr id="4" name="Picture 3"/>
          <p:cNvPicPr>
            <a:picLocks noChangeAspect="1"/>
          </p:cNvPicPr>
          <p:nvPr/>
        </p:nvPicPr>
        <p:blipFill rotWithShape="1">
          <a:blip r:embed="rId3"/>
          <a:srcRect l="18142" t="6666" r="19321" b="6666"/>
          <a:stretch/>
        </p:blipFill>
        <p:spPr>
          <a:xfrm>
            <a:off x="2514600" y="1447800"/>
            <a:ext cx="4038600" cy="3962400"/>
          </a:xfrm>
          <a:prstGeom prst="rect">
            <a:avLst/>
          </a:prstGeom>
        </p:spPr>
      </p:pic>
      <p:sp>
        <p:nvSpPr>
          <p:cNvPr id="5" name="TextBox 4"/>
          <p:cNvSpPr txBox="1"/>
          <p:nvPr/>
        </p:nvSpPr>
        <p:spPr>
          <a:xfrm>
            <a:off x="3667616" y="1600200"/>
            <a:ext cx="1808765" cy="369332"/>
          </a:xfrm>
          <a:prstGeom prst="rect">
            <a:avLst/>
          </a:prstGeom>
          <a:noFill/>
        </p:spPr>
        <p:txBody>
          <a:bodyPr wrap="none" rtlCol="0">
            <a:spAutoFit/>
          </a:bodyPr>
          <a:lstStyle/>
          <a:p>
            <a:r>
              <a:rPr lang="en-US" b="1" dirty="0" smtClean="0">
                <a:solidFill>
                  <a:schemeClr val="bg1"/>
                </a:solidFill>
              </a:rPr>
              <a:t>Type in the Chat!</a:t>
            </a:r>
            <a:endParaRPr lang="en-US" b="1" dirty="0">
              <a:solidFill>
                <a:schemeClr val="bg1"/>
              </a:solidFill>
            </a:endParaRPr>
          </a:p>
        </p:txBody>
      </p:sp>
    </p:spTree>
    <p:extLst>
      <p:ext uri="{BB962C8B-B14F-4D97-AF65-F5344CB8AC3E}">
        <p14:creationId xmlns:p14="http://schemas.microsoft.com/office/powerpoint/2010/main" val="1872247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51491"/>
            <a:ext cx="8077200" cy="1143000"/>
          </a:xfrm>
        </p:spPr>
        <p:txBody>
          <a:bodyPr>
            <a:noAutofit/>
          </a:bodyPr>
          <a:lstStyle/>
          <a:p>
            <a:r>
              <a:rPr lang="en-US" sz="4000" dirty="0" smtClean="0"/>
              <a:t>Join the Partnership for </a:t>
            </a:r>
            <a:br>
              <a:rPr lang="en-US" sz="4000" dirty="0" smtClean="0"/>
            </a:br>
            <a:r>
              <a:rPr lang="en-US" sz="4000" dirty="0" smtClean="0"/>
              <a:t>Next Week’s Webinar Wednesday</a:t>
            </a:r>
            <a:endParaRPr lang="en-US" sz="4000" dirty="0"/>
          </a:p>
        </p:txBody>
      </p:sp>
      <p:sp>
        <p:nvSpPr>
          <p:cNvPr id="3" name="Content Placeholder 2"/>
          <p:cNvSpPr>
            <a:spLocks noGrp="1"/>
          </p:cNvSpPr>
          <p:nvPr>
            <p:ph idx="1"/>
          </p:nvPr>
        </p:nvSpPr>
        <p:spPr>
          <a:xfrm>
            <a:off x="4724400" y="1905000"/>
            <a:ext cx="4724400" cy="4419600"/>
          </a:xfrm>
        </p:spPr>
        <p:txBody>
          <a:bodyPr>
            <a:normAutofit/>
          </a:bodyPr>
          <a:lstStyle/>
          <a:p>
            <a:pPr marL="0" indent="0" algn="ctr">
              <a:buNone/>
            </a:pPr>
            <a:endParaRPr lang="en-US" dirty="0" smtClean="0"/>
          </a:p>
          <a:p>
            <a:pPr marL="0" indent="0">
              <a:buNone/>
            </a:pPr>
            <a:r>
              <a:rPr lang="en-US" sz="3600" b="1" i="1" dirty="0" smtClean="0">
                <a:solidFill>
                  <a:srgbClr val="C61D54"/>
                </a:solidFill>
              </a:rPr>
              <a:t>May 27, 2020</a:t>
            </a:r>
            <a:endParaRPr lang="en-US" sz="4400" b="1" dirty="0" smtClean="0">
              <a:solidFill>
                <a:srgbClr val="C61D54"/>
              </a:solidFill>
            </a:endParaRPr>
          </a:p>
          <a:p>
            <a:pPr marL="0" indent="0">
              <a:buNone/>
            </a:pPr>
            <a:r>
              <a:rPr lang="en-US" sz="4000" b="1" dirty="0" smtClean="0"/>
              <a:t>Lessons in Trauma Informed </a:t>
            </a:r>
            <a:r>
              <a:rPr lang="en-US" sz="4000" b="1" dirty="0"/>
              <a:t>Care</a:t>
            </a:r>
          </a:p>
          <a:p>
            <a:pPr marL="0" indent="0" algn="ctr">
              <a:buNone/>
            </a:pPr>
            <a:endParaRPr lang="en-US" sz="2000" b="1" dirty="0">
              <a:hlinkClick r:id="rId2"/>
            </a:endParaRPr>
          </a:p>
        </p:txBody>
      </p:sp>
      <p:pic>
        <p:nvPicPr>
          <p:cNvPr id="4" name="Picture 3"/>
          <p:cNvPicPr>
            <a:picLocks noChangeAspect="1"/>
          </p:cNvPicPr>
          <p:nvPr/>
        </p:nvPicPr>
        <p:blipFill>
          <a:blip r:embed="rId3"/>
          <a:stretch>
            <a:fillRect/>
          </a:stretch>
        </p:blipFill>
        <p:spPr>
          <a:xfrm>
            <a:off x="310546" y="2188230"/>
            <a:ext cx="4261454" cy="2840969"/>
          </a:xfrm>
          <a:prstGeom prst="flowChartAlternateProcess">
            <a:avLst/>
          </a:prstGeom>
        </p:spPr>
      </p:pic>
      <p:sp>
        <p:nvSpPr>
          <p:cNvPr id="6" name="Rectangle 5"/>
          <p:cNvSpPr/>
          <p:nvPr/>
        </p:nvSpPr>
        <p:spPr>
          <a:xfrm>
            <a:off x="990600" y="5304850"/>
            <a:ext cx="7162800" cy="646331"/>
          </a:xfrm>
          <a:prstGeom prst="rect">
            <a:avLst/>
          </a:prstGeom>
        </p:spPr>
        <p:txBody>
          <a:bodyPr wrap="square">
            <a:spAutoFit/>
          </a:bodyPr>
          <a:lstStyle/>
          <a:p>
            <a:pPr algn="ctr"/>
            <a:endParaRPr lang="en-US" b="1" dirty="0">
              <a:hlinkClick r:id="rId2"/>
            </a:endParaRPr>
          </a:p>
          <a:p>
            <a:r>
              <a:rPr lang="en-US" b="1" dirty="0">
                <a:hlinkClick r:id="rId2"/>
              </a:rPr>
              <a:t>https://communityactionpartnership.com/events/category/webinars/</a:t>
            </a:r>
            <a:r>
              <a:rPr lang="en-US" b="1" dirty="0"/>
              <a:t>  </a:t>
            </a:r>
            <a:endParaRPr lang="en-US" b="1" dirty="0"/>
          </a:p>
        </p:txBody>
      </p:sp>
      <p:pic>
        <p:nvPicPr>
          <p:cNvPr id="2050" name="Picture 2" descr="https://communityactionpartnership.com/wp-content/uploads/2020/04/huggy-heart-1024-0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939326">
            <a:off x="2271115" y="2716163"/>
            <a:ext cx="524558" cy="530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564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sz="half" idx="2"/>
          </p:nvPr>
        </p:nvSpPr>
        <p:spPr>
          <a:xfrm>
            <a:off x="1909750" y="2590802"/>
            <a:ext cx="5068093" cy="4144963"/>
          </a:xfrm>
        </p:spPr>
        <p:txBody>
          <a:bodyPr/>
          <a:lstStyle/>
          <a:p>
            <a:pPr marL="0" indent="0" algn="ctr">
              <a:buNone/>
            </a:pPr>
            <a:r>
              <a:rPr lang="en-US" b="1" dirty="0" smtClean="0"/>
              <a:t>Aaron </a:t>
            </a:r>
            <a:r>
              <a:rPr lang="en-US" b="1" dirty="0" smtClean="0"/>
              <a:t>Wicks, PhD, CCAP, NCRT</a:t>
            </a:r>
            <a:endParaRPr lang="en-US" b="1" dirty="0" smtClean="0"/>
          </a:p>
          <a:p>
            <a:pPr marL="0" indent="0" algn="ctr">
              <a:buNone/>
            </a:pPr>
            <a:r>
              <a:rPr lang="en-US" sz="1800" dirty="0"/>
              <a:t>VP of Organizational Capacity Building</a:t>
            </a:r>
          </a:p>
          <a:p>
            <a:pPr marL="0" indent="0" algn="ctr">
              <a:buNone/>
            </a:pPr>
            <a:r>
              <a:rPr lang="en-US" sz="1600" dirty="0">
                <a:hlinkClick r:id="rId2"/>
              </a:rPr>
              <a:t>awicks@communityactionpartnership.com</a:t>
            </a:r>
            <a:endParaRPr lang="en-US" dirty="0"/>
          </a:p>
          <a:p>
            <a:pPr marL="0" indent="0" algn="ctr">
              <a:buNone/>
            </a:pPr>
            <a:r>
              <a:rPr lang="en-US" b="1" dirty="0" smtClean="0"/>
              <a:t>Courtney </a:t>
            </a:r>
            <a:r>
              <a:rPr lang="en-US" b="1" dirty="0" smtClean="0"/>
              <a:t>Kohler, MPA, CCAP, NCRT</a:t>
            </a:r>
            <a:endParaRPr lang="en-US" b="1" dirty="0" smtClean="0"/>
          </a:p>
          <a:p>
            <a:pPr marL="0" indent="0" algn="ctr">
              <a:buNone/>
            </a:pPr>
            <a:r>
              <a:rPr lang="en-US" sz="1800" dirty="0"/>
              <a:t>Senior Associate, T/TA</a:t>
            </a:r>
          </a:p>
          <a:p>
            <a:pPr marL="0" indent="0" algn="ctr">
              <a:buNone/>
            </a:pPr>
            <a:r>
              <a:rPr lang="en-US" sz="1600" dirty="0">
                <a:hlinkClick r:id="rId3"/>
              </a:rPr>
              <a:t>ckohler@communityactionpartnership.com</a:t>
            </a:r>
            <a:r>
              <a:rPr lang="en-US" sz="1600" dirty="0"/>
              <a:t> </a:t>
            </a:r>
          </a:p>
          <a:p>
            <a:pPr marL="0" indent="0" algn="ctr">
              <a:buNone/>
            </a:pPr>
            <a:r>
              <a:rPr lang="en-US" b="1" dirty="0"/>
              <a:t>Lauren </a:t>
            </a:r>
            <a:r>
              <a:rPr lang="en-US" b="1" dirty="0" smtClean="0"/>
              <a:t>Martin, MSW</a:t>
            </a:r>
            <a:endParaRPr lang="en-US" b="1" dirty="0"/>
          </a:p>
          <a:p>
            <a:pPr marL="0" indent="0" algn="ctr">
              <a:buNone/>
            </a:pPr>
            <a:r>
              <a:rPr lang="en-US" sz="1800" dirty="0"/>
              <a:t>Program Associate, T/TA</a:t>
            </a:r>
          </a:p>
          <a:p>
            <a:pPr marL="0" indent="0" algn="ctr">
              <a:buNone/>
            </a:pPr>
            <a:r>
              <a:rPr lang="en-US" sz="1600" dirty="0">
                <a:hlinkClick r:id="rId4"/>
              </a:rPr>
              <a:t>lmartin@communityactionpartnership.com</a:t>
            </a:r>
            <a:r>
              <a:rPr lang="en-US" sz="1600" dirty="0"/>
              <a:t>  </a:t>
            </a:r>
            <a:endParaRPr lang="en-US" sz="1600" dirty="0"/>
          </a:p>
          <a:p>
            <a:pPr marL="0" indent="0" algn="ctr">
              <a:buNone/>
            </a:pPr>
            <a:endParaRPr lang="en-US" b="1" dirty="0"/>
          </a:p>
        </p:txBody>
      </p:sp>
      <p:pic>
        <p:nvPicPr>
          <p:cNvPr id="2052" name="Picture 4" descr="Mail, Social Media, Icon, Social, Medi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0" y="1219202"/>
            <a:ext cx="1267591" cy="1149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6309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29724</TotalTime>
  <Words>728</Words>
  <Application>Microsoft Office PowerPoint</Application>
  <PresentationFormat>On-screen Show (4:3)</PresentationFormat>
  <Paragraphs>154</Paragraphs>
  <Slides>20</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Calibri</vt:lpstr>
      <vt:lpstr>Calibri Light</vt:lpstr>
      <vt:lpstr>Cambria</vt:lpstr>
      <vt:lpstr>Wingdings</vt:lpstr>
      <vt:lpstr>Office Theme</vt:lpstr>
      <vt:lpstr>1_Office Theme</vt:lpstr>
      <vt:lpstr>Conducting a Community Assessment During the COVID-19 Pandemic  Webinar Wednesday May 20, 2020   </vt:lpstr>
      <vt:lpstr>Agenda</vt:lpstr>
      <vt:lpstr>Value of Assessment During COVID-19</vt:lpstr>
      <vt:lpstr>Tools for Conducting a CNA</vt:lpstr>
      <vt:lpstr>Conducting a Community Assessment During the  COVID-19 Pandemic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Community Assessment Modifications</vt:lpstr>
      <vt:lpstr>Community Assessment Modifications</vt:lpstr>
      <vt:lpstr>Lessons in Engaging the Community Virtually </vt:lpstr>
      <vt:lpstr>What have you done differently or considered for your assessment process during COVID-19?</vt:lpstr>
      <vt:lpstr>Questions/Comments</vt:lpstr>
      <vt:lpstr>Join the Partnership for  Next Week’s Webinar Wednesday</vt:lpstr>
      <vt:lpstr>Contact Information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Harlow</dc:creator>
  <cp:lastModifiedBy>Courtney Kohler</cp:lastModifiedBy>
  <cp:revision>1034</cp:revision>
  <cp:lastPrinted>2016-03-25T17:46:05Z</cp:lastPrinted>
  <dcterms:created xsi:type="dcterms:W3CDTF">2012-04-02T14:37:36Z</dcterms:created>
  <dcterms:modified xsi:type="dcterms:W3CDTF">2020-05-20T05:11:53Z</dcterms:modified>
</cp:coreProperties>
</file>