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65"/>
  </p:notesMasterIdLst>
  <p:sldIdLst>
    <p:sldId id="446" r:id="rId3"/>
    <p:sldId id="318" r:id="rId4"/>
    <p:sldId id="324" r:id="rId5"/>
    <p:sldId id="368" r:id="rId6"/>
    <p:sldId id="400" r:id="rId7"/>
    <p:sldId id="468" r:id="rId8"/>
    <p:sldId id="428" r:id="rId9"/>
    <p:sldId id="369" r:id="rId10"/>
    <p:sldId id="429" r:id="rId11"/>
    <p:sldId id="431" r:id="rId12"/>
    <p:sldId id="401" r:id="rId13"/>
    <p:sldId id="331" r:id="rId14"/>
    <p:sldId id="334" r:id="rId15"/>
    <p:sldId id="461" r:id="rId16"/>
    <p:sldId id="330" r:id="rId17"/>
    <p:sldId id="462" r:id="rId18"/>
    <p:sldId id="363" r:id="rId19"/>
    <p:sldId id="335" r:id="rId20"/>
    <p:sldId id="328" r:id="rId21"/>
    <p:sldId id="380" r:id="rId22"/>
    <p:sldId id="404" r:id="rId23"/>
    <p:sldId id="385" r:id="rId24"/>
    <p:sldId id="348" r:id="rId25"/>
    <p:sldId id="475" r:id="rId26"/>
    <p:sldId id="459" r:id="rId27"/>
    <p:sldId id="289" r:id="rId28"/>
    <p:sldId id="435" r:id="rId29"/>
    <p:sldId id="394" r:id="rId30"/>
    <p:sldId id="341" r:id="rId31"/>
    <p:sldId id="388" r:id="rId32"/>
    <p:sldId id="405" r:id="rId33"/>
    <p:sldId id="436" r:id="rId34"/>
    <p:sldId id="342" r:id="rId35"/>
    <p:sldId id="317" r:id="rId36"/>
    <p:sldId id="422" r:id="rId37"/>
    <p:sldId id="474" r:id="rId38"/>
    <p:sldId id="447" r:id="rId39"/>
    <p:sldId id="266" r:id="rId40"/>
    <p:sldId id="449" r:id="rId41"/>
    <p:sldId id="450" r:id="rId42"/>
    <p:sldId id="463" r:id="rId43"/>
    <p:sldId id="452" r:id="rId44"/>
    <p:sldId id="453" r:id="rId45"/>
    <p:sldId id="454" r:id="rId46"/>
    <p:sldId id="464" r:id="rId47"/>
    <p:sldId id="455" r:id="rId48"/>
    <p:sldId id="465" r:id="rId49"/>
    <p:sldId id="456" r:id="rId50"/>
    <p:sldId id="457" r:id="rId51"/>
    <p:sldId id="458" r:id="rId52"/>
    <p:sldId id="466" r:id="rId53"/>
    <p:sldId id="473" r:id="rId54"/>
    <p:sldId id="413" r:id="rId55"/>
    <p:sldId id="415" r:id="rId56"/>
    <p:sldId id="417" r:id="rId57"/>
    <p:sldId id="419" r:id="rId58"/>
    <p:sldId id="421" r:id="rId59"/>
    <p:sldId id="298" r:id="rId60"/>
    <p:sldId id="391" r:id="rId61"/>
    <p:sldId id="367" r:id="rId62"/>
    <p:sldId id="467" r:id="rId63"/>
    <p:sldId id="390" r:id="rId6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ay Marsh" initials="LM" lastIdx="31" clrIdx="0"/>
  <p:cmAuthor id="2" name="Liza Poris" initials="LP" lastIdx="36" clrIdx="1"/>
  <p:cmAuthor id="3" name="Lindley Dupree" initials="LD"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D0458"/>
    <a:srgbClr val="FFFFFF"/>
    <a:srgbClr val="CD064E"/>
    <a:srgbClr val="00B0F0"/>
    <a:srgbClr val="BB0333"/>
    <a:srgbClr val="C60D30"/>
    <a:srgbClr val="DD0131"/>
    <a:srgbClr val="CE01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3" autoAdjust="0"/>
    <p:restoredTop sz="93699" autoAdjust="0"/>
  </p:normalViewPr>
  <p:slideViewPr>
    <p:cSldViewPr>
      <p:cViewPr varScale="1">
        <p:scale>
          <a:sx n="64" d="100"/>
          <a:sy n="64" d="100"/>
        </p:scale>
        <p:origin x="1292" y="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1612"/>
    </p:cViewPr>
  </p:sorterViewPr>
  <p:notesViewPr>
    <p:cSldViewPr>
      <p:cViewPr varScale="1">
        <p:scale>
          <a:sx n="47" d="100"/>
          <a:sy n="47" d="100"/>
        </p:scale>
        <p:origin x="2680"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C13C12-325F-451A-A33B-CDEEF59D00A4}" type="datetimeFigureOut">
              <a:rPr lang="en-US" smtClean="0"/>
              <a:t>3/26/2020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E2DE50E-D824-4F21-934E-C6A9BAE9AD57}" type="slidenum">
              <a:rPr lang="en-US" smtClean="0"/>
              <a:t>‹#›</a:t>
            </a:fld>
            <a:endParaRPr lang="en-US"/>
          </a:p>
        </p:txBody>
      </p:sp>
    </p:spTree>
    <p:extLst>
      <p:ext uri="{BB962C8B-B14F-4D97-AF65-F5344CB8AC3E}">
        <p14:creationId xmlns:p14="http://schemas.microsoft.com/office/powerpoint/2010/main" val="145264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2DE50E-D824-4F21-934E-C6A9BAE9AD57}" type="slidenum">
              <a:rPr lang="en-US" smtClean="0"/>
              <a:t>1</a:t>
            </a:fld>
            <a:endParaRPr lang="en-US"/>
          </a:p>
        </p:txBody>
      </p:sp>
    </p:spTree>
    <p:extLst>
      <p:ext uri="{BB962C8B-B14F-4D97-AF65-F5344CB8AC3E}">
        <p14:creationId xmlns:p14="http://schemas.microsoft.com/office/powerpoint/2010/main" val="128288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presentation has a number of objectives. </a:t>
            </a:r>
          </a:p>
          <a:p>
            <a:pPr marL="232943" indent="-232943">
              <a:buAutoNum type="arabicParenR"/>
            </a:pPr>
            <a:r>
              <a:rPr lang="en-US" baseline="0" dirty="0"/>
              <a:t>Provide an overview of the Census, what it is, why its important, and what to expect. </a:t>
            </a:r>
          </a:p>
          <a:p>
            <a:pPr marL="232943" indent="-232943">
              <a:buAutoNum type="arabicParenR"/>
            </a:pPr>
            <a:r>
              <a:rPr lang="en-US" baseline="0" dirty="0"/>
              <a:t>Additionally, we will lay out information about all of the current Census Outreach efforts, from the Census Bureau to the Census Campaign, and the Partnership’s efforts. </a:t>
            </a:r>
          </a:p>
          <a:p>
            <a:pPr marL="232943" indent="-232943">
              <a:buAutoNum type="arabicParenR"/>
            </a:pPr>
            <a:r>
              <a:rPr lang="en-US" baseline="0" dirty="0"/>
              <a:t>We will discuss what steps can be taken now at the local level to start engaging your communities around the census</a:t>
            </a:r>
          </a:p>
          <a:p>
            <a:pPr marL="232943" indent="-232943">
              <a:buAutoNum type="arabicParenR"/>
            </a:pPr>
            <a:r>
              <a:rPr lang="en-US" baseline="0" dirty="0"/>
              <a:t>Most importantly we aim to form a dialogue where we can hear your most pressing questions about the Census, and answer when we can, and also hear from you about practices in your community that are already taking place or have taken place in the past to Get out The Count, which we hope to amplify across the network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a:t>
            </a:fld>
            <a:endParaRPr lang="en-US"/>
          </a:p>
        </p:txBody>
      </p:sp>
    </p:spTree>
    <p:extLst>
      <p:ext uri="{BB962C8B-B14F-4D97-AF65-F5344CB8AC3E}">
        <p14:creationId xmlns:p14="http://schemas.microsoft.com/office/powerpoint/2010/main" val="159128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3</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is rooted in the constitutional principle of representative democracy,  where population is the basis for shared political power</a:t>
            </a:r>
          </a:p>
          <a:p>
            <a:endParaRPr lang="en-US" dirty="0"/>
          </a:p>
          <a:p>
            <a:r>
              <a:rPr lang="en-US" dirty="0"/>
              <a:t> The census aims to count the entire population  of the country where they live, this includes </a:t>
            </a:r>
            <a:r>
              <a:rPr lang="en-US" i="1" dirty="0"/>
              <a:t>all people </a:t>
            </a:r>
            <a:r>
              <a:rPr lang="en-US" dirty="0"/>
              <a:t>regardless of age or citizenship status.</a:t>
            </a:r>
          </a:p>
          <a:p>
            <a:endParaRPr lang="en-US" i="1" dirty="0"/>
          </a:p>
          <a:p>
            <a:r>
              <a:rPr lang="en-US" dirty="0"/>
              <a:t>A count of the population every 10 years is </a:t>
            </a:r>
            <a:r>
              <a:rPr lang="en-US" b="1" dirty="0"/>
              <a:t>mandated by the Constitution, </a:t>
            </a:r>
            <a:r>
              <a:rPr lang="en-US" dirty="0"/>
              <a:t>and</a:t>
            </a:r>
            <a:r>
              <a:rPr lang="en-US" b="1" dirty="0"/>
              <a:t> </a:t>
            </a:r>
            <a:r>
              <a:rPr lang="en-US" dirty="0"/>
              <a:t>it is required by law to respond. </a:t>
            </a:r>
          </a:p>
          <a:p>
            <a:endParaRPr lang="en-US" dirty="0"/>
          </a:p>
          <a:p>
            <a:r>
              <a:rPr lang="en-US" dirty="0"/>
              <a:t>Governed by Title 13 of the US Code of Federal Regulations (CFR): Title 13 provides the following protections to individuals and businesses:</a:t>
            </a:r>
          </a:p>
          <a:p>
            <a:r>
              <a:rPr lang="en-US" dirty="0"/>
              <a:t>Private information is never published. It is against the law to disclose or publish any private information that identifies an individual or business such, including names, addresses (including GPS coordinates), Social Security Numbers, and telephone numbers.</a:t>
            </a:r>
          </a:p>
          <a:p>
            <a:r>
              <a:rPr lang="en-US" dirty="0"/>
              <a:t>The Census Bureau collects information to produce statistics. Personal information cannot be used against respondents by any government agency or court.</a:t>
            </a:r>
          </a:p>
          <a:p>
            <a:r>
              <a:rPr lang="en-US" dirty="0"/>
              <a:t>Census Bureau employees are sworn to protect confidentiality. People sworn to uphold Title 13 are legally required to maintain the confidentiality of your data. Every person with access to your data is sworn for life to protect your information and understands that the penalties for violating this law are applicable for a lifetime.</a:t>
            </a:r>
          </a:p>
          <a:p>
            <a:r>
              <a:rPr lang="en-US" dirty="0"/>
              <a:t>Violating the law is a serious federal crime. Anyone who violates this law will face severe penalties, including a federal prison sentence of up to five years, a fine of up to $250,000, or both.</a:t>
            </a:r>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4</a:t>
            </a:fld>
            <a:endParaRPr lang="en-US"/>
          </a:p>
        </p:txBody>
      </p:sp>
    </p:spTree>
    <p:extLst>
      <p:ext uri="{BB962C8B-B14F-4D97-AF65-F5344CB8AC3E}">
        <p14:creationId xmlns:p14="http://schemas.microsoft.com/office/powerpoint/2010/main" val="3450580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1200"/>
              </a:spcAft>
            </a:pPr>
            <a:r>
              <a:rPr lang="en-US" dirty="0"/>
              <a:t>These questions are simple demographics - name, age, race, gender</a:t>
            </a:r>
          </a:p>
          <a:p>
            <a:pPr>
              <a:spcBef>
                <a:spcPts val="0"/>
              </a:spcBef>
              <a:spcAft>
                <a:spcPts val="1200"/>
              </a:spcAft>
            </a:pPr>
            <a:r>
              <a:rPr lang="en-US" dirty="0"/>
              <a:t>The Census does NOT ask for Social Security Numbers</a:t>
            </a:r>
          </a:p>
          <a:p>
            <a:pPr>
              <a:spcBef>
                <a:spcPts val="0"/>
              </a:spcBef>
              <a:spcAft>
                <a:spcPts val="1200"/>
              </a:spcAft>
            </a:pPr>
            <a:r>
              <a:rPr lang="en-US" dirty="0"/>
              <a:t>The Census will NOT ask about citizenship</a:t>
            </a:r>
          </a:p>
          <a:p>
            <a:pPr>
              <a:spcBef>
                <a:spcPts val="0"/>
              </a:spcBef>
              <a:spcAft>
                <a:spcPts val="1200"/>
              </a:spcAft>
            </a:pPr>
            <a:r>
              <a:rPr lang="en-US" dirty="0"/>
              <a:t>There are other Census surveys that ask more, like the American Community Survey. </a:t>
            </a:r>
            <a:r>
              <a:rPr lang="en-US" i="1" dirty="0"/>
              <a:t>This is different</a:t>
            </a:r>
            <a:r>
              <a:rPr lang="en-US" dirty="0"/>
              <a:t>. </a:t>
            </a:r>
          </a:p>
          <a:p>
            <a:pPr>
              <a:spcBef>
                <a:spcPts val="0"/>
              </a:spcBef>
              <a:spcAft>
                <a:spcPts val="1200"/>
              </a:spcAft>
            </a:pPr>
            <a:r>
              <a:rPr lang="en-US" sz="1200" dirty="0"/>
              <a:t>Common Questions You May Encounter:</a:t>
            </a:r>
          </a:p>
          <a:p>
            <a:pPr>
              <a:spcBef>
                <a:spcPts val="0"/>
              </a:spcBef>
              <a:spcAft>
                <a:spcPts val="1200"/>
              </a:spcAft>
            </a:pPr>
            <a:endParaRPr lang="en-US" sz="1200" dirty="0"/>
          </a:p>
          <a:p>
            <a:pPr>
              <a:spcBef>
                <a:spcPts val="0"/>
              </a:spcBef>
              <a:spcAft>
                <a:spcPts val="1200"/>
              </a:spcAft>
            </a:pPr>
            <a:r>
              <a:rPr lang="en-US" sz="1200" dirty="0"/>
              <a:t>Why don’t we count each person at the hospitals as babies? </a:t>
            </a:r>
          </a:p>
          <a:p>
            <a:pPr>
              <a:spcBef>
                <a:spcPts val="0"/>
              </a:spcBef>
              <a:spcAft>
                <a:spcPts val="1200"/>
              </a:spcAft>
            </a:pPr>
            <a:r>
              <a:rPr lang="en-US" sz="1200" dirty="0"/>
              <a:t>Why don’t the schools just count kids?</a:t>
            </a:r>
            <a:endParaRPr lang="en-US" sz="1100" dirty="0"/>
          </a:p>
          <a:p>
            <a:pPr>
              <a:spcBef>
                <a:spcPts val="0"/>
              </a:spcBef>
              <a:spcAft>
                <a:spcPts val="1200"/>
              </a:spcAft>
            </a:pPr>
            <a:r>
              <a:rPr lang="en-US" sz="1200" dirty="0"/>
              <a:t>What about the Citizenship question? </a:t>
            </a:r>
          </a:p>
          <a:p>
            <a:pPr>
              <a:spcBef>
                <a:spcPts val="0"/>
              </a:spcBef>
              <a:spcAft>
                <a:spcPts val="1200"/>
              </a:spcAft>
            </a:pPr>
            <a:r>
              <a:rPr lang="en-US" sz="1200" dirty="0"/>
              <a:t>Can our customers get in trouble for filling out the Census form? </a:t>
            </a:r>
          </a:p>
          <a:p>
            <a:pPr>
              <a:spcBef>
                <a:spcPts val="0"/>
              </a:spcBef>
              <a:spcAft>
                <a:spcPts val="1200"/>
              </a:spcAft>
            </a:pPr>
            <a:r>
              <a:rPr lang="en-US" sz="1200" dirty="0"/>
              <a:t>How do we count homeless populations?</a:t>
            </a:r>
            <a:endParaRPr lang="en-US" sz="1100" dirty="0"/>
          </a:p>
          <a:p>
            <a:pPr>
              <a:spcBef>
                <a:spcPts val="0"/>
              </a:spcBef>
              <a:spcAft>
                <a:spcPts val="1200"/>
              </a:spcAft>
            </a:pPr>
            <a:r>
              <a:rPr lang="en-US" sz="1200" dirty="0"/>
              <a:t>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5</a:t>
            </a:fld>
            <a:endParaRPr lang="en-US"/>
          </a:p>
        </p:txBody>
      </p:sp>
    </p:spTree>
    <p:extLst>
      <p:ext uri="{BB962C8B-B14F-4D97-AF65-F5344CB8AC3E}">
        <p14:creationId xmlns:p14="http://schemas.microsoft.com/office/powerpoint/2010/main" val="2873556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1200"/>
              </a:spcAft>
            </a:pPr>
            <a:r>
              <a:rPr lang="en-US" dirty="0"/>
              <a:t>These questions are simple demographics - name, age, race, gender</a:t>
            </a:r>
          </a:p>
          <a:p>
            <a:pPr>
              <a:spcBef>
                <a:spcPts val="0"/>
              </a:spcBef>
              <a:spcAft>
                <a:spcPts val="1200"/>
              </a:spcAft>
            </a:pPr>
            <a:r>
              <a:rPr lang="en-US" dirty="0"/>
              <a:t>The Census does NOT ask for Social Security Numbers</a:t>
            </a:r>
          </a:p>
          <a:p>
            <a:pPr>
              <a:spcBef>
                <a:spcPts val="0"/>
              </a:spcBef>
              <a:spcAft>
                <a:spcPts val="1200"/>
              </a:spcAft>
            </a:pPr>
            <a:r>
              <a:rPr lang="en-US" dirty="0"/>
              <a:t>The Census will NOT ask about citizenship</a:t>
            </a:r>
          </a:p>
          <a:p>
            <a:pPr>
              <a:spcBef>
                <a:spcPts val="0"/>
              </a:spcBef>
              <a:spcAft>
                <a:spcPts val="1200"/>
              </a:spcAft>
            </a:pPr>
            <a:r>
              <a:rPr lang="en-US" dirty="0"/>
              <a:t>There are other Census surveys that ask more, like the American Community Survey. </a:t>
            </a:r>
            <a:r>
              <a:rPr lang="en-US" i="1" dirty="0"/>
              <a:t>This is different</a:t>
            </a:r>
            <a:r>
              <a:rPr lang="en-US" dirty="0"/>
              <a:t>. </a:t>
            </a:r>
          </a:p>
          <a:p>
            <a:pPr>
              <a:spcBef>
                <a:spcPts val="0"/>
              </a:spcBef>
              <a:spcAft>
                <a:spcPts val="1200"/>
              </a:spcAft>
            </a:pPr>
            <a:r>
              <a:rPr lang="en-US" sz="1200" dirty="0"/>
              <a:t>Common Questions You May Encounter:</a:t>
            </a:r>
          </a:p>
          <a:p>
            <a:pPr>
              <a:spcBef>
                <a:spcPts val="0"/>
              </a:spcBef>
              <a:spcAft>
                <a:spcPts val="1200"/>
              </a:spcAft>
            </a:pPr>
            <a:endParaRPr lang="en-US" sz="1200" dirty="0"/>
          </a:p>
          <a:p>
            <a:pPr>
              <a:spcBef>
                <a:spcPts val="0"/>
              </a:spcBef>
              <a:spcAft>
                <a:spcPts val="1200"/>
              </a:spcAft>
            </a:pPr>
            <a:r>
              <a:rPr lang="en-US" sz="1200" dirty="0"/>
              <a:t>Why don’t we count each person at the hospitals as babies? </a:t>
            </a:r>
          </a:p>
          <a:p>
            <a:pPr>
              <a:spcBef>
                <a:spcPts val="0"/>
              </a:spcBef>
              <a:spcAft>
                <a:spcPts val="1200"/>
              </a:spcAft>
            </a:pPr>
            <a:r>
              <a:rPr lang="en-US" sz="1200" dirty="0"/>
              <a:t>Why don’t the schools just count kids?</a:t>
            </a:r>
            <a:endParaRPr lang="en-US" sz="1100" dirty="0"/>
          </a:p>
          <a:p>
            <a:pPr>
              <a:spcBef>
                <a:spcPts val="0"/>
              </a:spcBef>
              <a:spcAft>
                <a:spcPts val="1200"/>
              </a:spcAft>
            </a:pPr>
            <a:r>
              <a:rPr lang="en-US" sz="1200" dirty="0"/>
              <a:t>What about the Citizenship question? </a:t>
            </a:r>
          </a:p>
          <a:p>
            <a:pPr>
              <a:spcBef>
                <a:spcPts val="0"/>
              </a:spcBef>
              <a:spcAft>
                <a:spcPts val="1200"/>
              </a:spcAft>
            </a:pPr>
            <a:r>
              <a:rPr lang="en-US" sz="1200" dirty="0"/>
              <a:t>Can our customers get in trouble for filling out the Census form? </a:t>
            </a:r>
          </a:p>
          <a:p>
            <a:pPr>
              <a:spcBef>
                <a:spcPts val="0"/>
              </a:spcBef>
              <a:spcAft>
                <a:spcPts val="1200"/>
              </a:spcAft>
            </a:pPr>
            <a:r>
              <a:rPr lang="en-US" sz="1200" dirty="0"/>
              <a:t>How do we count homeless populations?</a:t>
            </a:r>
            <a:endParaRPr lang="en-US" sz="1100" dirty="0"/>
          </a:p>
          <a:p>
            <a:pPr>
              <a:spcBef>
                <a:spcPts val="0"/>
              </a:spcBef>
              <a:spcAft>
                <a:spcPts val="1200"/>
              </a:spcAft>
            </a:pPr>
            <a:r>
              <a:rPr lang="en-US" sz="1200" dirty="0"/>
              <a:t>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6</a:t>
            </a:fld>
            <a:endParaRPr lang="en-US"/>
          </a:p>
        </p:txBody>
      </p:sp>
    </p:spTree>
    <p:extLst>
      <p:ext uri="{BB962C8B-B14F-4D97-AF65-F5344CB8AC3E}">
        <p14:creationId xmlns:p14="http://schemas.microsoft.com/office/powerpoint/2010/main" val="846986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straightforward but when touching</a:t>
            </a:r>
            <a:r>
              <a:rPr lang="en-US" baseline="0" dirty="0"/>
              <a:t> on the bullets of Distribution of Funds, Informing Gov. Planning, and Informing Org. Decisions, this is a good opportunity to connect to functions of Community Action.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7</a:t>
            </a:fld>
            <a:endParaRPr lang="en-US"/>
          </a:p>
        </p:txBody>
      </p:sp>
    </p:spTree>
    <p:extLst>
      <p:ext uri="{BB962C8B-B14F-4D97-AF65-F5344CB8AC3E}">
        <p14:creationId xmlns:p14="http://schemas.microsoft.com/office/powerpoint/2010/main" val="3091844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8</a:t>
            </a:fld>
            <a:endParaRPr lang="en-US"/>
          </a:p>
        </p:txBody>
      </p:sp>
    </p:spTree>
    <p:extLst>
      <p:ext uri="{BB962C8B-B14F-4D97-AF65-F5344CB8AC3E}">
        <p14:creationId xmlns:p14="http://schemas.microsoft.com/office/powerpoint/2010/main" val="804843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800" dirty="0"/>
              <a:t>All households will receive a letter asking to complete the census online, areas less likely to respond online will also receive a paper questionnaire. 6 attempts for in person follow up: 3 in person, 3 proxy</a:t>
            </a:r>
          </a:p>
          <a:p>
            <a:pPr lvl="2"/>
            <a:r>
              <a:rPr lang="en-US" sz="1800" dirty="0"/>
              <a:t>After 6 attempts, secondary sources will be used</a:t>
            </a:r>
          </a:p>
          <a:p>
            <a:pPr lvl="1"/>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9</a:t>
            </a:fld>
            <a:endParaRPr lang="en-US"/>
          </a:p>
        </p:txBody>
      </p:sp>
    </p:spTree>
    <p:extLst>
      <p:ext uri="{BB962C8B-B14F-4D97-AF65-F5344CB8AC3E}">
        <p14:creationId xmlns:p14="http://schemas.microsoft.com/office/powerpoint/2010/main" val="4272821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800" dirty="0"/>
              <a:t>All households will receive a letter asking to complete the census online, areas less likely to respond online will also receive a paper questionnaire. 6 attempts for in person follow up: 3 in person, 3 proxy</a:t>
            </a:r>
          </a:p>
          <a:p>
            <a:pPr lvl="2"/>
            <a:r>
              <a:rPr lang="en-US" sz="1800" dirty="0"/>
              <a:t>After 6 attempts, secondary sources will be used</a:t>
            </a:r>
          </a:p>
          <a:p>
            <a:pPr lvl="1"/>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10</a:t>
            </a:fld>
            <a:endParaRPr lang="en-US"/>
          </a:p>
        </p:txBody>
      </p:sp>
    </p:spTree>
    <p:extLst>
      <p:ext uri="{BB962C8B-B14F-4D97-AF65-F5344CB8AC3E}">
        <p14:creationId xmlns:p14="http://schemas.microsoft.com/office/powerpoint/2010/main" val="3377485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a:t>
            </a:r>
            <a:r>
              <a:rPr lang="en-US" baseline="0" dirty="0"/>
              <a:t> if the biggest non-war governmental field operation. It requires a huge investment in both dollars  and man power. It can be a generator of temporary local jobs in your community, and the results have a major impact on funding to your community for a decade.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11</a:t>
            </a:fld>
            <a:endParaRPr lang="en-US"/>
          </a:p>
        </p:txBody>
      </p:sp>
    </p:spTree>
    <p:extLst>
      <p:ext uri="{BB962C8B-B14F-4D97-AF65-F5344CB8AC3E}">
        <p14:creationId xmlns:p14="http://schemas.microsoft.com/office/powerpoint/2010/main" val="946148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slide is important. This slide’s purpose is to pivot from talking about how the Census Data is valuable to Community Action, to why making sure everyone is counted should be a concern for Community Action.  The slide shows why this year in particular there are various factors that will make it difficult to ensure a complete count. And because we have already demonstrated why the Census is valuable to Community Action, this should be a big concern for Community Action, and is why we need agencies to do what they can to make sure people are counted. Below is an explanation of each circle: </a:t>
            </a:r>
            <a:endParaRPr lang="en-US" dirty="0"/>
          </a:p>
          <a:p>
            <a:endParaRPr lang="en-US" dirty="0"/>
          </a:p>
          <a:p>
            <a:r>
              <a:rPr lang="en-US" dirty="0"/>
              <a:t>• </a:t>
            </a:r>
            <a:r>
              <a:rPr lang="en-US" b="1" dirty="0"/>
              <a:t>Constrained fiscal environment</a:t>
            </a:r>
            <a:r>
              <a:rPr lang="en-US" dirty="0"/>
              <a:t>: Budget</a:t>
            </a:r>
            <a:r>
              <a:rPr lang="en-US" baseline="0" dirty="0"/>
              <a:t> </a:t>
            </a:r>
            <a:r>
              <a:rPr lang="en-US" dirty="0"/>
              <a:t>deficits place significant pressure on funding</a:t>
            </a:r>
            <a:r>
              <a:rPr lang="en-US" baseline="0" dirty="0"/>
              <a:t> </a:t>
            </a:r>
            <a:r>
              <a:rPr lang="en-US" dirty="0"/>
              <a:t>available for the research, testing, design, and</a:t>
            </a:r>
            <a:r>
              <a:rPr lang="en-US" baseline="0" dirty="0"/>
              <a:t> </a:t>
            </a:r>
            <a:r>
              <a:rPr lang="en-US" dirty="0"/>
              <a:t>development work required for successful</a:t>
            </a:r>
            <a:r>
              <a:rPr lang="en-US" baseline="0" dirty="0"/>
              <a:t> </a:t>
            </a:r>
            <a:r>
              <a:rPr lang="en-US" dirty="0"/>
              <a:t>innovation.</a:t>
            </a:r>
          </a:p>
          <a:p>
            <a:endParaRPr lang="en-US" dirty="0"/>
          </a:p>
          <a:p>
            <a:r>
              <a:rPr lang="en-US" dirty="0"/>
              <a:t>• </a:t>
            </a:r>
            <a:r>
              <a:rPr lang="en-US" b="1" dirty="0"/>
              <a:t>Rapidly changing use of technology</a:t>
            </a:r>
            <a:r>
              <a:rPr lang="en-US" dirty="0"/>
              <a:t>:</a:t>
            </a:r>
            <a:r>
              <a:rPr lang="en-US" baseline="0" dirty="0"/>
              <a:t> </a:t>
            </a:r>
            <a:r>
              <a:rPr lang="en-US" dirty="0"/>
              <a:t>Stakeholders expect the decennial census to</a:t>
            </a:r>
            <a:r>
              <a:rPr lang="en-US" baseline="0" dirty="0"/>
              <a:t> </a:t>
            </a:r>
            <a:r>
              <a:rPr lang="en-US" dirty="0"/>
              <a:t>use technology innovation, yet the rapid pace</a:t>
            </a:r>
            <a:r>
              <a:rPr lang="en-US" baseline="0" dirty="0"/>
              <a:t> </a:t>
            </a:r>
            <a:r>
              <a:rPr lang="en-US" dirty="0"/>
              <a:t>of change makes it challenging to plan for and</a:t>
            </a:r>
            <a:r>
              <a:rPr lang="en-US" baseline="0" dirty="0"/>
              <a:t> </a:t>
            </a:r>
            <a:r>
              <a:rPr lang="en-US" dirty="0"/>
              <a:t>adequately test the use of these technologies</a:t>
            </a:r>
            <a:r>
              <a:rPr lang="en-US" baseline="0" dirty="0"/>
              <a:t> </a:t>
            </a:r>
            <a:r>
              <a:rPr lang="en-US" dirty="0"/>
              <a:t>before they become obsolete.</a:t>
            </a:r>
          </a:p>
          <a:p>
            <a:endParaRPr lang="en-US" dirty="0"/>
          </a:p>
          <a:p>
            <a:r>
              <a:rPr lang="en-US" dirty="0"/>
              <a:t>• </a:t>
            </a:r>
            <a:r>
              <a:rPr lang="en-US" b="1" dirty="0"/>
              <a:t>Information explosion</a:t>
            </a:r>
            <a:r>
              <a:rPr lang="en-US" dirty="0"/>
              <a:t>: Rapid changes in</a:t>
            </a:r>
            <a:r>
              <a:rPr lang="en-US" baseline="0" dirty="0"/>
              <a:t> </a:t>
            </a:r>
            <a:r>
              <a:rPr lang="en-US" dirty="0"/>
              <a:t>information technology (IT) create stakeholder</a:t>
            </a:r>
            <a:r>
              <a:rPr lang="en-US" baseline="0" dirty="0"/>
              <a:t> </a:t>
            </a:r>
            <a:r>
              <a:rPr lang="en-US" dirty="0"/>
              <a:t>expectations for how the Census Bureau interacts with the public to collect data and disseminate data products.</a:t>
            </a:r>
          </a:p>
          <a:p>
            <a:endParaRPr lang="en-US" dirty="0"/>
          </a:p>
          <a:p>
            <a:r>
              <a:rPr lang="en-US" dirty="0"/>
              <a:t>• </a:t>
            </a:r>
            <a:r>
              <a:rPr lang="en-US" b="1" dirty="0"/>
              <a:t>Distrust in government</a:t>
            </a:r>
            <a:r>
              <a:rPr lang="en-US" dirty="0"/>
              <a:t>: The public’s concerns</a:t>
            </a:r>
            <a:r>
              <a:rPr lang="en-US" baseline="0" dirty="0"/>
              <a:t> </a:t>
            </a:r>
            <a:r>
              <a:rPr lang="en-US" dirty="0"/>
              <a:t>about information security and privacy, the</a:t>
            </a:r>
            <a:r>
              <a:rPr lang="en-US" baseline="0" dirty="0"/>
              <a:t> </a:t>
            </a:r>
            <a:r>
              <a:rPr lang="en-US" dirty="0"/>
              <a:t>confidentiality of information given to the government, and how government programs use the information they collect continue to grow.</a:t>
            </a:r>
            <a:r>
              <a:rPr lang="en-US" baseline="0" dirty="0"/>
              <a:t> </a:t>
            </a:r>
            <a:r>
              <a:rPr lang="en-US" dirty="0"/>
              <a:t>This impacts response rates and could make it</a:t>
            </a:r>
            <a:r>
              <a:rPr lang="en-US" baseline="0" dirty="0"/>
              <a:t> </a:t>
            </a:r>
            <a:r>
              <a:rPr lang="en-US" dirty="0"/>
              <a:t>more difficult for government agencies to collect important demographic survey information.</a:t>
            </a:r>
          </a:p>
          <a:p>
            <a:endParaRPr lang="en-US" dirty="0"/>
          </a:p>
          <a:p>
            <a:r>
              <a:rPr lang="en-US" dirty="0"/>
              <a:t>• </a:t>
            </a:r>
            <a:r>
              <a:rPr lang="en-US" b="1" dirty="0"/>
              <a:t>Declining response rates</a:t>
            </a:r>
            <a:r>
              <a:rPr lang="en-US" dirty="0"/>
              <a:t>: Response rates for</a:t>
            </a:r>
            <a:r>
              <a:rPr lang="en-US" baseline="0" dirty="0"/>
              <a:t> </a:t>
            </a:r>
            <a:r>
              <a:rPr lang="en-US" dirty="0"/>
              <a:t>Census Bureau surveys, and for surveys and censuses in general, have declined as citizens</a:t>
            </a:r>
            <a:r>
              <a:rPr lang="en-US" baseline="0" dirty="0"/>
              <a:t> </a:t>
            </a:r>
            <a:r>
              <a:rPr lang="en-US" dirty="0"/>
              <a:t>are overloaded with requests for information</a:t>
            </a:r>
          </a:p>
          <a:p>
            <a:r>
              <a:rPr lang="en-US" dirty="0"/>
              <a:t>and become increasingly concerned about</a:t>
            </a:r>
            <a:r>
              <a:rPr lang="en-US" baseline="0" dirty="0"/>
              <a:t> </a:t>
            </a:r>
            <a:r>
              <a:rPr lang="en-US" dirty="0"/>
              <a:t>sharing information.</a:t>
            </a:r>
          </a:p>
          <a:p>
            <a:endParaRPr lang="en-US" dirty="0"/>
          </a:p>
          <a:p>
            <a:r>
              <a:rPr lang="en-US" dirty="0"/>
              <a:t>• </a:t>
            </a:r>
            <a:r>
              <a:rPr lang="en-US" b="1" dirty="0"/>
              <a:t>Increasingly diverse population</a:t>
            </a:r>
            <a:r>
              <a:rPr lang="en-US" dirty="0"/>
              <a:t>: The demographic and cultural make-up of the United</a:t>
            </a:r>
            <a:r>
              <a:rPr lang="en-US" baseline="0" dirty="0"/>
              <a:t> </a:t>
            </a:r>
            <a:r>
              <a:rPr lang="en-US" dirty="0"/>
              <a:t>States continues to increase in complexity,</a:t>
            </a:r>
            <a:r>
              <a:rPr lang="en-US" baseline="0" dirty="0"/>
              <a:t> </a:t>
            </a:r>
            <a:r>
              <a:rPr lang="en-US" dirty="0"/>
              <a:t>including a growing number of households and individuals of Limited English Proficiency</a:t>
            </a:r>
          </a:p>
          <a:p>
            <a:endParaRPr lang="en-US" dirty="0"/>
          </a:p>
          <a:p>
            <a:r>
              <a:rPr lang="en-US" dirty="0"/>
              <a:t>• </a:t>
            </a:r>
            <a:r>
              <a:rPr lang="en-US" b="1" dirty="0"/>
              <a:t>Informal, complex living arrangements</a:t>
            </a:r>
            <a:r>
              <a:rPr lang="en-US" dirty="0"/>
              <a:t>:</a:t>
            </a:r>
            <a:r>
              <a:rPr lang="en-US" baseline="0" dirty="0"/>
              <a:t> </a:t>
            </a:r>
            <a:r>
              <a:rPr lang="en-US" dirty="0"/>
              <a:t>Households are becoming more diverse and</a:t>
            </a:r>
            <a:r>
              <a:rPr lang="en-US" baseline="0" dirty="0"/>
              <a:t> </a:t>
            </a:r>
            <a:r>
              <a:rPr lang="en-US" dirty="0"/>
              <a:t>dynamic, making it a challenge to associate an identified person with a single location. For</a:t>
            </a:r>
            <a:r>
              <a:rPr lang="en-US" baseline="0" dirty="0"/>
              <a:t> </a:t>
            </a:r>
            <a:r>
              <a:rPr lang="en-US" dirty="0"/>
              <a:t>example, blended families may include children</a:t>
            </a:r>
          </a:p>
          <a:p>
            <a:r>
              <a:rPr lang="en-US" dirty="0"/>
              <a:t>who have two primary residences. </a:t>
            </a:r>
          </a:p>
          <a:p>
            <a:endParaRPr lang="en-US" dirty="0"/>
          </a:p>
          <a:p>
            <a:r>
              <a:rPr lang="en-US" dirty="0"/>
              <a:t>• </a:t>
            </a:r>
            <a:r>
              <a:rPr lang="en-US" b="1" dirty="0"/>
              <a:t>A mobile population</a:t>
            </a:r>
            <a:r>
              <a:rPr lang="en-US" dirty="0"/>
              <a:t>: The United States continues to be a highly mobile nation as about</a:t>
            </a:r>
            <a:r>
              <a:rPr lang="en-US" baseline="0" dirty="0"/>
              <a:t> </a:t>
            </a:r>
            <a:r>
              <a:rPr lang="en-US" dirty="0"/>
              <a:t>14.3 % of the population moves in a given year</a:t>
            </a:r>
          </a:p>
        </p:txBody>
      </p:sp>
      <p:sp>
        <p:nvSpPr>
          <p:cNvPr id="4" name="Slide Number Placeholder 3"/>
          <p:cNvSpPr>
            <a:spLocks noGrp="1"/>
          </p:cNvSpPr>
          <p:nvPr>
            <p:ph type="sldNum" sz="quarter" idx="10"/>
          </p:nvPr>
        </p:nvSpPr>
        <p:spPr/>
        <p:txBody>
          <a:bodyPr/>
          <a:lstStyle/>
          <a:p>
            <a:fld id="{5E2DE50E-D824-4F21-934E-C6A9BAE9AD57}" type="slidenum">
              <a:rPr lang="en-US" smtClean="0"/>
              <a:t>12</a:t>
            </a:fld>
            <a:endParaRPr lang="en-US"/>
          </a:p>
        </p:txBody>
      </p:sp>
    </p:spTree>
    <p:extLst>
      <p:ext uri="{BB962C8B-B14F-4D97-AF65-F5344CB8AC3E}">
        <p14:creationId xmlns:p14="http://schemas.microsoft.com/office/powerpoint/2010/main" val="2184928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This means the hard to count population includes a variety of categories including: </a:t>
            </a:r>
          </a:p>
          <a:p>
            <a:pPr lvl="3">
              <a:buFont typeface="Arial" panose="020B0604020202020204" pitchFamily="34" charset="0"/>
              <a:buChar char="•"/>
            </a:pPr>
            <a:r>
              <a:rPr lang="en-US" sz="1800" b="1" dirty="0">
                <a:solidFill>
                  <a:schemeClr val="accent1">
                    <a:lumMod val="75000"/>
                  </a:schemeClr>
                </a:solidFill>
              </a:rPr>
              <a:t>Young children under the age of five.</a:t>
            </a:r>
          </a:p>
          <a:p>
            <a:pPr lvl="3">
              <a:buFont typeface="Arial" panose="020B0604020202020204" pitchFamily="34" charset="0"/>
              <a:buChar char="•"/>
            </a:pPr>
            <a:r>
              <a:rPr lang="en-US" sz="1800" b="1" dirty="0">
                <a:solidFill>
                  <a:schemeClr val="accent1">
                    <a:lumMod val="75000"/>
                  </a:schemeClr>
                </a:solidFill>
              </a:rPr>
              <a:t>Racial and ethnic minorities.</a:t>
            </a:r>
          </a:p>
          <a:p>
            <a:pPr lvl="3">
              <a:buFont typeface="Arial" panose="020B0604020202020204" pitchFamily="34" charset="0"/>
              <a:buChar char="•"/>
            </a:pPr>
            <a:r>
              <a:rPr lang="en-US" sz="1800" b="1" dirty="0">
                <a:solidFill>
                  <a:schemeClr val="accent1">
                    <a:lumMod val="75000"/>
                  </a:schemeClr>
                </a:solidFill>
              </a:rPr>
              <a:t>Non-English speakers.</a:t>
            </a:r>
          </a:p>
          <a:p>
            <a:pPr lvl="3">
              <a:buFont typeface="Arial" panose="020B0604020202020204" pitchFamily="34" charset="0"/>
              <a:buChar char="•"/>
            </a:pPr>
            <a:r>
              <a:rPr lang="en-US" sz="1800" b="1" dirty="0">
                <a:solidFill>
                  <a:schemeClr val="accent1">
                    <a:lumMod val="75000"/>
                  </a:schemeClr>
                </a:solidFill>
              </a:rPr>
              <a:t>Low income people.</a:t>
            </a:r>
          </a:p>
          <a:p>
            <a:pPr lvl="3">
              <a:buFont typeface="Arial" panose="020B0604020202020204" pitchFamily="34" charset="0"/>
              <a:buChar char="•"/>
            </a:pPr>
            <a:r>
              <a:rPr lang="en-US" sz="1800" b="1" dirty="0">
                <a:solidFill>
                  <a:schemeClr val="accent1">
                    <a:lumMod val="75000"/>
                  </a:schemeClr>
                </a:solidFill>
              </a:rPr>
              <a:t>People experiencing homelessness.</a:t>
            </a:r>
          </a:p>
          <a:p>
            <a:pPr lvl="3">
              <a:buFont typeface="Arial" panose="020B0604020202020204" pitchFamily="34" charset="0"/>
              <a:buChar char="•"/>
            </a:pPr>
            <a:r>
              <a:rPr lang="en-US" sz="1800" b="1" dirty="0">
                <a:solidFill>
                  <a:schemeClr val="accent1">
                    <a:lumMod val="75000"/>
                  </a:schemeClr>
                </a:solidFill>
              </a:rPr>
              <a:t>Undocumented immigrants.</a:t>
            </a:r>
          </a:p>
          <a:p>
            <a:pPr lvl="3">
              <a:buFont typeface="Arial" panose="020B0604020202020204" pitchFamily="34" charset="0"/>
              <a:buChar char="•"/>
            </a:pPr>
            <a:r>
              <a:rPr lang="en-US" sz="1800" b="1" dirty="0">
                <a:solidFill>
                  <a:schemeClr val="accent1">
                    <a:lumMod val="75000"/>
                  </a:schemeClr>
                </a:solidFill>
              </a:rPr>
              <a:t>People who distrust the government.</a:t>
            </a:r>
          </a:p>
          <a:p>
            <a:pPr lvl="3">
              <a:buFont typeface="Arial" panose="020B0604020202020204" pitchFamily="34" charset="0"/>
              <a:buChar char="•"/>
            </a:pPr>
            <a:r>
              <a:rPr lang="en-US" sz="1800" b="1" dirty="0">
                <a:solidFill>
                  <a:schemeClr val="accent1">
                    <a:lumMod val="75000"/>
                  </a:schemeClr>
                </a:solidFill>
              </a:rPr>
              <a:t>LGBTQ persons.</a:t>
            </a:r>
          </a:p>
          <a:p>
            <a:pPr lvl="3">
              <a:buFont typeface="Arial" panose="020B0604020202020204" pitchFamily="34" charset="0"/>
              <a:buChar char="•"/>
            </a:pPr>
            <a:r>
              <a:rPr lang="en-US" sz="1800" b="1" dirty="0">
                <a:solidFill>
                  <a:schemeClr val="accent1">
                    <a:lumMod val="75000"/>
                  </a:schemeClr>
                </a:solidFill>
              </a:rPr>
              <a:t>People with mental or physical disabilities.</a:t>
            </a:r>
          </a:p>
          <a:p>
            <a:pPr lvl="3">
              <a:buFont typeface="Arial" panose="020B0604020202020204" pitchFamily="34" charset="0"/>
              <a:buChar char="•"/>
            </a:pPr>
            <a:r>
              <a:rPr lang="en-US" sz="1800" b="1" dirty="0">
                <a:solidFill>
                  <a:schemeClr val="accent1">
                    <a:lumMod val="75000"/>
                  </a:schemeClr>
                </a:solidFill>
              </a:rPr>
              <a:t>People who do not live in traditional housing.</a:t>
            </a:r>
          </a:p>
          <a:p>
            <a:r>
              <a:rPr lang="en-US" sz="2000" dirty="0"/>
              <a:t>People who are members of disadvantaged or marginalized communities –with the most to lose – are at greatest risk of being uncounted. These are also the groups that are most likely to be served by Community Action</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13</a:t>
            </a:fld>
            <a:endParaRPr lang="en-US"/>
          </a:p>
        </p:txBody>
      </p:sp>
    </p:spTree>
    <p:extLst>
      <p:ext uri="{BB962C8B-B14F-4D97-AF65-F5344CB8AC3E}">
        <p14:creationId xmlns:p14="http://schemas.microsoft.com/office/powerpoint/2010/main" val="4274391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a:t>
            </a:r>
            <a:r>
              <a:rPr lang="en-US" baseline="0" dirty="0"/>
              <a:t> if the biggest non-war governmental field operation. It requires a huge investment in both dollars  and man power. It can be a generator of temporary local jobs in your community, and the results have a major impact on funding to your community for a decade.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14</a:t>
            </a:fld>
            <a:endParaRPr lang="en-US"/>
          </a:p>
        </p:txBody>
      </p:sp>
    </p:spTree>
    <p:extLst>
      <p:ext uri="{BB962C8B-B14F-4D97-AF65-F5344CB8AC3E}">
        <p14:creationId xmlns:p14="http://schemas.microsoft.com/office/powerpoint/2010/main" val="3658221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85595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a:t>
            </a:r>
            <a:r>
              <a:rPr lang="en-US" baseline="0" dirty="0"/>
              <a:t> is self explanatory, but important to note that the programs depicted here are not </a:t>
            </a:r>
            <a:r>
              <a:rPr lang="en-US" baseline="0" dirty="0" err="1"/>
              <a:t>alll</a:t>
            </a:r>
            <a:r>
              <a:rPr lang="en-US" baseline="0" dirty="0"/>
              <a:t> the programs that are impacted by the Census, just the ones that are most commonly utilized by Community Action. Worth noting out that the Weatherization program is one that is not included in this data</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17</a:t>
            </a:fld>
            <a:endParaRPr lang="en-US"/>
          </a:p>
        </p:txBody>
      </p:sp>
    </p:spTree>
    <p:extLst>
      <p:ext uri="{BB962C8B-B14F-4D97-AF65-F5344CB8AC3E}">
        <p14:creationId xmlns:p14="http://schemas.microsoft.com/office/powerpoint/2010/main" val="2756579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18</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a:t>
            </a:r>
            <a:r>
              <a:rPr lang="en-US" baseline="0" dirty="0" err="1"/>
              <a:t>thaat</a:t>
            </a:r>
            <a:r>
              <a:rPr lang="en-US" baseline="0" dirty="0"/>
              <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19</a:t>
            </a:fld>
            <a:endParaRPr lang="en-US"/>
          </a:p>
        </p:txBody>
      </p:sp>
    </p:spTree>
    <p:extLst>
      <p:ext uri="{BB962C8B-B14F-4D97-AF65-F5344CB8AC3E}">
        <p14:creationId xmlns:p14="http://schemas.microsoft.com/office/powerpoint/2010/main" val="1603861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that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20</a:t>
            </a:fld>
            <a:endParaRPr lang="en-US"/>
          </a:p>
        </p:txBody>
      </p:sp>
    </p:spTree>
    <p:extLst>
      <p:ext uri="{BB962C8B-B14F-4D97-AF65-F5344CB8AC3E}">
        <p14:creationId xmlns:p14="http://schemas.microsoft.com/office/powerpoint/2010/main" val="1603861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that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2DE50E-D824-4F21-934E-C6A9BAE9AD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0927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dirty="0"/>
              <a:t>The Complete Count Committees (CCC) program is one of the main Get Out the Count efforts run by the Census Bureau. It is key to creating awareness in communities all across the country.</a:t>
            </a:r>
            <a:endParaRPr lang="en-US" dirty="0"/>
          </a:p>
          <a:p>
            <a:pPr fontAlgn="base"/>
            <a:r>
              <a:rPr lang="en-US" dirty="0"/>
              <a:t>CCCs utilize local knowledge, influence, and resources to educate communities and promote the census through locally </a:t>
            </a:r>
            <a:br>
              <a:rPr lang="en-US" dirty="0"/>
            </a:br>
            <a:r>
              <a:rPr lang="en-US" dirty="0"/>
              <a:t>based, targeted outreach efforts. </a:t>
            </a:r>
            <a:br>
              <a:rPr lang="en-US" dirty="0"/>
            </a:br>
            <a:endParaRPr lang="en-US" dirty="0"/>
          </a:p>
          <a:p>
            <a:pPr fontAlgn="base"/>
            <a:r>
              <a:rPr lang="en-US" dirty="0"/>
              <a:t>CCCs provide a vehicle for coordinating and nurturing cooperative efforts between tribal, state, and local governments; communities; and the Census Bureau. </a:t>
            </a:r>
            <a:br>
              <a:rPr lang="en-US" dirty="0"/>
            </a:br>
            <a:endParaRPr lang="en-US" dirty="0"/>
          </a:p>
          <a:p>
            <a:pPr fontAlgn="base"/>
            <a:r>
              <a:rPr lang="en-US" dirty="0"/>
              <a:t>CCCs help the Census Bureau get a complete count in 2020 through partnerships with local governments and community organizations.</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859084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3205707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043072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April 1</a:t>
            </a:r>
            <a:r>
              <a:rPr lang="en-US" baseline="30000" dirty="0"/>
              <a:t>st</a:t>
            </a:r>
            <a:r>
              <a:rPr lang="en-US" dirty="0"/>
              <a:t> of this year (one year out from Census Day) the Census Counts Campaign held a Census Day of Action. This was the largest effort of the campaign to date. Among the many activities of that day, the campaign officially launched their website: censuscounts.org, where thousands of people across the country had the ability to pledge to be counted and work towards a fair and accurate census. You can still visit and take the pledge and censuscounts.org, this will sign you up for important campaign updates and tie to a community of thousands already working on census outreach efforts. Additionally, the website is valuable resources to learn more about the various national partners involved in the Census Counts campaign as well as a continually updated list of resources to help with your outreach efforts.  </a:t>
            </a:r>
          </a:p>
        </p:txBody>
      </p:sp>
      <p:sp>
        <p:nvSpPr>
          <p:cNvPr id="4" name="Slide Number Placeholder 3"/>
          <p:cNvSpPr>
            <a:spLocks noGrp="1"/>
          </p:cNvSpPr>
          <p:nvPr>
            <p:ph type="sldNum" sz="quarter" idx="10"/>
          </p:nvPr>
        </p:nvSpPr>
        <p:spPr/>
        <p:txBody>
          <a:bodyPr/>
          <a:lstStyle/>
          <a:p>
            <a:fld id="{5E2DE50E-D824-4F21-934E-C6A9BAE9AD57}" type="slidenum">
              <a:rPr lang="en-US" smtClean="0"/>
              <a:t>25</a:t>
            </a:fld>
            <a:endParaRPr lang="en-US"/>
          </a:p>
        </p:txBody>
      </p:sp>
    </p:spTree>
    <p:extLst>
      <p:ext uri="{BB962C8B-B14F-4D97-AF65-F5344CB8AC3E}">
        <p14:creationId xmlns:p14="http://schemas.microsoft.com/office/powerpoint/2010/main" val="3181499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Counts Campaign is</a:t>
            </a:r>
            <a:r>
              <a:rPr lang="en-US" baseline="0" dirty="0"/>
              <a:t> a national collaborative effort funded by some of the nations largest foundations and funding organizations. These funders have come together to make a very large scale investment to help complement the census bureau’s outreach efforts to gauntness that the 2020 census is fair and accurate. The Census Counts campaign is lead by the Leadership Conference Education Fund alongside a growing number of national hub organizations that represent various hard to count groups (partnership for </a:t>
            </a:r>
            <a:r>
              <a:rPr lang="en-US" baseline="0" dirty="0" err="1"/>
              <a:t>america’s</a:t>
            </a:r>
            <a:r>
              <a:rPr lang="en-US" baseline="0" dirty="0"/>
              <a:t> young children, color of change, </a:t>
            </a:r>
            <a:r>
              <a:rPr lang="en-US" baseline="0" dirty="0" err="1"/>
              <a:t>naleo</a:t>
            </a:r>
            <a:r>
              <a:rPr lang="en-US" baseline="0" dirty="0"/>
              <a:t>)  or networks of important stakeholders (state voices, ready nation, faith in public life)</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26</a:t>
            </a:fld>
            <a:endParaRPr lang="en-US"/>
          </a:p>
        </p:txBody>
      </p:sp>
    </p:spTree>
    <p:extLst>
      <p:ext uri="{BB962C8B-B14F-4D97-AF65-F5344CB8AC3E}">
        <p14:creationId xmlns:p14="http://schemas.microsoft.com/office/powerpoint/2010/main" val="2513468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solidFill>
                  <a:schemeClr val="tx1"/>
                </a:solidFill>
              </a:rPr>
              <a:t>Increasing Awareness and Capacity across the Community Action Network</a:t>
            </a:r>
          </a:p>
          <a:p>
            <a:endParaRPr lang="en-US" dirty="0"/>
          </a:p>
          <a:p>
            <a:pPr>
              <a:spcAft>
                <a:spcPts val="1019"/>
              </a:spcAft>
            </a:pPr>
            <a:r>
              <a:rPr lang="en-US" dirty="0"/>
              <a:t>Conducting in-person trainings on Census information, tools and curriculum at state, regional and national conferences</a:t>
            </a:r>
          </a:p>
          <a:p>
            <a:pPr>
              <a:spcAft>
                <a:spcPts val="1019"/>
              </a:spcAft>
            </a:pPr>
            <a:r>
              <a:rPr lang="en-US" dirty="0"/>
              <a:t>Holding regular national webinars about the value of a complete Census to Community Action, and showcasing tools to help CAA staff support our customers’ Census participation</a:t>
            </a:r>
          </a:p>
          <a:p>
            <a:pPr>
              <a:spcAft>
                <a:spcPts val="1019"/>
              </a:spcAft>
            </a:pPr>
            <a:r>
              <a:rPr lang="en-US" dirty="0"/>
              <a:t>Using the network of working group members and CAA field expertise to learn and promote Census best practices for Community Action</a:t>
            </a:r>
          </a:p>
          <a:p>
            <a:pPr>
              <a:spcAft>
                <a:spcPts val="1019"/>
              </a:spcAft>
            </a:pPr>
            <a:endParaRPr lang="en-US" dirty="0"/>
          </a:p>
          <a:p>
            <a:pPr>
              <a:spcAft>
                <a:spcPts val="1019"/>
              </a:spcAft>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28</a:t>
            </a:fld>
            <a:endParaRPr lang="en-US"/>
          </a:p>
        </p:txBody>
      </p:sp>
    </p:spTree>
    <p:extLst>
      <p:ext uri="{BB962C8B-B14F-4D97-AF65-F5344CB8AC3E}">
        <p14:creationId xmlns:p14="http://schemas.microsoft.com/office/powerpoint/2010/main" val="3712780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Rework language</a:t>
            </a:r>
          </a:p>
        </p:txBody>
      </p:sp>
      <p:sp>
        <p:nvSpPr>
          <p:cNvPr id="4" name="Slide Number Placeholder 3"/>
          <p:cNvSpPr>
            <a:spLocks noGrp="1"/>
          </p:cNvSpPr>
          <p:nvPr>
            <p:ph type="sldNum" sz="quarter" idx="10"/>
          </p:nvPr>
        </p:nvSpPr>
        <p:spPr/>
        <p:txBody>
          <a:bodyPr/>
          <a:lstStyle/>
          <a:p>
            <a:fld id="{5E2DE50E-D824-4F21-934E-C6A9BAE9AD57}" type="slidenum">
              <a:rPr lang="en-US" smtClean="0"/>
              <a:t>30</a:t>
            </a:fld>
            <a:endParaRPr lang="en-US"/>
          </a:p>
        </p:txBody>
      </p:sp>
    </p:spTree>
    <p:extLst>
      <p:ext uri="{BB962C8B-B14F-4D97-AF65-F5344CB8AC3E}">
        <p14:creationId xmlns:p14="http://schemas.microsoft.com/office/powerpoint/2010/main" val="3269235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9635" name="Notes Placeholder 2"/>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endParaRPr lang="en-US" altLang="en-US"/>
          </a:p>
        </p:txBody>
      </p:sp>
      <p:sp>
        <p:nvSpPr>
          <p:cNvPr id="69636" name="Slide Number Placeholder 3"/>
          <p:cNvSpPr>
            <a:spLocks noGrp="1"/>
          </p:cNvSpPr>
          <p:nvPr>
            <p:ph type="sldNum" sz="quarter" idx="4294967295"/>
          </p:nvPr>
        </p:nvSpPr>
        <p:spPr bwMode="auto">
          <a:xfrm>
            <a:off x="3970338" y="8829675"/>
            <a:ext cx="3038475"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569913" eaLnBrk="0" fontAlgn="base" hangingPunct="0">
              <a:spcBef>
                <a:spcPct val="0"/>
              </a:spcBef>
              <a:spcAft>
                <a:spcPct val="0"/>
              </a:spcAft>
            </a:pPr>
            <a:fld id="{22B234EC-6D6E-4D07-8650-D57D519FD24A}" type="slidenum">
              <a:rPr lang="en-US" altLang="en-US" sz="3600" smtClean="0">
                <a:solidFill>
                  <a:srgbClr val="000000"/>
                </a:solidFill>
                <a:latin typeface="Helvetica Light"/>
                <a:ea typeface="MS PGothic" panose="020B0600070205080204" pitchFamily="34" charset="-128"/>
                <a:sym typeface="Helvetica Light"/>
              </a:rPr>
              <a:pPr defTabSz="569913" eaLnBrk="0" fontAlgn="base" hangingPunct="0">
                <a:spcBef>
                  <a:spcPct val="0"/>
                </a:spcBef>
                <a:spcAft>
                  <a:spcPct val="0"/>
                </a:spcAft>
              </a:pPr>
              <a:t>31</a:t>
            </a:fld>
            <a:endParaRPr lang="en-US" altLang="en-US" sz="3600">
              <a:solidFill>
                <a:srgbClr val="000000"/>
              </a:solidFill>
              <a:latin typeface="Helvetica Light"/>
              <a:ea typeface="MS PGothic" panose="020B0600070205080204" pitchFamily="34" charset="-128"/>
              <a:sym typeface="Helvetica Light"/>
            </a:endParaRPr>
          </a:p>
        </p:txBody>
      </p:sp>
    </p:spTree>
    <p:extLst>
      <p:ext uri="{BB962C8B-B14F-4D97-AF65-F5344CB8AC3E}">
        <p14:creationId xmlns:p14="http://schemas.microsoft.com/office/powerpoint/2010/main" val="2803598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85595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Insert video still and link when ready</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35</a:t>
            </a:fld>
            <a:endParaRPr lang="en-US"/>
          </a:p>
        </p:txBody>
      </p:sp>
    </p:spTree>
    <p:extLst>
      <p:ext uri="{BB962C8B-B14F-4D97-AF65-F5344CB8AC3E}">
        <p14:creationId xmlns:p14="http://schemas.microsoft.com/office/powerpoint/2010/main" val="11742068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5027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502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68621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2343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18584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41012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7678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5284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74018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45988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2331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5757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67437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607b634f87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607b634f8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33001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08184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5db0d325eb_0_17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5db0d325eb_0_1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61677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a:p>
            <a:endParaRPr lang="en-US" dirty="0"/>
          </a:p>
          <a:p>
            <a:r>
              <a:rPr lang="en-US" b="1" dirty="0"/>
              <a:t>CONFIDENTIALITY! </a:t>
            </a:r>
            <a:r>
              <a:rPr lang="en-US" dirty="0"/>
              <a:t>Title 13 provides the following protections to individuals and businesses:</a:t>
            </a:r>
          </a:p>
          <a:p>
            <a:r>
              <a:rPr lang="en-US" dirty="0"/>
              <a:t>Private information is never published. It is against the law to disclose or publish any private information that identifies an individual or business such, including names, addresses (including GPS coordinates), Social Security Numbers, and telephone numbers.</a:t>
            </a:r>
          </a:p>
          <a:p>
            <a:r>
              <a:rPr lang="en-US" dirty="0"/>
              <a:t>The Census Bureau collects information to produce statistics. Personal information cannot be used against respondents by any government agency or court.</a:t>
            </a:r>
          </a:p>
          <a:p>
            <a:r>
              <a:rPr lang="en-US" dirty="0"/>
              <a:t>Census Bureau employees are sworn to protect confidentiality. People sworn to uphold Title 13 are legally required to maintain the confidentiality of your data. Every person with access to your data is sworn for life to protect your information and understands that the penalties for violating this law are applicable for a lifetime.</a:t>
            </a:r>
          </a:p>
          <a:p>
            <a:r>
              <a:rPr lang="en-US" dirty="0"/>
              <a:t>Violating the law is a serious federal crime. Anyone who violates this law will face severe penalties, including a federal prison sentence of up to five years, a fine of up to $250,000, or both.</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53</a:t>
            </a:fld>
            <a:endParaRPr lang="en-US"/>
          </a:p>
        </p:txBody>
      </p:sp>
    </p:spTree>
    <p:extLst>
      <p:ext uri="{BB962C8B-B14F-4D97-AF65-F5344CB8AC3E}">
        <p14:creationId xmlns:p14="http://schemas.microsoft.com/office/powerpoint/2010/main" val="3163112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54</a:t>
            </a:fld>
            <a:endParaRPr lang="en-US"/>
          </a:p>
        </p:txBody>
      </p:sp>
    </p:spTree>
    <p:extLst>
      <p:ext uri="{BB962C8B-B14F-4D97-AF65-F5344CB8AC3E}">
        <p14:creationId xmlns:p14="http://schemas.microsoft.com/office/powerpoint/2010/main" val="38079880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is Private and Confidential</a:t>
            </a:r>
          </a:p>
          <a:p>
            <a:r>
              <a:rPr lang="en-US" dirty="0"/>
              <a:t>Federal Law Protects Your Information. The U.S. Census Bureau is bound by Title 13 of the United States Code. This law not only provides authority for the work of the Census Bureau, but also provides strong protection for the information it collects from individuals and businesses. As a result, the Census Bureau has one of the strongest confidentiality guarantees in the federal government.</a:t>
            </a:r>
          </a:p>
          <a:p>
            <a:r>
              <a:rPr lang="en-US" dirty="0"/>
              <a:t> </a:t>
            </a:r>
          </a:p>
          <a:p>
            <a:r>
              <a:rPr lang="en-US" dirty="0"/>
              <a:t>It is against the law for any Census Bureau employee to disclose or publish any Census or survey information that identifies an individual or business. This is true even for inter-agency communication: the FBI and other government entities do not have the legal right to access this information. In fact, when these protections have been challenged, Title 13's confidentiality guarantee has been upheld.</a:t>
            </a:r>
          </a:p>
        </p:txBody>
      </p:sp>
      <p:sp>
        <p:nvSpPr>
          <p:cNvPr id="4" name="Slide Number Placeholder 3"/>
          <p:cNvSpPr>
            <a:spLocks noGrp="1"/>
          </p:cNvSpPr>
          <p:nvPr>
            <p:ph type="sldNum" sz="quarter" idx="10"/>
          </p:nvPr>
        </p:nvSpPr>
        <p:spPr/>
        <p:txBody>
          <a:bodyPr/>
          <a:lstStyle/>
          <a:p>
            <a:fld id="{5E2DE50E-D824-4F21-934E-C6A9BAE9AD57}" type="slidenum">
              <a:rPr lang="en-US" smtClean="0"/>
              <a:t>55</a:t>
            </a:fld>
            <a:endParaRPr lang="en-US"/>
          </a:p>
        </p:txBody>
      </p:sp>
    </p:spTree>
    <p:extLst>
      <p:ext uri="{BB962C8B-B14F-4D97-AF65-F5344CB8AC3E}">
        <p14:creationId xmlns:p14="http://schemas.microsoft.com/office/powerpoint/2010/main" val="6412985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56</a:t>
            </a:fld>
            <a:endParaRPr lang="en-US"/>
          </a:p>
        </p:txBody>
      </p:sp>
    </p:spTree>
    <p:extLst>
      <p:ext uri="{BB962C8B-B14F-4D97-AF65-F5344CB8AC3E}">
        <p14:creationId xmlns:p14="http://schemas.microsoft.com/office/powerpoint/2010/main" val="29742822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57</a:t>
            </a:fld>
            <a:endParaRPr lang="en-US"/>
          </a:p>
        </p:txBody>
      </p:sp>
    </p:spTree>
    <p:extLst>
      <p:ext uri="{BB962C8B-B14F-4D97-AF65-F5344CB8AC3E}">
        <p14:creationId xmlns:p14="http://schemas.microsoft.com/office/powerpoint/2010/main" val="28420876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content – </a:t>
            </a:r>
            <a:r>
              <a:rPr lang="en-US" baseline="0" dirty="0"/>
              <a:t> Jim has this as TBD. Could remove for earliest sessions.</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58</a:t>
            </a:fld>
            <a:endParaRPr lang="en-US"/>
          </a:p>
        </p:txBody>
      </p:sp>
    </p:spTree>
    <p:extLst>
      <p:ext uri="{BB962C8B-B14F-4D97-AF65-F5344CB8AC3E}">
        <p14:creationId xmlns:p14="http://schemas.microsoft.com/office/powerpoint/2010/main" val="752717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61</a:t>
            </a:fld>
            <a:endParaRPr lang="en-US"/>
          </a:p>
        </p:txBody>
      </p:sp>
    </p:spTree>
    <p:extLst>
      <p:ext uri="{BB962C8B-B14F-4D97-AF65-F5344CB8AC3E}">
        <p14:creationId xmlns:p14="http://schemas.microsoft.com/office/powerpoint/2010/main" val="276793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256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870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618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685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9996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865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7721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8321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54126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201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7043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A0B945-6622-4B51-A448-4FBB1143DD1D}"/>
              </a:ext>
            </a:extLst>
          </p:cNvPr>
          <p:cNvSpPr/>
          <p:nvPr userDrawn="1"/>
        </p:nvSpPr>
        <p:spPr>
          <a:xfrm>
            <a:off x="7611763" y="0"/>
            <a:ext cx="1532238"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a:extLst>
              <a:ext uri="{FF2B5EF4-FFF2-40B4-BE49-F238E27FC236}">
                <a16:creationId xmlns:a16="http://schemas.microsoft.com/office/drawing/2014/main" id="{06D04B64-AA25-462F-B72A-9C56AC74FEFE}"/>
              </a:ext>
            </a:extLst>
          </p:cNvPr>
          <p:cNvSpPr>
            <a:spLocks noGrp="1"/>
          </p:cNvSpPr>
          <p:nvPr>
            <p:ph type="dt" sz="half" idx="10"/>
          </p:nvPr>
        </p:nvSpPr>
        <p:spPr/>
        <p:txBody>
          <a:bodyPr/>
          <a:lstStyle/>
          <a:p>
            <a:fld id="{53071A0D-F0B6-46C5-8025-1CA8955D7EC1}" type="datetimeFigureOut">
              <a:rPr lang="en-US" smtClean="0">
                <a:solidFill>
                  <a:prstClr val="black">
                    <a:tint val="75000"/>
                  </a:prstClr>
                </a:solidFill>
              </a:rPr>
              <a:pPr/>
              <a:t>3/26/2020</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CD3A7A9-FBBC-4EB3-8576-413AF72FA23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435B525-2519-48B1-BB33-7E9584921E63}"/>
              </a:ext>
            </a:extLst>
          </p:cNvPr>
          <p:cNvSpPr>
            <a:spLocks noGrp="1"/>
          </p:cNvSpPr>
          <p:nvPr>
            <p:ph type="sldNum" sz="quarter" idx="12"/>
          </p:nvPr>
        </p:nvSpPr>
        <p:spPr>
          <a:xfrm>
            <a:off x="6988904" y="6356353"/>
            <a:ext cx="2057400" cy="365125"/>
          </a:xfrm>
        </p:spPr>
        <p:txBody>
          <a:bodyPr/>
          <a:lstStyle>
            <a:lvl1pPr>
              <a:defRPr sz="1100">
                <a:solidFill>
                  <a:schemeClr val="bg1"/>
                </a:solidFill>
                <a:latin typeface="Arial" panose="020B0604020202020204" pitchFamily="34" charset="0"/>
                <a:cs typeface="Arial" panose="020B0604020202020204" pitchFamily="34" charset="0"/>
              </a:defRPr>
            </a:lvl1pPr>
          </a:lstStyle>
          <a:p>
            <a:fld id="{BA01BFE2-7F1F-4EEC-931B-0CC28E0FAAC8}" type="slidenum">
              <a:rPr lang="en-US" smtClean="0">
                <a:solidFill>
                  <a:prstClr val="white"/>
                </a:solidFill>
              </a:rPr>
              <a:pPr/>
              <a:t>‹#›</a:t>
            </a:fld>
            <a:endParaRPr lang="en-US" dirty="0">
              <a:solidFill>
                <a:prstClr val="white"/>
              </a:solidFill>
            </a:endParaRPr>
          </a:p>
        </p:txBody>
      </p:sp>
      <p:sp>
        <p:nvSpPr>
          <p:cNvPr id="7" name="Oval 6">
            <a:extLst>
              <a:ext uri="{FF2B5EF4-FFF2-40B4-BE49-F238E27FC236}">
                <a16:creationId xmlns:a16="http://schemas.microsoft.com/office/drawing/2014/main" id="{F484965F-6D54-4801-9190-85C7063B5816}"/>
              </a:ext>
            </a:extLst>
          </p:cNvPr>
          <p:cNvSpPr/>
          <p:nvPr userDrawn="1"/>
        </p:nvSpPr>
        <p:spPr>
          <a:xfrm>
            <a:off x="6762237" y="2422443"/>
            <a:ext cx="1699054" cy="2084173"/>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2" descr="Image result for census">
            <a:extLst>
              <a:ext uri="{FF2B5EF4-FFF2-40B4-BE49-F238E27FC236}">
                <a16:creationId xmlns:a16="http://schemas.microsoft.com/office/drawing/2014/main" id="{CA4137FF-44B3-487A-A39A-8DA7C14277B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7001428" y="2752468"/>
            <a:ext cx="1220671" cy="142411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2B6CD9F8-93F9-492E-9196-FBE87E340A0B}"/>
              </a:ext>
            </a:extLst>
          </p:cNvPr>
          <p:cNvSpPr>
            <a:spLocks noGrp="1"/>
          </p:cNvSpPr>
          <p:nvPr>
            <p:ph type="title"/>
          </p:nvPr>
        </p:nvSpPr>
        <p:spPr>
          <a:xfrm>
            <a:off x="177630" y="272257"/>
            <a:ext cx="6427058" cy="1325563"/>
          </a:xfrm>
        </p:spPr>
        <p:txBody>
          <a:bodyPr>
            <a:normAutofit/>
          </a:bodyPr>
          <a:lstStyle>
            <a:lvl1pPr algn="ctr">
              <a:defRPr sz="4400">
                <a:latin typeface="Arial Black" panose="020B0A04020102020204" pitchFamily="34" charset="0"/>
                <a:cs typeface="Arial" panose="020B0604020202020204" pitchFamily="34" charset="0"/>
              </a:defRPr>
            </a:lvl1pPr>
          </a:lstStyle>
          <a:p>
            <a:r>
              <a:rPr lang="en-US" dirty="0"/>
              <a:t>Click to edit Master title style</a:t>
            </a:r>
          </a:p>
        </p:txBody>
      </p:sp>
      <p:sp>
        <p:nvSpPr>
          <p:cNvPr id="10" name="Content Placeholder 2">
            <a:extLst>
              <a:ext uri="{FF2B5EF4-FFF2-40B4-BE49-F238E27FC236}">
                <a16:creationId xmlns:a16="http://schemas.microsoft.com/office/drawing/2014/main" id="{52A2533A-A80D-48C6-93B4-BE471EC26C4E}"/>
              </a:ext>
            </a:extLst>
          </p:cNvPr>
          <p:cNvSpPr>
            <a:spLocks noGrp="1"/>
          </p:cNvSpPr>
          <p:nvPr>
            <p:ph idx="1"/>
          </p:nvPr>
        </p:nvSpPr>
        <p:spPr>
          <a:xfrm>
            <a:off x="177630" y="1732756"/>
            <a:ext cx="6427058" cy="4351338"/>
          </a:xfrm>
        </p:spPr>
        <p:txBody>
          <a:bodyPr>
            <a:normAutofit/>
          </a:bodyPr>
          <a:lstStyle>
            <a:lvl1pPr>
              <a:defRPr sz="4000">
                <a:latin typeface="Arial" panose="020B0604020202020204" pitchFamily="34" charset="0"/>
                <a:cs typeface="Arial" panose="020B0604020202020204" pitchFamily="34" charset="0"/>
              </a:defRPr>
            </a:lvl1pPr>
            <a:lvl2pPr>
              <a:defRPr sz="36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28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423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390467"/>
            <a:ext cx="8520600" cy="1068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638233"/>
            <a:ext cx="8520600" cy="4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857721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0054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321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22908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7397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8562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82070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7459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60735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59100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13072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9685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189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5" r:id="rId13"/>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3/26/2020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51309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2020census.gov/content/dam/2020census/materials/news/2020-census%20operational-adjustments-long%20version.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ensushardtocountmaps2020.u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ivilrights.org/value/2020-censu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census.gov/fieldjobs" TargetMode="External"/><Relationship Id="rId4" Type="http://schemas.openxmlformats.org/officeDocument/2006/relationships/hyperlink" Target="https://www.gao.gov/highrisk/2020_decennial_census/why_did_study#t=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ensus.gov/job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recruitment.2020census.gov/ats/careersite/census.aspx?site=1&amp;c=censu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ensus.gov/library/visualizations/interactive/2020-complete-count-committees.html?utm_campaign=20190619msc20s1ccallrs&amp;utm_medium=email&amp;utm_source=govdelivery"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hyperlink" Target="http://www.censushardtocountmaps2020.u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hyperlink" Target="http://www.censushardtocountmaps2020.u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www.censuscounts.org/" TargetMode="Externa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jpeg"/><Relationship Id="rId3" Type="http://schemas.openxmlformats.org/officeDocument/2006/relationships/image" Target="../media/image20.pn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notesSlide" Target="../notesSlides/notesSlide25.xm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image" Target="../media/image41.pn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hyperlink" Target="https://communityactionpartnership.com/publication_toolkit/2020-census-quick-link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communityactionpartnership.com/Census-2020" TargetMode="External"/><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hyperlink" Target="https://moodle.communityactionpartnership.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www.communityactionpartnership.com/census-2020" TargetMode="External"/><Relationship Id="rId7" Type="http://schemas.openxmlformats.org/officeDocument/2006/relationships/hyperlink" Target="https://vimeo.com/lenscaap/review/380010385/1252eefcf5?sort=lastUserActionEventDate&amp;direction=desc"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hyperlink" Target="https://vimeo.com/lenscaap/review/379847223/28999a4e71?sort=lastUserActionEventDate&amp;direction=desc" TargetMode="Externa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hyperlink" Target="https://funderscommittee.org/resource/recording-slides-fci-briefing-series-census-2020-messaging-testing-results/"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hyperlink" Target="http://www.my2020census.gov/"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hyperlink" Target="http://www.communityactionpartnership.com/" TargetMode="External"/><Relationship Id="rId2" Type="http://schemas.openxmlformats.org/officeDocument/2006/relationships/notesSlide" Target="../notesSlides/notesSlide53.xml"/><Relationship Id="rId1" Type="http://schemas.openxmlformats.org/officeDocument/2006/relationships/slideLayout" Target="../slideLayouts/slideLayout15.xml"/><Relationship Id="rId5" Type="http://schemas.openxmlformats.org/officeDocument/2006/relationships/hyperlink" Target="https://censuscounts.org/Resources/" TargetMode="External"/><Relationship Id="rId4" Type="http://schemas.openxmlformats.org/officeDocument/2006/relationships/hyperlink" Target="https://communityactionpartnership.com/census-blog/"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mailto:LDupree@CommunityActionPartnership.com" TargetMode="External"/><Relationship Id="rId2" Type="http://schemas.openxmlformats.org/officeDocument/2006/relationships/hyperlink" Target="mailto:LMarsh@CommunityActionPartnership.com" TargetMode="External"/><Relationship Id="rId1" Type="http://schemas.openxmlformats.org/officeDocument/2006/relationships/slideLayout" Target="../slideLayouts/slideLayout15.xml"/><Relationship Id="rId4" Type="http://schemas.openxmlformats.org/officeDocument/2006/relationships/hyperlink" Target="mailto:JMasters@cencomfu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0" y="2438400"/>
            <a:ext cx="5638800" cy="3657600"/>
          </a:xfrm>
        </p:spPr>
        <p:txBody>
          <a:bodyPr>
            <a:normAutofit fontScale="92500" lnSpcReduction="10000"/>
          </a:bodyPr>
          <a:lstStyle/>
          <a:p>
            <a:pPr marL="0" indent="0" algn="ctr">
              <a:spcBef>
                <a:spcPts val="0"/>
              </a:spcBef>
              <a:buNone/>
              <a:defRPr/>
            </a:pPr>
            <a:endParaRPr lang="en-US" sz="3600" b="1" dirty="0"/>
          </a:p>
          <a:p>
            <a:pPr marL="0" indent="0" algn="ctr">
              <a:spcBef>
                <a:spcPts val="0"/>
              </a:spcBef>
              <a:buNone/>
              <a:defRPr/>
            </a:pPr>
            <a:r>
              <a:rPr lang="en-US" sz="3600" b="1" dirty="0"/>
              <a:t>Jim Masters</a:t>
            </a:r>
          </a:p>
          <a:p>
            <a:pPr marL="0" indent="0" algn="ctr">
              <a:spcBef>
                <a:spcPts val="600"/>
              </a:spcBef>
              <a:buNone/>
              <a:defRPr/>
            </a:pPr>
            <a:r>
              <a:rPr lang="en-US" sz="3400" b="1" i="1" dirty="0"/>
              <a:t>Center for Community Futures</a:t>
            </a:r>
          </a:p>
          <a:p>
            <a:pPr marL="0" indent="0" algn="ctr">
              <a:spcBef>
                <a:spcPts val="600"/>
              </a:spcBef>
              <a:buNone/>
              <a:defRPr/>
            </a:pPr>
            <a:endParaRPr lang="en-US" sz="3400" b="1" dirty="0"/>
          </a:p>
          <a:p>
            <a:pPr marL="0" indent="0" algn="ctr">
              <a:spcBef>
                <a:spcPts val="0"/>
              </a:spcBef>
              <a:buNone/>
              <a:defRPr/>
            </a:pPr>
            <a:r>
              <a:rPr lang="en-US" sz="3400" b="1" dirty="0"/>
              <a:t>Lindsay Marsh</a:t>
            </a:r>
          </a:p>
          <a:p>
            <a:pPr marL="0" indent="0" algn="ctr">
              <a:spcBef>
                <a:spcPts val="600"/>
              </a:spcBef>
              <a:buNone/>
              <a:defRPr/>
            </a:pPr>
            <a:r>
              <a:rPr lang="en-US" sz="3400" b="1" i="1" dirty="0"/>
              <a:t>Community Action Partnership</a:t>
            </a:r>
          </a:p>
          <a:p>
            <a:pPr marL="0" indent="0" algn="ctr">
              <a:spcBef>
                <a:spcPts val="0"/>
              </a:spcBef>
              <a:buNone/>
              <a:defRPr/>
            </a:pPr>
            <a:r>
              <a:rPr lang="en-US" sz="3400" b="1" i="1" dirty="0"/>
              <a:t> </a:t>
            </a:r>
            <a:endParaRPr lang="en-US" sz="3600" b="1" i="1" dirty="0"/>
          </a:p>
          <a:p>
            <a:pPr marL="0" indent="0" algn="ctr">
              <a:spcBef>
                <a:spcPts val="0"/>
              </a:spcBef>
              <a:buNone/>
              <a:defRPr/>
            </a:pPr>
            <a:endParaRPr lang="en-US" sz="2400" dirty="0"/>
          </a:p>
          <a:p>
            <a:pPr marL="0" indent="0" algn="ctr">
              <a:spcBef>
                <a:spcPts val="0"/>
              </a:spcBef>
              <a:buNone/>
              <a:defRPr/>
            </a:pPr>
            <a:endParaRPr lang="en-US" sz="2000" dirty="0"/>
          </a:p>
          <a:p>
            <a:pPr marL="0" indent="0" algn="r">
              <a:spcBef>
                <a:spcPts val="0"/>
              </a:spcBef>
              <a:buNone/>
              <a:defRPr/>
            </a:pPr>
            <a:endParaRPr lang="en-US" sz="2000" dirty="0"/>
          </a:p>
          <a:p>
            <a:pPr algn="r">
              <a:spcBef>
                <a:spcPts val="0"/>
              </a:spcBef>
              <a:defRPr/>
            </a:pPr>
            <a:endParaRPr lang="en-US" sz="2250" dirty="0"/>
          </a:p>
          <a:p>
            <a:pPr algn="r">
              <a:defRPr/>
            </a:pPr>
            <a:endParaRPr lang="en-US" sz="2250" dirty="0"/>
          </a:p>
          <a:p>
            <a:pPr marL="0" indent="0" algn="r">
              <a:buNone/>
              <a:defRPr/>
            </a:pPr>
            <a:endParaRPr lang="en-US" sz="2250" dirty="0"/>
          </a:p>
        </p:txBody>
      </p:sp>
      <p:sp>
        <p:nvSpPr>
          <p:cNvPr id="7" name="Title 1"/>
          <p:cNvSpPr txBox="1">
            <a:spLocks/>
          </p:cNvSpPr>
          <p:nvPr/>
        </p:nvSpPr>
        <p:spPr>
          <a:xfrm>
            <a:off x="0" y="0"/>
            <a:ext cx="9144000" cy="2286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dirty="0"/>
              <a:t>#</a:t>
            </a:r>
            <a:r>
              <a:rPr lang="en-US" dirty="0" err="1"/>
              <a:t>CountMeIn</a:t>
            </a:r>
            <a:r>
              <a:rPr lang="en-US" altLang="en-US" dirty="0">
                <a:solidFill>
                  <a:prstClr val="white"/>
                </a:solidFill>
              </a:rPr>
              <a:t>:</a:t>
            </a:r>
          </a:p>
          <a:p>
            <a:r>
              <a:rPr lang="en-US" dirty="0"/>
              <a:t>Engaging Your Community </a:t>
            </a:r>
          </a:p>
          <a:p>
            <a:r>
              <a:rPr lang="en-US" dirty="0"/>
              <a:t>in the 2020 Census</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3048000"/>
            <a:ext cx="2931363" cy="1755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118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sz="4800" dirty="0"/>
              <a:t>Agenda</a:t>
            </a:r>
          </a:p>
        </p:txBody>
      </p:sp>
      <p:sp>
        <p:nvSpPr>
          <p:cNvPr id="3" name="Content Placeholder 2"/>
          <p:cNvSpPr>
            <a:spLocks noGrp="1"/>
          </p:cNvSpPr>
          <p:nvPr>
            <p:ph idx="1"/>
          </p:nvPr>
        </p:nvSpPr>
        <p:spPr>
          <a:xfrm>
            <a:off x="457200" y="1219200"/>
            <a:ext cx="8229600" cy="4525963"/>
          </a:xfrm>
        </p:spPr>
        <p:txBody>
          <a:bodyPr>
            <a:normAutofit fontScale="92500" lnSpcReduction="20000"/>
          </a:bodyPr>
          <a:lstStyle/>
          <a:p>
            <a:pPr>
              <a:spcAft>
                <a:spcPts val="1200"/>
              </a:spcAft>
            </a:pPr>
            <a:r>
              <a:rPr lang="en-US" sz="3600" dirty="0"/>
              <a:t>What is the Census &amp; Why does it matter?</a:t>
            </a:r>
          </a:p>
          <a:p>
            <a:pPr>
              <a:spcAft>
                <a:spcPts val="1200"/>
              </a:spcAft>
            </a:pPr>
            <a:r>
              <a:rPr lang="en-US" sz="3600" dirty="0"/>
              <a:t>Get out the Count - what is being done?</a:t>
            </a:r>
          </a:p>
          <a:p>
            <a:pPr>
              <a:spcAft>
                <a:spcPts val="1200"/>
              </a:spcAft>
            </a:pPr>
            <a:r>
              <a:rPr lang="en-US" sz="3600" dirty="0"/>
              <a:t>Get out the Count - what can you do?</a:t>
            </a:r>
          </a:p>
          <a:p>
            <a:pPr lvl="1">
              <a:spcAft>
                <a:spcPts val="1200"/>
              </a:spcAft>
            </a:pPr>
            <a:r>
              <a:rPr lang="en-US" sz="3200" dirty="0"/>
              <a:t>Messaging that works with different populations</a:t>
            </a:r>
          </a:p>
          <a:p>
            <a:pPr lvl="1">
              <a:spcAft>
                <a:spcPts val="1200"/>
              </a:spcAft>
            </a:pPr>
            <a:r>
              <a:rPr lang="en-US" sz="3200" dirty="0"/>
              <a:t>COVID 19</a:t>
            </a:r>
          </a:p>
          <a:p>
            <a:pPr>
              <a:spcAft>
                <a:spcPts val="1200"/>
              </a:spcAft>
            </a:pPr>
            <a:r>
              <a:rPr lang="en-US" sz="3600" dirty="0"/>
              <a:t>Next Steps and Questions</a:t>
            </a:r>
          </a:p>
          <a:p>
            <a:endParaRPr lang="en-US" dirty="0"/>
          </a:p>
          <a:p>
            <a:endParaRPr lang="en-US" dirty="0"/>
          </a:p>
        </p:txBody>
      </p:sp>
    </p:spTree>
    <p:extLst>
      <p:ext uri="{BB962C8B-B14F-4D97-AF65-F5344CB8AC3E}">
        <p14:creationId xmlns:p14="http://schemas.microsoft.com/office/powerpoint/2010/main" val="189594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09600" y="2209800"/>
            <a:ext cx="8229600" cy="1143000"/>
          </a:xfrm>
        </p:spPr>
        <p:txBody>
          <a:bodyPr>
            <a:normAutofit/>
          </a:bodyPr>
          <a:lstStyle/>
          <a:p>
            <a:r>
              <a:rPr lang="en-US" sz="6000" dirty="0"/>
              <a:t>What is the Census?</a:t>
            </a:r>
          </a:p>
        </p:txBody>
      </p:sp>
    </p:spTree>
    <p:extLst>
      <p:ext uri="{BB962C8B-B14F-4D97-AF65-F5344CB8AC3E}">
        <p14:creationId xmlns:p14="http://schemas.microsoft.com/office/powerpoint/2010/main" val="1363490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191499" cy="4107682"/>
          </a:xfrm>
        </p:spPr>
        <p:txBody>
          <a:bodyPr>
            <a:normAutofit/>
          </a:bodyPr>
          <a:lstStyle/>
          <a:p>
            <a:pPr marL="0" indent="0" algn="ctr" fontAlgn="base">
              <a:lnSpc>
                <a:spcPts val="3100"/>
              </a:lnSpc>
              <a:spcBef>
                <a:spcPts val="0"/>
              </a:spcBef>
              <a:spcAft>
                <a:spcPts val="2400"/>
              </a:spcAft>
              <a:buNone/>
            </a:pPr>
            <a:r>
              <a:rPr lang="en-US" sz="2750" i="1" dirty="0"/>
              <a:t>“</a:t>
            </a:r>
            <a:r>
              <a:rPr lang="en-US" sz="2750" i="1" dirty="0">
                <a:cs typeface="Times New Roman" panose="02020603050405020304" pitchFamily="18" charset="0"/>
              </a:rPr>
              <a:t>Representatives and direct Taxes shall be apportioned among the several States which</a:t>
            </a:r>
            <a:r>
              <a:rPr lang="en-US" sz="2750" dirty="0">
                <a:cs typeface="Times New Roman" panose="02020603050405020304" pitchFamily="18" charset="0"/>
              </a:rPr>
              <a:t> </a:t>
            </a:r>
            <a:r>
              <a:rPr lang="en-US" sz="2750" i="1" dirty="0">
                <a:cs typeface="Times New Roman" panose="02020603050405020304" pitchFamily="18" charset="0"/>
              </a:rPr>
              <a:t>may be included within this Union, according to their respective numbers, counting </a:t>
            </a:r>
            <a:r>
              <a:rPr lang="en-US" sz="2750" i="1" u="sng" dirty="0">
                <a:cs typeface="Times New Roman" panose="02020603050405020304" pitchFamily="18" charset="0"/>
              </a:rPr>
              <a:t>the whole number of persons</a:t>
            </a:r>
            <a:r>
              <a:rPr lang="en-US" sz="2750" i="1" dirty="0">
                <a:cs typeface="Times New Roman" panose="02020603050405020304" pitchFamily="18" charset="0"/>
              </a:rPr>
              <a:t> in each State.</a:t>
            </a:r>
            <a:endParaRPr lang="en-US" sz="1400" i="1" dirty="0">
              <a:cs typeface="Times New Roman" panose="02020603050405020304" pitchFamily="18" charset="0"/>
            </a:endParaRPr>
          </a:p>
          <a:p>
            <a:pPr marL="0" indent="0" algn="ctr" fontAlgn="base">
              <a:lnSpc>
                <a:spcPts val="3100"/>
              </a:lnSpc>
              <a:spcBef>
                <a:spcPts val="0"/>
              </a:spcBef>
              <a:buNone/>
            </a:pPr>
            <a:r>
              <a:rPr lang="en-US" sz="2750" i="1" spc="15" dirty="0">
                <a:cs typeface="Times New Roman" panose="02020603050405020304" pitchFamily="18" charset="0"/>
              </a:rPr>
              <a:t>The </a:t>
            </a:r>
            <a:r>
              <a:rPr lang="en-US" sz="2750" i="1" spc="10" dirty="0">
                <a:cs typeface="Times New Roman" panose="02020603050405020304" pitchFamily="18" charset="0"/>
              </a:rPr>
              <a:t>actual enumeration shall be </a:t>
            </a:r>
            <a:r>
              <a:rPr lang="en-US" sz="2750" i="1" spc="15" dirty="0">
                <a:cs typeface="Times New Roman" panose="02020603050405020304" pitchFamily="18" charset="0"/>
              </a:rPr>
              <a:t>made</a:t>
            </a:r>
            <a:r>
              <a:rPr lang="en-US" sz="2750" i="1" spc="10" dirty="0">
                <a:cs typeface="Times New Roman" panose="02020603050405020304" pitchFamily="18" charset="0"/>
              </a:rPr>
              <a:t>…within </a:t>
            </a:r>
            <a:r>
              <a:rPr lang="en-US" sz="2750" i="1" spc="5" dirty="0">
                <a:cs typeface="Times New Roman" panose="02020603050405020304" pitchFamily="18" charset="0"/>
              </a:rPr>
              <a:t>every </a:t>
            </a:r>
            <a:r>
              <a:rPr lang="en-US" sz="2750" i="1" spc="10" dirty="0">
                <a:cs typeface="Times New Roman" panose="02020603050405020304" pitchFamily="18" charset="0"/>
              </a:rPr>
              <a:t>subsequent term of ten </a:t>
            </a:r>
            <a:r>
              <a:rPr lang="en-US" sz="2750" i="1" spc="5" dirty="0">
                <a:cs typeface="Times New Roman" panose="02020603050405020304" pitchFamily="18" charset="0"/>
              </a:rPr>
              <a:t>years, </a:t>
            </a:r>
            <a:r>
              <a:rPr lang="en-US" sz="2750" i="1" spc="10" dirty="0">
                <a:cs typeface="Times New Roman" panose="02020603050405020304" pitchFamily="18" charset="0"/>
              </a:rPr>
              <a:t>in  such manner as they shall by law</a:t>
            </a:r>
            <a:r>
              <a:rPr lang="en-US" sz="2750" i="1" spc="-40" dirty="0">
                <a:cs typeface="Times New Roman" panose="02020603050405020304" pitchFamily="18" charset="0"/>
              </a:rPr>
              <a:t> </a:t>
            </a:r>
            <a:r>
              <a:rPr lang="en-US" sz="2750" i="1" spc="-15" dirty="0">
                <a:cs typeface="Times New Roman" panose="02020603050405020304" pitchFamily="18" charset="0"/>
              </a:rPr>
              <a:t>direct</a:t>
            </a:r>
            <a:r>
              <a:rPr lang="en-US" sz="2750" i="1" dirty="0">
                <a:cs typeface="Times New Roman" panose="02020603050405020304" pitchFamily="18" charset="0"/>
              </a:rPr>
              <a:t>”</a:t>
            </a:r>
            <a:endParaRPr lang="en-US" sz="2750" b="1" i="1" dirty="0">
              <a:cs typeface="Times New Roman" panose="02020603050405020304" pitchFamily="18" charset="0"/>
            </a:endParaRPr>
          </a:p>
          <a:p>
            <a:pPr lvl="1" algn="ctr" fontAlgn="base">
              <a:buFont typeface="Calibri" panose="020F0502020204030204" pitchFamily="34" charset="0"/>
              <a:buChar char="‐"/>
            </a:pPr>
            <a:r>
              <a:rPr lang="en-US" sz="2400" b="1" dirty="0">
                <a:cs typeface="Times New Roman" panose="02020603050405020304" pitchFamily="18" charset="0"/>
              </a:rPr>
              <a:t>US Constitution, Article 1, Section 2*</a:t>
            </a:r>
            <a:endParaRPr lang="en-US" sz="2400" dirty="0"/>
          </a:p>
        </p:txBody>
      </p:sp>
      <p:sp>
        <p:nvSpPr>
          <p:cNvPr id="2" name="TextBox 1"/>
          <p:cNvSpPr txBox="1"/>
          <p:nvPr/>
        </p:nvSpPr>
        <p:spPr>
          <a:xfrm>
            <a:off x="304800" y="5116670"/>
            <a:ext cx="8534400" cy="361637"/>
          </a:xfrm>
          <a:prstGeom prst="rect">
            <a:avLst/>
          </a:prstGeom>
          <a:noFill/>
        </p:spPr>
        <p:txBody>
          <a:bodyPr wrap="square" rtlCol="0">
            <a:spAutoFit/>
          </a:bodyPr>
          <a:lstStyle/>
          <a:p>
            <a:pPr>
              <a:lnSpc>
                <a:spcPts val="2100"/>
              </a:lnSpc>
            </a:pPr>
            <a:r>
              <a:rPr lang="en-US" b="1" dirty="0">
                <a:solidFill>
                  <a:schemeClr val="tx2">
                    <a:lumMod val="50000"/>
                  </a:schemeClr>
                </a:solidFill>
              </a:rPr>
              <a:t>*</a:t>
            </a:r>
            <a:r>
              <a:rPr lang="en-US" dirty="0">
                <a:solidFill>
                  <a:schemeClr val="tx2">
                    <a:lumMod val="50000"/>
                  </a:schemeClr>
                </a:solidFill>
              </a:rPr>
              <a:t>Language adjusted to reflect Amendment XIV, Article II to US Constitution, July 9, 1868</a:t>
            </a:r>
          </a:p>
        </p:txBody>
      </p:sp>
    </p:spTree>
    <p:extLst>
      <p:ext uri="{BB962C8B-B14F-4D97-AF65-F5344CB8AC3E}">
        <p14:creationId xmlns:p14="http://schemas.microsoft.com/office/powerpoint/2010/main" val="2248518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4000" dirty="0"/>
              <a:t>The 2020 Census Questions</a:t>
            </a:r>
          </a:p>
        </p:txBody>
      </p:sp>
      <p:sp>
        <p:nvSpPr>
          <p:cNvPr id="3" name="Content Placeholder 2"/>
          <p:cNvSpPr>
            <a:spLocks noGrp="1"/>
          </p:cNvSpPr>
          <p:nvPr>
            <p:ph idx="1"/>
          </p:nvPr>
        </p:nvSpPr>
        <p:spPr>
          <a:xfrm>
            <a:off x="218501" y="944562"/>
            <a:ext cx="8915400" cy="5151438"/>
          </a:xfrm>
        </p:spPr>
        <p:txBody>
          <a:bodyPr>
            <a:normAutofit fontScale="70000" lnSpcReduction="20000"/>
          </a:bodyPr>
          <a:lstStyle/>
          <a:p>
            <a:pPr>
              <a:lnSpc>
                <a:spcPct val="120000"/>
              </a:lnSpc>
              <a:spcBef>
                <a:spcPts val="0"/>
              </a:spcBef>
              <a:spcAft>
                <a:spcPts val="700"/>
              </a:spcAft>
            </a:pPr>
            <a:r>
              <a:rPr lang="en-US" sz="4000" b="1" dirty="0"/>
              <a:t>Age</a:t>
            </a:r>
            <a:r>
              <a:rPr lang="en-US" sz="3000" dirty="0"/>
              <a:t> – in years, month, day and year of birth for each household member</a:t>
            </a:r>
          </a:p>
          <a:p>
            <a:pPr>
              <a:lnSpc>
                <a:spcPct val="120000"/>
              </a:lnSpc>
              <a:spcBef>
                <a:spcPts val="0"/>
              </a:spcBef>
              <a:spcAft>
                <a:spcPts val="700"/>
              </a:spcAft>
            </a:pPr>
            <a:r>
              <a:rPr lang="en-US" sz="4000" b="1" dirty="0"/>
              <a:t>Hispanic Origin </a:t>
            </a:r>
            <a:r>
              <a:rPr lang="en-US" sz="3000" dirty="0"/>
              <a:t>– is this person Hispanic; if yes, which country of origin</a:t>
            </a:r>
          </a:p>
          <a:p>
            <a:pPr>
              <a:lnSpc>
                <a:spcPct val="120000"/>
              </a:lnSpc>
              <a:spcBef>
                <a:spcPts val="0"/>
              </a:spcBef>
              <a:spcAft>
                <a:spcPts val="700"/>
              </a:spcAft>
            </a:pPr>
            <a:r>
              <a:rPr lang="en-US" sz="4000" b="1" dirty="0"/>
              <a:t>Race </a:t>
            </a:r>
            <a:r>
              <a:rPr lang="en-US" sz="3000" dirty="0"/>
              <a:t>– mark one or more boxes and print origins</a:t>
            </a:r>
          </a:p>
          <a:p>
            <a:pPr>
              <a:lnSpc>
                <a:spcPct val="120000"/>
              </a:lnSpc>
              <a:spcBef>
                <a:spcPts val="0"/>
              </a:spcBef>
              <a:spcAft>
                <a:spcPts val="700"/>
              </a:spcAft>
            </a:pPr>
            <a:r>
              <a:rPr lang="en-US" sz="4000" b="1" dirty="0"/>
              <a:t>Relationship</a:t>
            </a:r>
            <a:r>
              <a:rPr lang="en-US" sz="3600" b="1" dirty="0"/>
              <a:t> – </a:t>
            </a:r>
            <a:r>
              <a:rPr lang="en-US" sz="3000" dirty="0"/>
              <a:t>How is this person related to Person 1</a:t>
            </a:r>
          </a:p>
          <a:p>
            <a:pPr>
              <a:lnSpc>
                <a:spcPct val="120000"/>
              </a:lnSpc>
              <a:spcBef>
                <a:spcPts val="0"/>
              </a:spcBef>
              <a:spcAft>
                <a:spcPts val="700"/>
              </a:spcAft>
            </a:pPr>
            <a:r>
              <a:rPr lang="en-US" sz="4000" b="1" dirty="0"/>
              <a:t>Sex – </a:t>
            </a:r>
            <a:r>
              <a:rPr lang="en-US" sz="3000" dirty="0"/>
              <a:t>gender: male or female</a:t>
            </a:r>
          </a:p>
          <a:p>
            <a:pPr>
              <a:lnSpc>
                <a:spcPct val="120000"/>
              </a:lnSpc>
              <a:spcBef>
                <a:spcPts val="0"/>
              </a:spcBef>
              <a:spcAft>
                <a:spcPts val="700"/>
              </a:spcAft>
            </a:pPr>
            <a:r>
              <a:rPr lang="en-US" sz="4000" b="1" dirty="0"/>
              <a:t>Tenure (owner/renter) – </a:t>
            </a:r>
            <a:r>
              <a:rPr lang="en-US" sz="3000" dirty="0"/>
              <a:t>Is this house, apartment, or mobile home</a:t>
            </a:r>
          </a:p>
          <a:p>
            <a:pPr>
              <a:lnSpc>
                <a:spcPct val="120000"/>
              </a:lnSpc>
              <a:spcBef>
                <a:spcPts val="600"/>
              </a:spcBef>
              <a:spcAft>
                <a:spcPts val="700"/>
              </a:spcAft>
            </a:pPr>
            <a:r>
              <a:rPr lang="en-US" sz="3600" b="1" dirty="0"/>
              <a:t>Operational Questions:</a:t>
            </a:r>
          </a:p>
          <a:p>
            <a:pPr lvl="1">
              <a:lnSpc>
                <a:spcPct val="120000"/>
              </a:lnSpc>
              <a:spcBef>
                <a:spcPts val="0"/>
              </a:spcBef>
              <a:spcAft>
                <a:spcPts val="700"/>
              </a:spcAft>
            </a:pPr>
            <a:r>
              <a:rPr lang="en-US" sz="2600" dirty="0"/>
              <a:t>How many people lived here on April 1, 2020? </a:t>
            </a:r>
          </a:p>
          <a:p>
            <a:pPr lvl="1">
              <a:lnSpc>
                <a:spcPct val="120000"/>
              </a:lnSpc>
              <a:spcBef>
                <a:spcPts val="0"/>
              </a:spcBef>
              <a:spcAft>
                <a:spcPts val="700"/>
              </a:spcAft>
            </a:pPr>
            <a:r>
              <a:rPr lang="en-US" sz="2600" dirty="0"/>
              <a:t>Were additional people staying here on April 1?</a:t>
            </a:r>
          </a:p>
          <a:p>
            <a:pPr lvl="1">
              <a:lnSpc>
                <a:spcPct val="120000"/>
              </a:lnSpc>
              <a:spcBef>
                <a:spcPts val="0"/>
              </a:spcBef>
              <a:spcAft>
                <a:spcPts val="700"/>
              </a:spcAft>
            </a:pPr>
            <a:r>
              <a:rPr lang="en-US" sz="2600" dirty="0"/>
              <a:t>Telephone number, name of person filling out the census.</a:t>
            </a:r>
          </a:p>
        </p:txBody>
      </p:sp>
    </p:spTree>
    <p:extLst>
      <p:ext uri="{BB962C8B-B14F-4D97-AF65-F5344CB8AC3E}">
        <p14:creationId xmlns:p14="http://schemas.microsoft.com/office/powerpoint/2010/main" val="4271466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Autofit/>
          </a:bodyPr>
          <a:lstStyle/>
          <a:p>
            <a:r>
              <a:rPr lang="en-US" dirty="0">
                <a:solidFill>
                  <a:srgbClr val="C00000"/>
                </a:solidFill>
              </a:rPr>
              <a:t>What the Census Won’t Ask For:</a:t>
            </a:r>
          </a:p>
        </p:txBody>
      </p:sp>
      <p:sp>
        <p:nvSpPr>
          <p:cNvPr id="3" name="Content Placeholder 2"/>
          <p:cNvSpPr>
            <a:spLocks noGrp="1"/>
          </p:cNvSpPr>
          <p:nvPr>
            <p:ph idx="1"/>
          </p:nvPr>
        </p:nvSpPr>
        <p:spPr>
          <a:xfrm>
            <a:off x="235027" y="1371600"/>
            <a:ext cx="8915400" cy="5151438"/>
          </a:xfrm>
        </p:spPr>
        <p:txBody>
          <a:bodyPr>
            <a:noAutofit/>
          </a:bodyPr>
          <a:lstStyle/>
          <a:p>
            <a:pPr>
              <a:lnSpc>
                <a:spcPct val="120000"/>
              </a:lnSpc>
              <a:spcBef>
                <a:spcPts val="0"/>
              </a:spcBef>
              <a:spcAft>
                <a:spcPts val="700"/>
              </a:spcAft>
            </a:pPr>
            <a:r>
              <a:rPr lang="en-US" sz="3600" b="1" dirty="0"/>
              <a:t>Social Security Numbers</a:t>
            </a:r>
            <a:endParaRPr lang="en-US" sz="3600" dirty="0"/>
          </a:p>
          <a:p>
            <a:pPr>
              <a:lnSpc>
                <a:spcPct val="120000"/>
              </a:lnSpc>
              <a:spcBef>
                <a:spcPts val="0"/>
              </a:spcBef>
              <a:spcAft>
                <a:spcPts val="700"/>
              </a:spcAft>
            </a:pPr>
            <a:r>
              <a:rPr lang="en-US" sz="3600" b="1" dirty="0"/>
              <a:t>Bank or Credit Card Information</a:t>
            </a:r>
            <a:endParaRPr lang="en-US" sz="3600" dirty="0"/>
          </a:p>
          <a:p>
            <a:pPr>
              <a:lnSpc>
                <a:spcPct val="120000"/>
              </a:lnSpc>
              <a:spcBef>
                <a:spcPts val="0"/>
              </a:spcBef>
              <a:spcAft>
                <a:spcPts val="700"/>
              </a:spcAft>
            </a:pPr>
            <a:r>
              <a:rPr lang="en-US" sz="3600" b="1" dirty="0"/>
              <a:t>Citizenship Status</a:t>
            </a:r>
          </a:p>
          <a:p>
            <a:pPr>
              <a:lnSpc>
                <a:spcPct val="120000"/>
              </a:lnSpc>
              <a:spcBef>
                <a:spcPts val="0"/>
              </a:spcBef>
              <a:spcAft>
                <a:spcPts val="700"/>
              </a:spcAft>
            </a:pPr>
            <a:r>
              <a:rPr lang="en-US" sz="3600" b="1" dirty="0"/>
              <a:t>Anything Political</a:t>
            </a:r>
          </a:p>
          <a:p>
            <a:pPr>
              <a:lnSpc>
                <a:spcPct val="120000"/>
              </a:lnSpc>
              <a:spcBef>
                <a:spcPts val="0"/>
              </a:spcBef>
              <a:spcAft>
                <a:spcPts val="700"/>
              </a:spcAft>
            </a:pPr>
            <a:r>
              <a:rPr lang="en-US" sz="3600" b="1" dirty="0"/>
              <a:t>Donations</a:t>
            </a:r>
          </a:p>
          <a:p>
            <a:pPr>
              <a:lnSpc>
                <a:spcPct val="120000"/>
              </a:lnSpc>
              <a:spcBef>
                <a:spcPts val="0"/>
              </a:spcBef>
              <a:spcAft>
                <a:spcPts val="700"/>
              </a:spcAft>
            </a:pPr>
            <a:r>
              <a:rPr lang="en-US" sz="3600" b="1" dirty="0"/>
              <a:t>Household Income</a:t>
            </a:r>
          </a:p>
        </p:txBody>
      </p:sp>
    </p:spTree>
    <p:extLst>
      <p:ext uri="{BB962C8B-B14F-4D97-AF65-F5344CB8AC3E}">
        <p14:creationId xmlns:p14="http://schemas.microsoft.com/office/powerpoint/2010/main" val="1420714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4000" dirty="0"/>
              <a:t>Census Data is Used To…</a:t>
            </a:r>
          </a:p>
        </p:txBody>
      </p:sp>
      <p:sp>
        <p:nvSpPr>
          <p:cNvPr id="3" name="Content Placeholder 2"/>
          <p:cNvSpPr>
            <a:spLocks noGrp="1"/>
          </p:cNvSpPr>
          <p:nvPr>
            <p:ph idx="1"/>
          </p:nvPr>
        </p:nvSpPr>
        <p:spPr>
          <a:xfrm>
            <a:off x="609600" y="1219200"/>
            <a:ext cx="8077200" cy="4419600"/>
          </a:xfrm>
        </p:spPr>
        <p:txBody>
          <a:bodyPr>
            <a:normAutofit fontScale="70000" lnSpcReduction="20000"/>
          </a:bodyPr>
          <a:lstStyle/>
          <a:p>
            <a:pPr>
              <a:lnSpc>
                <a:spcPts val="2700"/>
              </a:lnSpc>
              <a:spcBef>
                <a:spcPts val="0"/>
              </a:spcBef>
              <a:spcAft>
                <a:spcPts val="1800"/>
              </a:spcAft>
            </a:pPr>
            <a:r>
              <a:rPr lang="en-US" sz="3600" b="1" dirty="0"/>
              <a:t>Apportion</a:t>
            </a:r>
            <a:r>
              <a:rPr lang="en-US" sz="3000" dirty="0"/>
              <a:t> representation among states – Congressional Members</a:t>
            </a:r>
          </a:p>
          <a:p>
            <a:pPr>
              <a:lnSpc>
                <a:spcPts val="2600"/>
              </a:lnSpc>
              <a:spcBef>
                <a:spcPts val="0"/>
              </a:spcBef>
              <a:spcAft>
                <a:spcPts val="1800"/>
              </a:spcAft>
            </a:pPr>
            <a:r>
              <a:rPr lang="en-US" sz="3600" b="1" dirty="0"/>
              <a:t>Draw</a:t>
            </a:r>
            <a:r>
              <a:rPr lang="en-US" sz="4000" b="1" dirty="0"/>
              <a:t> </a:t>
            </a:r>
            <a:r>
              <a:rPr lang="en-US" sz="3000" dirty="0"/>
              <a:t>congressional and state legislative districts,  school districts, and voting precincts</a:t>
            </a:r>
          </a:p>
          <a:p>
            <a:pPr>
              <a:lnSpc>
                <a:spcPts val="2700"/>
              </a:lnSpc>
              <a:spcBef>
                <a:spcPts val="0"/>
              </a:spcBef>
              <a:spcAft>
                <a:spcPts val="1800"/>
              </a:spcAft>
            </a:pPr>
            <a:r>
              <a:rPr lang="en-US" sz="3600" b="1" dirty="0"/>
              <a:t>Distribute</a:t>
            </a:r>
            <a:r>
              <a:rPr lang="en-US" sz="4000" b="1" dirty="0"/>
              <a:t> </a:t>
            </a:r>
            <a:r>
              <a:rPr lang="en-US" sz="3000" dirty="0"/>
              <a:t>federal dollars to states</a:t>
            </a:r>
          </a:p>
          <a:p>
            <a:pPr>
              <a:lnSpc>
                <a:spcPts val="2600"/>
              </a:lnSpc>
              <a:spcBef>
                <a:spcPts val="0"/>
              </a:spcBef>
              <a:spcAft>
                <a:spcPts val="1800"/>
              </a:spcAft>
            </a:pPr>
            <a:r>
              <a:rPr lang="en-US" sz="3600" b="1" dirty="0"/>
              <a:t>Inform government planning </a:t>
            </a:r>
            <a:r>
              <a:rPr lang="en-US" sz="3000" dirty="0"/>
              <a:t>decisions at the federal, tribal, state and local level</a:t>
            </a:r>
          </a:p>
          <a:p>
            <a:pPr>
              <a:lnSpc>
                <a:spcPts val="2600"/>
              </a:lnSpc>
              <a:spcBef>
                <a:spcPts val="0"/>
              </a:spcBef>
              <a:spcAft>
                <a:spcPts val="1800"/>
              </a:spcAft>
            </a:pPr>
            <a:r>
              <a:rPr lang="en-US" sz="3600" b="1" dirty="0"/>
              <a:t>Inform organizational decisions </a:t>
            </a:r>
            <a:r>
              <a:rPr lang="en-US" sz="3000" dirty="0"/>
              <a:t>(e.g., where to locate, size of market, etc.) of businesses and non-profits</a:t>
            </a:r>
          </a:p>
          <a:p>
            <a:pPr>
              <a:lnSpc>
                <a:spcPts val="2600"/>
              </a:lnSpc>
              <a:spcBef>
                <a:spcPts val="0"/>
              </a:spcBef>
              <a:spcAft>
                <a:spcPts val="1800"/>
              </a:spcAft>
            </a:pPr>
            <a:r>
              <a:rPr lang="en-US" sz="3600" b="1" dirty="0"/>
              <a:t>Enforce</a:t>
            </a:r>
            <a:r>
              <a:rPr lang="en-US" sz="3000" b="1" dirty="0"/>
              <a:t> </a:t>
            </a:r>
            <a:r>
              <a:rPr lang="en-US" sz="3000" dirty="0"/>
              <a:t>voting rights and civil rights legislation</a:t>
            </a:r>
            <a:endParaRPr lang="en-US" dirty="0"/>
          </a:p>
        </p:txBody>
      </p:sp>
    </p:spTree>
    <p:extLst>
      <p:ext uri="{BB962C8B-B14F-4D97-AF65-F5344CB8AC3E}">
        <p14:creationId xmlns:p14="http://schemas.microsoft.com/office/powerpoint/2010/main" val="2862551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fontScale="90000"/>
          </a:bodyPr>
          <a:lstStyle/>
          <a:p>
            <a:pPr>
              <a:lnSpc>
                <a:spcPts val="4000"/>
              </a:lnSpc>
            </a:pPr>
            <a:r>
              <a:rPr lang="en-US" dirty="0"/>
              <a:t>Counting The Population – Key Dates </a:t>
            </a:r>
          </a:p>
        </p:txBody>
      </p:sp>
      <p:sp>
        <p:nvSpPr>
          <p:cNvPr id="3" name="Content Placeholder 2"/>
          <p:cNvSpPr>
            <a:spLocks noGrp="1"/>
          </p:cNvSpPr>
          <p:nvPr>
            <p:ph idx="1"/>
          </p:nvPr>
        </p:nvSpPr>
        <p:spPr>
          <a:xfrm>
            <a:off x="436880" y="1542534"/>
            <a:ext cx="8458200" cy="4343400"/>
          </a:xfrm>
        </p:spPr>
        <p:txBody>
          <a:bodyPr>
            <a:normAutofit fontScale="77500" lnSpcReduction="20000"/>
          </a:bodyPr>
          <a:lstStyle/>
          <a:p>
            <a:pPr marL="182880" indent="-256032">
              <a:lnSpc>
                <a:spcPct val="150000"/>
              </a:lnSpc>
              <a:spcBef>
                <a:spcPts val="0"/>
              </a:spcBef>
              <a:spcAft>
                <a:spcPts val="600"/>
              </a:spcAft>
            </a:pPr>
            <a:r>
              <a:rPr lang="en-US" sz="2800" b="1" dirty="0">
                <a:solidFill>
                  <a:srgbClr val="CD0458"/>
                </a:solidFill>
              </a:rPr>
              <a:t>March 12-20</a:t>
            </a:r>
            <a:r>
              <a:rPr lang="en-US" sz="2800" b="1" dirty="0">
                <a:solidFill>
                  <a:srgbClr val="BB0333"/>
                </a:solidFill>
              </a:rPr>
              <a:t>:</a:t>
            </a:r>
            <a:r>
              <a:rPr lang="en-US" sz="2800" b="1" dirty="0"/>
              <a:t> </a:t>
            </a:r>
            <a:r>
              <a:rPr lang="en-US" sz="2800" dirty="0"/>
              <a:t>Invitations sent to respond online </a:t>
            </a:r>
          </a:p>
          <a:p>
            <a:pPr marL="182880" indent="-256032">
              <a:lnSpc>
                <a:spcPct val="150000"/>
              </a:lnSpc>
              <a:spcBef>
                <a:spcPts val="0"/>
              </a:spcBef>
              <a:spcAft>
                <a:spcPts val="600"/>
              </a:spcAft>
            </a:pPr>
            <a:r>
              <a:rPr lang="en-US" sz="2800" b="1" dirty="0">
                <a:solidFill>
                  <a:srgbClr val="CD0458"/>
                </a:solidFill>
              </a:rPr>
              <a:t>March 16-April 3:</a:t>
            </a:r>
            <a:r>
              <a:rPr lang="en-US" sz="2800" b="1" dirty="0">
                <a:solidFill>
                  <a:srgbClr val="BB0333"/>
                </a:solidFill>
              </a:rPr>
              <a:t>  </a:t>
            </a:r>
            <a:r>
              <a:rPr lang="en-US" sz="2800" dirty="0"/>
              <a:t>Reminder letters and postcards sent</a:t>
            </a:r>
          </a:p>
          <a:p>
            <a:pPr marL="182880" indent="-256032">
              <a:lnSpc>
                <a:spcPct val="150000"/>
              </a:lnSpc>
              <a:spcBef>
                <a:spcPts val="0"/>
              </a:spcBef>
              <a:spcAft>
                <a:spcPts val="600"/>
              </a:spcAft>
            </a:pPr>
            <a:r>
              <a:rPr lang="en-US" sz="3800" b="1" dirty="0">
                <a:solidFill>
                  <a:srgbClr val="CD0458"/>
                </a:solidFill>
              </a:rPr>
              <a:t>April 1: Census Day</a:t>
            </a:r>
            <a:endParaRPr lang="en-US" sz="3800" dirty="0"/>
          </a:p>
          <a:p>
            <a:pPr marL="182880" indent="-256032">
              <a:lnSpc>
                <a:spcPct val="150000"/>
              </a:lnSpc>
              <a:spcBef>
                <a:spcPts val="0"/>
              </a:spcBef>
              <a:spcAft>
                <a:spcPts val="600"/>
              </a:spcAft>
            </a:pPr>
            <a:r>
              <a:rPr lang="en-US" sz="2800" b="1" dirty="0">
                <a:solidFill>
                  <a:srgbClr val="CD0458"/>
                </a:solidFill>
              </a:rPr>
              <a:t>April 8-16:</a:t>
            </a:r>
            <a:r>
              <a:rPr lang="en-US" sz="2800" b="1" dirty="0">
                <a:solidFill>
                  <a:srgbClr val="BB0333"/>
                </a:solidFill>
              </a:rPr>
              <a:t>  </a:t>
            </a:r>
            <a:r>
              <a:rPr lang="en-US" sz="2800" dirty="0"/>
              <a:t>Reminder letters sent with paper questionnaire</a:t>
            </a:r>
          </a:p>
          <a:p>
            <a:pPr marL="182880" indent="-256032">
              <a:lnSpc>
                <a:spcPct val="150000"/>
              </a:lnSpc>
              <a:spcBef>
                <a:spcPts val="0"/>
              </a:spcBef>
              <a:spcAft>
                <a:spcPts val="600"/>
              </a:spcAft>
            </a:pPr>
            <a:r>
              <a:rPr lang="en-US" sz="2800" b="1" dirty="0">
                <a:solidFill>
                  <a:srgbClr val="CD0458"/>
                </a:solidFill>
              </a:rPr>
              <a:t>April 20-27: </a:t>
            </a:r>
            <a:r>
              <a:rPr lang="en-US" sz="2800" dirty="0"/>
              <a:t>Final postcard sent before in person follow up</a:t>
            </a:r>
          </a:p>
          <a:p>
            <a:pPr marL="182880" indent="-256032">
              <a:lnSpc>
                <a:spcPct val="150000"/>
              </a:lnSpc>
              <a:spcBef>
                <a:spcPts val="0"/>
              </a:spcBef>
              <a:spcAft>
                <a:spcPts val="600"/>
              </a:spcAft>
            </a:pPr>
            <a:r>
              <a:rPr lang="en-US" sz="2800" b="1" dirty="0">
                <a:solidFill>
                  <a:srgbClr val="CD0458"/>
                </a:solidFill>
              </a:rPr>
              <a:t>May 28- August 14: </a:t>
            </a:r>
            <a:r>
              <a:rPr lang="en-US" sz="2800" dirty="0"/>
              <a:t>Non-Response follow up visit</a:t>
            </a:r>
          </a:p>
          <a:p>
            <a:pPr marL="182880" indent="-256032">
              <a:lnSpc>
                <a:spcPct val="150000"/>
              </a:lnSpc>
              <a:spcBef>
                <a:spcPts val="0"/>
              </a:spcBef>
              <a:spcAft>
                <a:spcPts val="600"/>
              </a:spcAft>
            </a:pPr>
            <a:r>
              <a:rPr lang="en-US" sz="3700" b="1" dirty="0">
                <a:solidFill>
                  <a:srgbClr val="CD0458"/>
                </a:solidFill>
              </a:rPr>
              <a:t>August 14, 2020: </a:t>
            </a:r>
            <a:r>
              <a:rPr lang="en-US" sz="3700" u="sng" dirty="0"/>
              <a:t>Last day to respond to the Census</a:t>
            </a:r>
            <a:r>
              <a:rPr lang="en-US" sz="3700" dirty="0"/>
              <a:t>! </a:t>
            </a:r>
          </a:p>
          <a:p>
            <a:pPr marL="182880" indent="-256032">
              <a:lnSpc>
                <a:spcPts val="2900"/>
              </a:lnSpc>
              <a:spcBef>
                <a:spcPts val="0"/>
              </a:spcBef>
              <a:spcAft>
                <a:spcPts val="2000"/>
              </a:spcAft>
            </a:pPr>
            <a:endParaRPr lang="en-US" sz="2600" dirty="0"/>
          </a:p>
        </p:txBody>
      </p:sp>
      <p:sp>
        <p:nvSpPr>
          <p:cNvPr id="4" name="TextBox 3">
            <a:extLst>
              <a:ext uri="{FF2B5EF4-FFF2-40B4-BE49-F238E27FC236}">
                <a16:creationId xmlns:a16="http://schemas.microsoft.com/office/drawing/2014/main" id="{4913A966-880A-4B2A-B929-AF45CE177159}"/>
              </a:ext>
            </a:extLst>
          </p:cNvPr>
          <p:cNvSpPr txBox="1"/>
          <p:nvPr/>
        </p:nvSpPr>
        <p:spPr>
          <a:xfrm>
            <a:off x="1295400" y="5726668"/>
            <a:ext cx="6553200" cy="369332"/>
          </a:xfrm>
          <a:prstGeom prst="rect">
            <a:avLst/>
          </a:prstGeom>
          <a:noFill/>
        </p:spPr>
        <p:txBody>
          <a:bodyPr wrap="square" rtlCol="0">
            <a:spAutoFit/>
          </a:bodyPr>
          <a:lstStyle/>
          <a:p>
            <a:r>
              <a:rPr lang="en-US" b="1" dirty="0">
                <a:hlinkClick r:id="rId3"/>
              </a:rPr>
              <a:t>Click here for all COVID 19 Census Bureau Timeline Adjustments </a:t>
            </a:r>
            <a:endParaRPr lang="en-US" b="1" dirty="0"/>
          </a:p>
        </p:txBody>
      </p:sp>
    </p:spTree>
    <p:extLst>
      <p:ext uri="{BB962C8B-B14F-4D97-AF65-F5344CB8AC3E}">
        <p14:creationId xmlns:p14="http://schemas.microsoft.com/office/powerpoint/2010/main" val="1879531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a:lnSpc>
                <a:spcPts val="4200"/>
              </a:lnSpc>
            </a:pPr>
            <a:r>
              <a:rPr lang="en-US" dirty="0"/>
              <a:t>2020 Census</a:t>
            </a:r>
            <a:br>
              <a:rPr lang="en-US" dirty="0"/>
            </a:br>
            <a:r>
              <a:rPr lang="en-US" dirty="0"/>
              <a:t>Counting The Population - Strategy</a:t>
            </a:r>
          </a:p>
        </p:txBody>
      </p:sp>
      <p:sp>
        <p:nvSpPr>
          <p:cNvPr id="3" name="Content Placeholder 2"/>
          <p:cNvSpPr>
            <a:spLocks noGrp="1"/>
          </p:cNvSpPr>
          <p:nvPr>
            <p:ph idx="1"/>
          </p:nvPr>
        </p:nvSpPr>
        <p:spPr>
          <a:xfrm>
            <a:off x="381000" y="1371601"/>
            <a:ext cx="8229600" cy="4495799"/>
          </a:xfrm>
        </p:spPr>
        <p:txBody>
          <a:bodyPr>
            <a:noAutofit/>
          </a:bodyPr>
          <a:lstStyle/>
          <a:p>
            <a:pPr>
              <a:lnSpc>
                <a:spcPts val="2900"/>
              </a:lnSpc>
              <a:spcBef>
                <a:spcPts val="0"/>
              </a:spcBef>
              <a:spcAft>
                <a:spcPts val="1800"/>
              </a:spcAft>
            </a:pPr>
            <a:r>
              <a:rPr lang="en-US" sz="2800" b="1" dirty="0"/>
              <a:t>95%</a:t>
            </a:r>
            <a:r>
              <a:rPr lang="en-US" sz="2800" dirty="0"/>
              <a:t> of households will receive their census invitation by mail</a:t>
            </a:r>
          </a:p>
          <a:p>
            <a:pPr>
              <a:lnSpc>
                <a:spcPts val="2900"/>
              </a:lnSpc>
              <a:spcBef>
                <a:spcPts val="0"/>
              </a:spcBef>
              <a:spcAft>
                <a:spcPts val="1800"/>
              </a:spcAft>
            </a:pPr>
            <a:r>
              <a:rPr lang="en-US" sz="2800" b="1" dirty="0"/>
              <a:t>5% </a:t>
            </a:r>
            <a:r>
              <a:rPr lang="en-US" sz="2800" dirty="0"/>
              <a:t>of households will receive their census invitation when a census taker drops it off</a:t>
            </a:r>
          </a:p>
          <a:p>
            <a:pPr>
              <a:lnSpc>
                <a:spcPts val="2900"/>
              </a:lnSpc>
              <a:spcBef>
                <a:spcPts val="0"/>
              </a:spcBef>
              <a:spcAft>
                <a:spcPts val="2400"/>
              </a:spcAft>
            </a:pPr>
            <a:r>
              <a:rPr lang="en-US" sz="2800" dirty="0"/>
              <a:t>Less than </a:t>
            </a:r>
            <a:r>
              <a:rPr lang="en-US" sz="2800" b="1" dirty="0"/>
              <a:t>1% </a:t>
            </a:r>
            <a:r>
              <a:rPr lang="en-US" sz="2800" dirty="0"/>
              <a:t>of households will be counted in person by a census taker, instead of being invited to respond on their own</a:t>
            </a:r>
          </a:p>
          <a:p>
            <a:pPr>
              <a:lnSpc>
                <a:spcPts val="900"/>
              </a:lnSpc>
              <a:spcBef>
                <a:spcPts val="600"/>
              </a:spcBef>
              <a:spcAft>
                <a:spcPts val="600"/>
              </a:spcAft>
            </a:pPr>
            <a:endParaRPr lang="en-US" sz="800" dirty="0"/>
          </a:p>
          <a:p>
            <a:pPr>
              <a:lnSpc>
                <a:spcPts val="2900"/>
              </a:lnSpc>
              <a:spcBef>
                <a:spcPts val="600"/>
              </a:spcBef>
              <a:spcAft>
                <a:spcPts val="1800"/>
              </a:spcAft>
            </a:pPr>
            <a:r>
              <a:rPr lang="en-US" sz="2800" dirty="0"/>
              <a:t>An estimated </a:t>
            </a:r>
            <a:r>
              <a:rPr lang="en-US" sz="2800" b="1" dirty="0"/>
              <a:t>40% </a:t>
            </a:r>
            <a:r>
              <a:rPr lang="en-US" sz="2800"/>
              <a:t>of households </a:t>
            </a:r>
            <a:r>
              <a:rPr lang="en-US" sz="2800" dirty="0"/>
              <a:t>will require in person follow up</a:t>
            </a:r>
          </a:p>
        </p:txBody>
      </p:sp>
      <p:cxnSp>
        <p:nvCxnSpPr>
          <p:cNvPr id="5" name="Straight Connector 4">
            <a:extLst>
              <a:ext uri="{FF2B5EF4-FFF2-40B4-BE49-F238E27FC236}">
                <a16:creationId xmlns:a16="http://schemas.microsoft.com/office/drawing/2014/main" id="{7BD49CCF-1A03-4A70-9D39-9A67B4EE50B2}"/>
              </a:ext>
            </a:extLst>
          </p:cNvPr>
          <p:cNvCxnSpPr/>
          <p:nvPr/>
        </p:nvCxnSpPr>
        <p:spPr>
          <a:xfrm>
            <a:off x="762000" y="4724400"/>
            <a:ext cx="7162800" cy="0"/>
          </a:xfrm>
          <a:prstGeom prst="line">
            <a:avLst/>
          </a:prstGeom>
          <a:ln cmpd="sng">
            <a:solidFill>
              <a:schemeClr val="tx2"/>
            </a:solidFill>
          </a:ln>
          <a:effectLst>
            <a:outerShdw blurRad="50800" dist="50800" dir="5400000" algn="ctr" rotWithShape="0">
              <a:schemeClr val="accent1"/>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624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nSpc>
                <a:spcPts val="4200"/>
              </a:lnSpc>
            </a:pPr>
            <a:r>
              <a:rPr lang="en-US" dirty="0"/>
              <a:t>How will we get our forms?</a:t>
            </a:r>
          </a:p>
        </p:txBody>
      </p:sp>
      <p:sp>
        <p:nvSpPr>
          <p:cNvPr id="3" name="Content Placeholder 2"/>
          <p:cNvSpPr>
            <a:spLocks noGrp="1"/>
          </p:cNvSpPr>
          <p:nvPr>
            <p:ph idx="1"/>
          </p:nvPr>
        </p:nvSpPr>
        <p:spPr>
          <a:xfrm>
            <a:off x="381000" y="1371601"/>
            <a:ext cx="8229600" cy="4495799"/>
          </a:xfrm>
        </p:spPr>
        <p:txBody>
          <a:bodyPr>
            <a:noAutofit/>
          </a:bodyPr>
          <a:lstStyle/>
          <a:p>
            <a:pPr>
              <a:lnSpc>
                <a:spcPts val="2900"/>
              </a:lnSpc>
              <a:spcBef>
                <a:spcPts val="0"/>
              </a:spcBef>
              <a:spcAft>
                <a:spcPts val="1800"/>
              </a:spcAft>
            </a:pPr>
            <a:r>
              <a:rPr lang="en-US" sz="2800" b="1" dirty="0"/>
              <a:t>It’s helpful for people to know how they will receive their Census invitation, so they know how to watch for it:</a:t>
            </a:r>
          </a:p>
          <a:p>
            <a:pPr lvl="1">
              <a:lnSpc>
                <a:spcPts val="2900"/>
              </a:lnSpc>
              <a:spcBef>
                <a:spcPts val="0"/>
              </a:spcBef>
              <a:spcAft>
                <a:spcPts val="600"/>
              </a:spcAft>
            </a:pPr>
            <a:r>
              <a:rPr lang="en-US" sz="2400" b="1" dirty="0"/>
              <a:t>The </a:t>
            </a:r>
            <a:r>
              <a:rPr lang="en-US" sz="2400" b="1" dirty="0">
                <a:hlinkClick r:id="rId3"/>
              </a:rPr>
              <a:t>CUNY map </a:t>
            </a:r>
            <a:r>
              <a:rPr lang="en-US" sz="2400" b="1" dirty="0"/>
              <a:t>shows which areas will get invitations in the mail to go online vs. print copies first vs. having them dropped in rural areas. </a:t>
            </a:r>
          </a:p>
          <a:p>
            <a:pPr lvl="1">
              <a:lnSpc>
                <a:spcPts val="2900"/>
              </a:lnSpc>
              <a:spcBef>
                <a:spcPts val="0"/>
              </a:spcBef>
              <a:spcAft>
                <a:spcPts val="600"/>
              </a:spcAft>
            </a:pPr>
            <a:r>
              <a:rPr lang="en-US" sz="2400" b="1" dirty="0"/>
              <a:t>These maps also show why populations might be hard to count and help developing messaging.</a:t>
            </a:r>
          </a:p>
          <a:p>
            <a:pPr lvl="1">
              <a:lnSpc>
                <a:spcPts val="2900"/>
              </a:lnSpc>
              <a:spcBef>
                <a:spcPts val="0"/>
              </a:spcBef>
              <a:spcAft>
                <a:spcPts val="600"/>
              </a:spcAft>
            </a:pPr>
            <a:r>
              <a:rPr lang="en-US" sz="2400" b="1" dirty="0"/>
              <a:t>If someone doesn’t get an invitation, </a:t>
            </a:r>
            <a:r>
              <a:rPr lang="en-US" sz="2400" b="1" i="1" dirty="0">
                <a:solidFill>
                  <a:srgbClr val="CD0458"/>
                </a:solidFill>
              </a:rPr>
              <a:t>they can and should still fill out the form</a:t>
            </a:r>
            <a:r>
              <a:rPr lang="en-US" sz="2400" b="1" i="1" dirty="0"/>
              <a:t>. </a:t>
            </a:r>
            <a:r>
              <a:rPr lang="en-US" sz="2400" b="1" dirty="0"/>
              <a:t>Direct them to call the tollfree numbers or go online to complete their Census.</a:t>
            </a:r>
            <a:endParaRPr lang="en-US" sz="2400" dirty="0"/>
          </a:p>
        </p:txBody>
      </p:sp>
    </p:spTree>
    <p:extLst>
      <p:ext uri="{BB962C8B-B14F-4D97-AF65-F5344CB8AC3E}">
        <p14:creationId xmlns:p14="http://schemas.microsoft.com/office/powerpoint/2010/main" val="1992908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 Census Economics</a:t>
            </a:r>
          </a:p>
        </p:txBody>
      </p:sp>
      <p:sp>
        <p:nvSpPr>
          <p:cNvPr id="3" name="Content Placeholder 2"/>
          <p:cNvSpPr>
            <a:spLocks noGrp="1"/>
          </p:cNvSpPr>
          <p:nvPr>
            <p:ph idx="1"/>
          </p:nvPr>
        </p:nvSpPr>
        <p:spPr>
          <a:xfrm>
            <a:off x="457200" y="1219200"/>
            <a:ext cx="8458200" cy="4800599"/>
          </a:xfrm>
        </p:spPr>
        <p:txBody>
          <a:bodyPr>
            <a:normAutofit fontScale="85000" lnSpcReduction="20000"/>
          </a:bodyPr>
          <a:lstStyle/>
          <a:p>
            <a:pPr marL="0" indent="0">
              <a:buNone/>
            </a:pPr>
            <a:endParaRPr lang="en-US" sz="2800" dirty="0"/>
          </a:p>
          <a:p>
            <a:r>
              <a:rPr lang="en-US" sz="2800" dirty="0"/>
              <a:t>The Census hires 100,000s of people a cycle, and will spend over </a:t>
            </a:r>
            <a:r>
              <a:rPr lang="en-US" sz="2800" b="1" u="sng" dirty="0"/>
              <a:t>$15 BILLION</a:t>
            </a:r>
            <a:r>
              <a:rPr lang="en-US" sz="2800" b="1" dirty="0"/>
              <a:t>* </a:t>
            </a:r>
            <a:r>
              <a:rPr lang="en-US" sz="2800" dirty="0"/>
              <a:t>to complete the count</a:t>
            </a:r>
          </a:p>
          <a:p>
            <a:endParaRPr lang="en-US" sz="2800" dirty="0"/>
          </a:p>
          <a:p>
            <a:pPr>
              <a:spcAft>
                <a:spcPts val="800"/>
              </a:spcAft>
            </a:pPr>
            <a:r>
              <a:rPr lang="en-US" sz="2800" dirty="0"/>
              <a:t>The average cost for counting a household has gone up dramatically due to a changing political climate, increase in immigration, the rise of technology and a variety of other factors: </a:t>
            </a:r>
          </a:p>
          <a:p>
            <a:pPr marL="0" indent="0">
              <a:spcAft>
                <a:spcPts val="1800"/>
              </a:spcAft>
              <a:buNone/>
            </a:pPr>
            <a:r>
              <a:rPr lang="en-US" sz="2800" b="1" dirty="0"/>
              <a:t>		1970:</a:t>
            </a:r>
            <a:r>
              <a:rPr lang="en-US" sz="2800" dirty="0"/>
              <a:t> $16.		 </a:t>
            </a:r>
            <a:r>
              <a:rPr lang="en-US" sz="2800" b="1" dirty="0"/>
              <a:t>2020: </a:t>
            </a:r>
            <a:r>
              <a:rPr lang="en-US" sz="2800" dirty="0"/>
              <a:t>$107</a:t>
            </a:r>
          </a:p>
          <a:p>
            <a:r>
              <a:rPr lang="en-US" sz="2800" dirty="0"/>
              <a:t>Every person counted is equal to ~$2,000 in funding to your community a year – each year, for ten years!</a:t>
            </a:r>
            <a:r>
              <a:rPr lang="en-US" sz="2800" dirty="0">
                <a:solidFill>
                  <a:srgbClr val="FF0000"/>
                </a:solidFill>
              </a:rPr>
              <a:t> </a:t>
            </a:r>
            <a:endParaRPr lang="en-US" sz="1800" dirty="0"/>
          </a:p>
          <a:p>
            <a:pPr marL="0" indent="0">
              <a:buNone/>
            </a:pPr>
            <a:endParaRPr lang="en-US" sz="1800" dirty="0"/>
          </a:p>
          <a:p>
            <a:pPr marL="0" indent="0">
              <a:spcAft>
                <a:spcPts val="100"/>
              </a:spcAft>
              <a:buNone/>
            </a:pPr>
            <a:r>
              <a:rPr lang="en-US" sz="1600" dirty="0"/>
              <a:t>*</a:t>
            </a:r>
            <a:r>
              <a:rPr lang="en-US" sz="1600" dirty="0">
                <a:hlinkClick r:id="rId3"/>
              </a:rPr>
              <a:t>-census/</a:t>
            </a:r>
            <a:r>
              <a:rPr lang="en-US" sz="1600" dirty="0">
                <a:hlinkClick r:id="rId4"/>
              </a:rPr>
              <a:t>https://www.gao.gov/highrisk/2020_decennial_census/why_did_study#t=1</a:t>
            </a:r>
            <a:r>
              <a:rPr lang="en-US" sz="1600" dirty="0"/>
              <a:t>, </a:t>
            </a:r>
            <a:r>
              <a:rPr lang="en-US" sz="1600" dirty="0">
                <a:hlinkClick r:id="rId5"/>
              </a:rPr>
              <a:t>https://www.census.gov/fieldjobs</a:t>
            </a:r>
            <a:endParaRPr lang="en-US" sz="1600" dirty="0"/>
          </a:p>
        </p:txBody>
      </p:sp>
    </p:spTree>
    <p:extLst>
      <p:ext uri="{BB962C8B-B14F-4D97-AF65-F5344CB8AC3E}">
        <p14:creationId xmlns:p14="http://schemas.microsoft.com/office/powerpoint/2010/main" val="400140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0820" y="1219200"/>
            <a:ext cx="5762360" cy="4525963"/>
          </a:xfrm>
        </p:spPr>
      </p:pic>
      <p:sp>
        <p:nvSpPr>
          <p:cNvPr id="2" name="Title 1"/>
          <p:cNvSpPr>
            <a:spLocks noGrp="1"/>
          </p:cNvSpPr>
          <p:nvPr>
            <p:ph type="title"/>
          </p:nvPr>
        </p:nvSpPr>
        <p:spPr>
          <a:xfrm>
            <a:off x="457200" y="124470"/>
            <a:ext cx="8229600" cy="868362"/>
          </a:xfrm>
        </p:spPr>
        <p:txBody>
          <a:bodyPr>
            <a:normAutofit fontScale="90000"/>
          </a:bodyPr>
          <a:lstStyle/>
          <a:p>
            <a:r>
              <a:rPr lang="en-US" dirty="0"/>
              <a:t>The 2020 Census- The Environment</a:t>
            </a:r>
          </a:p>
        </p:txBody>
      </p:sp>
    </p:spTree>
    <p:extLst>
      <p:ext uri="{BB962C8B-B14F-4D97-AF65-F5344CB8AC3E}">
        <p14:creationId xmlns:p14="http://schemas.microsoft.com/office/powerpoint/2010/main" val="893620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28600"/>
            <a:ext cx="8229600" cy="685800"/>
          </a:xfrm>
        </p:spPr>
        <p:txBody>
          <a:bodyPr>
            <a:normAutofit fontScale="90000"/>
          </a:bodyPr>
          <a:lstStyle/>
          <a:p>
            <a:r>
              <a:rPr lang="en-US" dirty="0"/>
              <a:t>The Hard-To-Count Are: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914400"/>
            <a:ext cx="7276289" cy="4652865"/>
          </a:xfrm>
          <a:prstGeom prst="rect">
            <a:avLst/>
          </a:prstGeom>
        </p:spPr>
      </p:pic>
    </p:spTree>
    <p:extLst>
      <p:ext uri="{BB962C8B-B14F-4D97-AF65-F5344CB8AC3E}">
        <p14:creationId xmlns:p14="http://schemas.microsoft.com/office/powerpoint/2010/main" val="3760371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31838"/>
          </a:xfrm>
        </p:spPr>
        <p:txBody>
          <a:bodyPr>
            <a:normAutofit fontScale="90000"/>
          </a:bodyPr>
          <a:lstStyle/>
          <a:p>
            <a:r>
              <a:rPr lang="en-US" dirty="0"/>
              <a:t>Economics and HTC: Follow Up</a:t>
            </a:r>
          </a:p>
        </p:txBody>
      </p:sp>
      <p:sp>
        <p:nvSpPr>
          <p:cNvPr id="3" name="Content Placeholder 2"/>
          <p:cNvSpPr>
            <a:spLocks noGrp="1"/>
          </p:cNvSpPr>
          <p:nvPr>
            <p:ph idx="1"/>
          </p:nvPr>
        </p:nvSpPr>
        <p:spPr>
          <a:xfrm>
            <a:off x="457200" y="1219200"/>
            <a:ext cx="8458200" cy="4800599"/>
          </a:xfrm>
        </p:spPr>
        <p:txBody>
          <a:bodyPr>
            <a:normAutofit/>
          </a:bodyPr>
          <a:lstStyle/>
          <a:p>
            <a:pPr>
              <a:spcBef>
                <a:spcPts val="1200"/>
              </a:spcBef>
              <a:spcAft>
                <a:spcPts val="600"/>
              </a:spcAft>
            </a:pPr>
            <a:r>
              <a:rPr lang="en-US" sz="2800" dirty="0"/>
              <a:t>You can help the Census hire those 500,000! </a:t>
            </a:r>
          </a:p>
          <a:p>
            <a:pPr>
              <a:spcBef>
                <a:spcPts val="1200"/>
              </a:spcBef>
              <a:spcAft>
                <a:spcPts val="600"/>
              </a:spcAft>
            </a:pPr>
            <a:r>
              <a:rPr lang="en-US" sz="2800" dirty="0"/>
              <a:t>Hiring people from communities that are Hard to Count means:</a:t>
            </a:r>
          </a:p>
          <a:p>
            <a:pPr lvl="1">
              <a:spcBef>
                <a:spcPts val="1200"/>
              </a:spcBef>
              <a:spcAft>
                <a:spcPts val="600"/>
              </a:spcAft>
            </a:pPr>
            <a:r>
              <a:rPr lang="en-US" sz="2400" i="1" dirty="0"/>
              <a:t>Jobs for people: </a:t>
            </a:r>
            <a:r>
              <a:rPr lang="en-US" sz="2400" dirty="0"/>
              <a:t>good hourly wages + mileage, flexible PT/FT </a:t>
            </a:r>
          </a:p>
          <a:p>
            <a:pPr lvl="1">
              <a:spcBef>
                <a:spcPts val="1200"/>
              </a:spcBef>
              <a:spcAft>
                <a:spcPts val="1200"/>
              </a:spcAft>
            </a:pPr>
            <a:r>
              <a:rPr lang="en-US" sz="2400" dirty="0"/>
              <a:t>And that people are working for the Census, sound, look and act like others in their community; builds trust. </a:t>
            </a:r>
            <a:endParaRPr lang="en-US" dirty="0">
              <a:hlinkClick r:id="rId3"/>
            </a:endParaRPr>
          </a:p>
          <a:p>
            <a:pPr marL="457200" lvl="1" indent="0">
              <a:spcBef>
                <a:spcPts val="1200"/>
              </a:spcBef>
              <a:buNone/>
            </a:pPr>
            <a:r>
              <a:rPr lang="en-US" sz="2200" u="sng" dirty="0">
                <a:hlinkClick r:id="rId3"/>
              </a:rPr>
              <a:t>Jobs &amp; Pay Rates are on the Census website</a:t>
            </a:r>
            <a:endParaRPr lang="en-US" sz="2200" u="sng" dirty="0"/>
          </a:p>
          <a:p>
            <a:pPr marL="457200" lvl="1" indent="0">
              <a:spcBef>
                <a:spcPts val="1200"/>
              </a:spcBef>
              <a:buNone/>
            </a:pPr>
            <a:r>
              <a:rPr lang="en-US" sz="2200" u="sng" dirty="0">
                <a:hlinkClick r:id="rId4"/>
              </a:rPr>
              <a:t>2020 Census jobs online on the 2020 Census website</a:t>
            </a:r>
            <a:endParaRPr lang="en-US" sz="2200" u="sng" dirty="0"/>
          </a:p>
          <a:p>
            <a:endParaRPr lang="en-US" sz="2200" u="sng" dirty="0"/>
          </a:p>
          <a:p>
            <a:endParaRPr lang="en-US" dirty="0"/>
          </a:p>
        </p:txBody>
      </p:sp>
    </p:spTree>
    <p:extLst>
      <p:ext uri="{BB962C8B-B14F-4D97-AF65-F5344CB8AC3E}">
        <p14:creationId xmlns:p14="http://schemas.microsoft.com/office/powerpoint/2010/main" val="3735273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0" y="2286000"/>
            <a:ext cx="9144000" cy="1143000"/>
          </a:xfrm>
        </p:spPr>
        <p:txBody>
          <a:bodyPr>
            <a:noAutofit/>
          </a:bodyPr>
          <a:lstStyle/>
          <a:p>
            <a:r>
              <a:rPr lang="en-US" sz="5400" dirty="0"/>
              <a:t>Why Does the Census Matter</a:t>
            </a:r>
            <a:br>
              <a:rPr lang="en-US" sz="5400" dirty="0"/>
            </a:br>
            <a:r>
              <a:rPr lang="en-US" sz="5400" dirty="0"/>
              <a:t>to Community Action?</a:t>
            </a:r>
          </a:p>
        </p:txBody>
      </p:sp>
    </p:spTree>
    <p:extLst>
      <p:ext uri="{BB962C8B-B14F-4D97-AF65-F5344CB8AC3E}">
        <p14:creationId xmlns:p14="http://schemas.microsoft.com/office/powerpoint/2010/main" val="920713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0EDAE-3B1B-4013-8CAF-844A5DC16075}"/>
              </a:ext>
            </a:extLst>
          </p:cNvPr>
          <p:cNvSpPr>
            <a:spLocks noGrp="1"/>
          </p:cNvSpPr>
          <p:nvPr>
            <p:ph type="title"/>
          </p:nvPr>
        </p:nvSpPr>
        <p:spPr/>
        <p:txBody>
          <a:bodyPr>
            <a:normAutofit/>
          </a:bodyPr>
          <a:lstStyle/>
          <a:p>
            <a:r>
              <a:rPr lang="en-US" dirty="0"/>
              <a:t>Why Community Action?</a:t>
            </a:r>
          </a:p>
        </p:txBody>
      </p:sp>
      <p:sp>
        <p:nvSpPr>
          <p:cNvPr id="3" name="Content Placeholder 2">
            <a:extLst>
              <a:ext uri="{FF2B5EF4-FFF2-40B4-BE49-F238E27FC236}">
                <a16:creationId xmlns:a16="http://schemas.microsoft.com/office/drawing/2014/main" id="{A3C3E8AB-9FA1-4257-903A-141DFF930181}"/>
              </a:ext>
            </a:extLst>
          </p:cNvPr>
          <p:cNvSpPr>
            <a:spLocks noGrp="1"/>
          </p:cNvSpPr>
          <p:nvPr>
            <p:ph idx="1"/>
          </p:nvPr>
        </p:nvSpPr>
        <p:spPr>
          <a:xfrm>
            <a:off x="457200" y="1417638"/>
            <a:ext cx="8229600" cy="4525963"/>
          </a:xfrm>
        </p:spPr>
        <p:txBody>
          <a:bodyPr>
            <a:normAutofit fontScale="85000" lnSpcReduction="10000"/>
          </a:bodyPr>
          <a:lstStyle/>
          <a:p>
            <a:pPr marL="0" indent="0" algn="ctr">
              <a:buNone/>
            </a:pPr>
            <a:r>
              <a:rPr lang="en-US" dirty="0"/>
              <a:t>Populations that are the hardest to count or are the </a:t>
            </a:r>
            <a:r>
              <a:rPr lang="en-US" i="1" dirty="0"/>
              <a:t>least likely to fill out the census</a:t>
            </a:r>
            <a:r>
              <a:rPr lang="en-US" dirty="0"/>
              <a:t> happen to </a:t>
            </a:r>
            <a:r>
              <a:rPr lang="en-US" i="1" dirty="0"/>
              <a:t>walk through our doors every day. </a:t>
            </a:r>
          </a:p>
          <a:p>
            <a:pPr marL="0" indent="0" algn="ctr">
              <a:buNone/>
            </a:pPr>
            <a:endParaRPr lang="en-US" dirty="0"/>
          </a:p>
          <a:p>
            <a:pPr marL="0" indent="0" algn="ctr">
              <a:buNone/>
            </a:pPr>
            <a:r>
              <a:rPr lang="en-US" dirty="0">
                <a:solidFill>
                  <a:srgbClr val="CD0458"/>
                </a:solidFill>
              </a:rPr>
              <a:t>This is why we are involved; we are trusted messengers who can raise the issue of the Census with our customers and explain why it’s </a:t>
            </a:r>
            <a:r>
              <a:rPr lang="en-US" b="1" dirty="0">
                <a:solidFill>
                  <a:srgbClr val="CD0458"/>
                </a:solidFill>
              </a:rPr>
              <a:t>safe, easy, and important. </a:t>
            </a:r>
          </a:p>
          <a:p>
            <a:pPr marL="0" indent="0" algn="ctr">
              <a:buNone/>
            </a:pPr>
            <a:endParaRPr lang="en-US" sz="3200" i="1" dirty="0">
              <a:solidFill>
                <a:schemeClr val="tx2">
                  <a:lumMod val="75000"/>
                </a:schemeClr>
              </a:solidFill>
            </a:endParaRPr>
          </a:p>
          <a:p>
            <a:pPr marL="0" indent="0" algn="ctr">
              <a:buNone/>
            </a:pPr>
            <a:r>
              <a:rPr lang="en-US" sz="3200" dirty="0">
                <a:solidFill>
                  <a:schemeClr val="tx2">
                    <a:lumMod val="75000"/>
                  </a:schemeClr>
                </a:solidFill>
              </a:rPr>
              <a:t>The populations we serve are often the most undercounted, which means our communities lose their </a:t>
            </a:r>
            <a:r>
              <a:rPr lang="en-US" sz="3200" b="1" i="1" dirty="0">
                <a:solidFill>
                  <a:schemeClr val="tx2">
                    <a:lumMod val="75000"/>
                  </a:schemeClr>
                </a:solidFill>
              </a:rPr>
              <a:t>fair share of dollars and representation</a:t>
            </a:r>
          </a:p>
        </p:txBody>
      </p:sp>
    </p:spTree>
    <p:extLst>
      <p:ext uri="{BB962C8B-B14F-4D97-AF65-F5344CB8AC3E}">
        <p14:creationId xmlns:p14="http://schemas.microsoft.com/office/powerpoint/2010/main" val="2615864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4000" dirty="0"/>
              <a:t>Census Data Drives Dollars</a:t>
            </a:r>
          </a:p>
        </p:txBody>
      </p:sp>
      <p:sp>
        <p:nvSpPr>
          <p:cNvPr id="15" name="Rectangle 14"/>
          <p:cNvSpPr/>
          <p:nvPr/>
        </p:nvSpPr>
        <p:spPr>
          <a:xfrm>
            <a:off x="304800" y="990600"/>
            <a:ext cx="8534400" cy="707886"/>
          </a:xfrm>
          <a:prstGeom prst="rect">
            <a:avLst/>
          </a:prstGeom>
          <a:ln w="6350">
            <a:noFill/>
          </a:ln>
        </p:spPr>
        <p:txBody>
          <a:bodyPr wrap="square">
            <a:spAutoFit/>
          </a:bodyPr>
          <a:lstStyle/>
          <a:p>
            <a:pPr>
              <a:lnSpc>
                <a:spcPts val="2400"/>
              </a:lnSpc>
            </a:pPr>
            <a:r>
              <a:rPr lang="en-US" sz="1900" b="1" dirty="0">
                <a:solidFill>
                  <a:schemeClr val="tx2"/>
                </a:solidFill>
              </a:rPr>
              <a:t>In 2016</a:t>
            </a:r>
            <a:r>
              <a:rPr lang="en-US" b="1" dirty="0">
                <a:solidFill>
                  <a:schemeClr val="tx2"/>
                </a:solidFill>
              </a:rPr>
              <a:t>,</a:t>
            </a:r>
            <a:r>
              <a:rPr lang="en-US" sz="600" b="1" dirty="0">
                <a:solidFill>
                  <a:schemeClr val="tx2"/>
                </a:solidFill>
              </a:rPr>
              <a:t> </a:t>
            </a:r>
            <a:r>
              <a:rPr lang="en-US" sz="1900" b="1" dirty="0">
                <a:solidFill>
                  <a:schemeClr val="tx2"/>
                </a:solidFill>
              </a:rPr>
              <a:t>15 federal programs most used by CAAs relied on Census data to distribute </a:t>
            </a:r>
            <a:r>
              <a:rPr lang="en-US" sz="1600" b="1" dirty="0">
                <a:solidFill>
                  <a:schemeClr val="tx2">
                    <a:lumMod val="60000"/>
                    <a:lumOff val="40000"/>
                  </a:schemeClr>
                </a:solidFill>
                <a:latin typeface="Arial Black" panose="020B0A04020102020204" pitchFamily="34" charset="0"/>
                <a:cs typeface="Arial" panose="020B0604020202020204" pitchFamily="34" charset="0"/>
              </a:rPr>
              <a:t>$77 billion </a:t>
            </a:r>
            <a:r>
              <a:rPr lang="en-US" b="1" dirty="0">
                <a:solidFill>
                  <a:schemeClr val="tx2"/>
                </a:solidFill>
              </a:rPr>
              <a:t>or </a:t>
            </a:r>
            <a:r>
              <a:rPr lang="en-US" sz="1600" b="1" dirty="0">
                <a:solidFill>
                  <a:schemeClr val="tx2">
                    <a:lumMod val="60000"/>
                    <a:lumOff val="40000"/>
                  </a:schemeClr>
                </a:solidFill>
                <a:latin typeface="Arial Black" panose="020B0A04020102020204" pitchFamily="34" charset="0"/>
                <a:cs typeface="Arial" panose="020B0604020202020204" pitchFamily="34" charset="0"/>
              </a:rPr>
              <a:t>9</a:t>
            </a:r>
            <a:r>
              <a:rPr lang="en-US" sz="1200" b="1" dirty="0">
                <a:solidFill>
                  <a:schemeClr val="tx2">
                    <a:lumMod val="60000"/>
                    <a:lumOff val="40000"/>
                  </a:schemeClr>
                </a:solidFill>
                <a:latin typeface="Arial Black" panose="020B0A04020102020204" pitchFamily="34" charset="0"/>
                <a:cs typeface="Arial" panose="020B0604020202020204" pitchFamily="34" charset="0"/>
              </a:rPr>
              <a:t>%</a:t>
            </a:r>
            <a:r>
              <a:rPr lang="en-US" sz="1400" b="1" dirty="0">
                <a:solidFill>
                  <a:schemeClr val="tx2">
                    <a:lumMod val="60000"/>
                    <a:lumOff val="40000"/>
                  </a:schemeClr>
                </a:solidFill>
              </a:rPr>
              <a:t> </a:t>
            </a:r>
            <a:r>
              <a:rPr lang="en-US" sz="1900" b="1" dirty="0">
                <a:solidFill>
                  <a:schemeClr val="tx2"/>
                </a:solidFill>
              </a:rPr>
              <a:t>of</a:t>
            </a:r>
            <a:r>
              <a:rPr lang="en-US" sz="1600" b="1" dirty="0">
                <a:solidFill>
                  <a:schemeClr val="tx2"/>
                </a:solidFill>
              </a:rPr>
              <a:t> </a:t>
            </a:r>
            <a:r>
              <a:rPr lang="en-US" sz="1600" b="1" dirty="0">
                <a:solidFill>
                  <a:schemeClr val="tx2">
                    <a:lumMod val="60000"/>
                    <a:lumOff val="40000"/>
                  </a:schemeClr>
                </a:solidFill>
                <a:latin typeface="Arial Black" panose="020B0A04020102020204" pitchFamily="34" charset="0"/>
                <a:cs typeface="Arial" panose="020B0604020202020204" pitchFamily="34" charset="0"/>
              </a:rPr>
              <a:t>$864 billion</a:t>
            </a:r>
            <a:r>
              <a:rPr lang="en-US" sz="1600" b="1" dirty="0">
                <a:solidFill>
                  <a:schemeClr val="tx2">
                    <a:lumMod val="60000"/>
                    <a:lumOff val="40000"/>
                  </a:schemeClr>
                </a:solidFill>
                <a:cs typeface="Arial" panose="020B0604020202020204" pitchFamily="34" charset="0"/>
              </a:rPr>
              <a:t> </a:t>
            </a:r>
            <a:r>
              <a:rPr lang="en-US" sz="1900" b="1" dirty="0">
                <a:solidFill>
                  <a:schemeClr val="tx2"/>
                </a:solidFill>
              </a:rPr>
              <a:t>total federal program spending</a:t>
            </a:r>
          </a:p>
        </p:txBody>
      </p:sp>
      <p:pic>
        <p:nvPicPr>
          <p:cNvPr id="12" name="Content Placeholder 11"/>
          <p:cNvPicPr>
            <a:picLocks noGrp="1" noChangeAspect="1"/>
          </p:cNvPicPr>
          <p:nvPr>
            <p:ph idx="1"/>
          </p:nvPr>
        </p:nvPicPr>
        <p:blipFill rotWithShape="1">
          <a:blip r:embed="rId3">
            <a:extLst>
              <a:ext uri="{28A0092B-C50C-407E-A947-70E740481C1C}">
                <a14:useLocalDpi xmlns:a14="http://schemas.microsoft.com/office/drawing/2010/main" val="0"/>
              </a:ext>
            </a:extLst>
          </a:blip>
          <a:srcRect l="6486" t="3089" r="6241" b="1855"/>
          <a:stretch/>
        </p:blipFill>
        <p:spPr>
          <a:xfrm>
            <a:off x="304800" y="1928037"/>
            <a:ext cx="5029200" cy="3735840"/>
          </a:xfrm>
          <a:ln w="3175">
            <a:noFill/>
          </a:ln>
        </p:spPr>
      </p:pic>
      <p:cxnSp>
        <p:nvCxnSpPr>
          <p:cNvPr id="23" name="Straight Connector 22"/>
          <p:cNvCxnSpPr/>
          <p:nvPr/>
        </p:nvCxnSpPr>
        <p:spPr>
          <a:xfrm>
            <a:off x="152400" y="1716399"/>
            <a:ext cx="883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52400" y="960120"/>
            <a:ext cx="8839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4964" t="3062" r="4082" b="3508"/>
          <a:stretch/>
        </p:blipFill>
        <p:spPr>
          <a:xfrm>
            <a:off x="5443986" y="1905000"/>
            <a:ext cx="3395214" cy="3984202"/>
          </a:xfrm>
          <a:prstGeom prst="rect">
            <a:avLst/>
          </a:prstGeom>
        </p:spPr>
      </p:pic>
    </p:spTree>
    <p:extLst>
      <p:ext uri="{BB962C8B-B14F-4D97-AF65-F5344CB8AC3E}">
        <p14:creationId xmlns:p14="http://schemas.microsoft.com/office/powerpoint/2010/main" val="3426617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85800" y="2743200"/>
            <a:ext cx="8229600" cy="1143000"/>
          </a:xfrm>
        </p:spPr>
        <p:txBody>
          <a:bodyPr>
            <a:normAutofit fontScale="90000"/>
          </a:bodyPr>
          <a:lstStyle/>
          <a:p>
            <a:r>
              <a:rPr lang="en-US" sz="6700" dirty="0"/>
              <a:t>Get Out The Count – </a:t>
            </a:r>
            <a:br>
              <a:rPr lang="en-US" sz="6000" dirty="0"/>
            </a:br>
            <a:r>
              <a:rPr lang="en-US" sz="6000" dirty="0"/>
              <a:t>What Is Being Done?</a:t>
            </a:r>
            <a:br>
              <a:rPr lang="en-US" sz="6000" dirty="0"/>
            </a:br>
            <a:endParaRPr lang="en-US" sz="6000" dirty="0"/>
          </a:p>
        </p:txBody>
      </p:sp>
    </p:spTree>
    <p:extLst>
      <p:ext uri="{BB962C8B-B14F-4D97-AF65-F5344CB8AC3E}">
        <p14:creationId xmlns:p14="http://schemas.microsoft.com/office/powerpoint/2010/main" val="421345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a:bodyPr>
          <a:lstStyle/>
          <a:p>
            <a:r>
              <a:rPr lang="en-US" sz="4000" dirty="0"/>
              <a:t>US Census Bureau: Partner Efforts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838200"/>
            <a:ext cx="7561274" cy="5106315"/>
          </a:xfrm>
          <a:prstGeom prst="rect">
            <a:avLst/>
          </a:prstGeom>
        </p:spPr>
      </p:pic>
    </p:spTree>
    <p:extLst>
      <p:ext uri="{BB962C8B-B14F-4D97-AF65-F5344CB8AC3E}">
        <p14:creationId xmlns:p14="http://schemas.microsoft.com/office/powerpoint/2010/main" val="4019176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sz="4000" dirty="0"/>
              <a:t>US Census Bureau: Partner Efforts</a:t>
            </a:r>
            <a:br>
              <a:rPr lang="en-US" sz="4000" dirty="0"/>
            </a:br>
            <a:r>
              <a:rPr lang="en-US" sz="4000" dirty="0"/>
              <a:t>Your Regional Office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066800"/>
            <a:ext cx="6177379" cy="4772025"/>
          </a:xfrm>
          <a:prstGeom prst="rect">
            <a:avLst/>
          </a:prstGeom>
        </p:spPr>
      </p:pic>
    </p:spTree>
    <p:extLst>
      <p:ext uri="{BB962C8B-B14F-4D97-AF65-F5344CB8AC3E}">
        <p14:creationId xmlns:p14="http://schemas.microsoft.com/office/powerpoint/2010/main" val="1099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sz="4000" dirty="0"/>
              <a:t>US Census Bureau: Partner Efforts</a:t>
            </a:r>
            <a:br>
              <a:rPr lang="en-US" sz="4000" dirty="0"/>
            </a:br>
            <a:r>
              <a:rPr lang="en-US" sz="4000" dirty="0"/>
              <a:t>Your Regional Office</a:t>
            </a:r>
          </a:p>
        </p:txBody>
      </p:sp>
      <p:pic>
        <p:nvPicPr>
          <p:cNvPr id="5" name="Picture 4" descr="A close up of a map&#10;&#10;Description automatically generated">
            <a:extLst>
              <a:ext uri="{FF2B5EF4-FFF2-40B4-BE49-F238E27FC236}">
                <a16:creationId xmlns:a16="http://schemas.microsoft.com/office/drawing/2014/main" id="{42FFE2A7-46CE-4C89-83A6-253E0C505A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112" y="1338959"/>
            <a:ext cx="6835775" cy="4180081"/>
          </a:xfrm>
          <a:prstGeom prst="rect">
            <a:avLst/>
          </a:prstGeom>
        </p:spPr>
      </p:pic>
    </p:spTree>
    <p:extLst>
      <p:ext uri="{BB962C8B-B14F-4D97-AF65-F5344CB8AC3E}">
        <p14:creationId xmlns:p14="http://schemas.microsoft.com/office/powerpoint/2010/main" val="386040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Complete Count Committees (CCCs):</a:t>
            </a:r>
          </a:p>
        </p:txBody>
      </p:sp>
      <p:sp>
        <p:nvSpPr>
          <p:cNvPr id="3" name="Content Placeholder 2"/>
          <p:cNvSpPr>
            <a:spLocks noGrp="1"/>
          </p:cNvSpPr>
          <p:nvPr>
            <p:ph idx="1"/>
          </p:nvPr>
        </p:nvSpPr>
        <p:spPr>
          <a:xfrm>
            <a:off x="2667000" y="1600201"/>
            <a:ext cx="6324600" cy="4191000"/>
          </a:xfrm>
        </p:spPr>
        <p:txBody>
          <a:bodyPr>
            <a:normAutofit fontScale="92500" lnSpcReduction="20000"/>
          </a:bodyPr>
          <a:lstStyle/>
          <a:p>
            <a:pPr marL="182880" indent="-182880">
              <a:lnSpc>
                <a:spcPct val="110000"/>
              </a:lnSpc>
              <a:spcBef>
                <a:spcPts val="0"/>
              </a:spcBef>
              <a:spcAft>
                <a:spcPts val="1800"/>
              </a:spcAft>
            </a:pPr>
            <a:r>
              <a:rPr lang="en-US" sz="2500" dirty="0"/>
              <a:t>Utilize local knowledge and resources to promote the Census through locally based outreach efforts</a:t>
            </a:r>
          </a:p>
          <a:p>
            <a:pPr marL="182880" indent="-182880">
              <a:lnSpc>
                <a:spcPct val="110000"/>
              </a:lnSpc>
              <a:spcBef>
                <a:spcPts val="0"/>
              </a:spcBef>
              <a:spcAft>
                <a:spcPts val="1800"/>
              </a:spcAft>
            </a:pPr>
            <a:r>
              <a:rPr lang="en-US" sz="2500" dirty="0"/>
              <a:t>Provide a vehicle for coordinating efforts between tribal, state, and local governments; communities; and the Census Bureau</a:t>
            </a:r>
          </a:p>
          <a:p>
            <a:pPr marL="182880" indent="-182880">
              <a:lnSpc>
                <a:spcPct val="110000"/>
              </a:lnSpc>
              <a:spcBef>
                <a:spcPts val="0"/>
              </a:spcBef>
              <a:spcAft>
                <a:spcPts val="1800"/>
              </a:spcAft>
            </a:pPr>
            <a:r>
              <a:rPr lang="en-US" sz="2500" dirty="0"/>
              <a:t>Help the Census Bureau get a complete count through partnerships with local governments and community organizations</a:t>
            </a:r>
          </a:p>
          <a:p>
            <a:pPr marL="182880" indent="-182880">
              <a:lnSpc>
                <a:spcPct val="110000"/>
              </a:lnSpc>
              <a:spcBef>
                <a:spcPts val="0"/>
              </a:spcBef>
              <a:spcAft>
                <a:spcPts val="1800"/>
              </a:spcAft>
            </a:pPr>
            <a:r>
              <a:rPr lang="en-US" sz="2500" dirty="0"/>
              <a:t>Find existing Complete Count Committees on the </a:t>
            </a:r>
            <a:r>
              <a:rPr lang="en-US" sz="2500" dirty="0">
                <a:hlinkClick r:id="rId3"/>
              </a:rPr>
              <a:t>Census website</a:t>
            </a:r>
            <a:endParaRPr lang="en-US" sz="25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044" y="1564527"/>
            <a:ext cx="2042556" cy="4137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164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sz="4000" dirty="0"/>
              <a:t>Finding The Hard To Count</a:t>
            </a:r>
          </a:p>
        </p:txBody>
      </p:sp>
      <p:sp>
        <p:nvSpPr>
          <p:cNvPr id="5" name="Rectangle 4"/>
          <p:cNvSpPr/>
          <p:nvPr/>
        </p:nvSpPr>
        <p:spPr>
          <a:xfrm>
            <a:off x="38100" y="5425921"/>
            <a:ext cx="9067800" cy="425758"/>
          </a:xfrm>
          <a:prstGeom prst="rect">
            <a:avLst/>
          </a:prstGeom>
        </p:spPr>
        <p:txBody>
          <a:bodyPr wrap="square">
            <a:spAutoFit/>
          </a:bodyPr>
          <a:lstStyle/>
          <a:p>
            <a:pPr algn="ctr">
              <a:lnSpc>
                <a:spcPts val="2600"/>
              </a:lnSpc>
            </a:pPr>
            <a:r>
              <a:rPr lang="en-US" altLang="en-US" sz="2400" dirty="0">
                <a:solidFill>
                  <a:prstClr val="black"/>
                </a:solidFill>
                <a:hlinkClick r:id="rId3"/>
              </a:rPr>
              <a:t>www.CensusHardToCountMaps2020.us</a:t>
            </a:r>
            <a:r>
              <a:rPr lang="en-US" altLang="en-US" sz="2400" dirty="0">
                <a:solidFill>
                  <a:prstClr val="black"/>
                </a:solidFill>
              </a:rPr>
              <a:t> </a:t>
            </a:r>
          </a:p>
        </p:txBody>
      </p:sp>
      <p:sp>
        <p:nvSpPr>
          <p:cNvPr id="6" name="Content Placeholder 5">
            <a:extLst>
              <a:ext uri="{FF2B5EF4-FFF2-40B4-BE49-F238E27FC236}">
                <a16:creationId xmlns:a16="http://schemas.microsoft.com/office/drawing/2014/main" id="{77BA1815-8C0A-42CB-8D9E-8BFAF00414BC}"/>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A9E4C787-D978-4A7B-A8AE-7C1C448BDB45}"/>
              </a:ext>
            </a:extLst>
          </p:cNvPr>
          <p:cNvPicPr>
            <a:picLocks noChangeAspect="1"/>
          </p:cNvPicPr>
          <p:nvPr/>
        </p:nvPicPr>
        <p:blipFill>
          <a:blip r:embed="rId4"/>
          <a:stretch>
            <a:fillRect/>
          </a:stretch>
        </p:blipFill>
        <p:spPr>
          <a:xfrm>
            <a:off x="457200" y="1061398"/>
            <a:ext cx="8494212" cy="4125599"/>
          </a:xfrm>
          <a:prstGeom prst="rect">
            <a:avLst/>
          </a:prstGeom>
        </p:spPr>
      </p:pic>
    </p:spTree>
    <p:extLst>
      <p:ext uri="{BB962C8B-B14F-4D97-AF65-F5344CB8AC3E}">
        <p14:creationId xmlns:p14="http://schemas.microsoft.com/office/powerpoint/2010/main" val="2566700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sz="4000" dirty="0"/>
              <a:t>Maryland’s Response as of 3/26</a:t>
            </a:r>
          </a:p>
        </p:txBody>
      </p:sp>
      <p:sp>
        <p:nvSpPr>
          <p:cNvPr id="5" name="Rectangle 4"/>
          <p:cNvSpPr/>
          <p:nvPr/>
        </p:nvSpPr>
        <p:spPr>
          <a:xfrm>
            <a:off x="38100" y="5425921"/>
            <a:ext cx="9067800" cy="425758"/>
          </a:xfrm>
          <a:prstGeom prst="rect">
            <a:avLst/>
          </a:prstGeom>
        </p:spPr>
        <p:txBody>
          <a:bodyPr wrap="square">
            <a:spAutoFit/>
          </a:bodyPr>
          <a:lstStyle/>
          <a:p>
            <a:pPr algn="ctr">
              <a:lnSpc>
                <a:spcPts val="2600"/>
              </a:lnSpc>
            </a:pPr>
            <a:r>
              <a:rPr lang="en-US" altLang="en-US" sz="2400" dirty="0">
                <a:solidFill>
                  <a:prstClr val="black"/>
                </a:solidFill>
                <a:hlinkClick r:id="rId3"/>
              </a:rPr>
              <a:t>www.CensusHardToCountMaps2020.us</a:t>
            </a:r>
            <a:r>
              <a:rPr lang="en-US" altLang="en-US" sz="2400" dirty="0">
                <a:solidFill>
                  <a:prstClr val="black"/>
                </a:solidFill>
              </a:rPr>
              <a:t> </a:t>
            </a:r>
          </a:p>
        </p:txBody>
      </p:sp>
      <p:pic>
        <p:nvPicPr>
          <p:cNvPr id="12" name="Picture 11">
            <a:extLst>
              <a:ext uri="{FF2B5EF4-FFF2-40B4-BE49-F238E27FC236}">
                <a16:creationId xmlns:a16="http://schemas.microsoft.com/office/drawing/2014/main" id="{7455E8F6-7B40-4914-98A1-90BAA6A8B0C5}"/>
              </a:ext>
            </a:extLst>
          </p:cNvPr>
          <p:cNvPicPr>
            <a:picLocks noChangeAspect="1"/>
          </p:cNvPicPr>
          <p:nvPr/>
        </p:nvPicPr>
        <p:blipFill>
          <a:blip r:embed="rId4"/>
          <a:stretch>
            <a:fillRect/>
          </a:stretch>
        </p:blipFill>
        <p:spPr>
          <a:xfrm>
            <a:off x="4724400" y="2146540"/>
            <a:ext cx="2552700" cy="1905000"/>
          </a:xfrm>
          <a:prstGeom prst="rect">
            <a:avLst/>
          </a:prstGeom>
        </p:spPr>
      </p:pic>
      <p:pic>
        <p:nvPicPr>
          <p:cNvPr id="15" name="Picture 14">
            <a:extLst>
              <a:ext uri="{FF2B5EF4-FFF2-40B4-BE49-F238E27FC236}">
                <a16:creationId xmlns:a16="http://schemas.microsoft.com/office/drawing/2014/main" id="{DF37C817-7F58-4222-A35C-C4AC50416D39}"/>
              </a:ext>
            </a:extLst>
          </p:cNvPr>
          <p:cNvPicPr>
            <a:picLocks noChangeAspect="1"/>
          </p:cNvPicPr>
          <p:nvPr/>
        </p:nvPicPr>
        <p:blipFill>
          <a:blip r:embed="rId5"/>
          <a:stretch>
            <a:fillRect/>
          </a:stretch>
        </p:blipFill>
        <p:spPr>
          <a:xfrm>
            <a:off x="990600" y="1346123"/>
            <a:ext cx="2847975" cy="3495675"/>
          </a:xfrm>
          <a:prstGeom prst="rect">
            <a:avLst/>
          </a:prstGeom>
        </p:spPr>
      </p:pic>
    </p:spTree>
    <p:extLst>
      <p:ext uri="{BB962C8B-B14F-4D97-AF65-F5344CB8AC3E}">
        <p14:creationId xmlns:p14="http://schemas.microsoft.com/office/powerpoint/2010/main" val="3025610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a:t>Census Counts 2020</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843650"/>
            <a:ext cx="7543800" cy="345070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967222">
            <a:off x="7396186" y="3736278"/>
            <a:ext cx="807244" cy="1143000"/>
          </a:xfrm>
          <a:prstGeom prst="rect">
            <a:avLst/>
          </a:prstGeom>
        </p:spPr>
      </p:pic>
      <p:sp>
        <p:nvSpPr>
          <p:cNvPr id="9" name="TextBox 8"/>
          <p:cNvSpPr txBox="1"/>
          <p:nvPr/>
        </p:nvSpPr>
        <p:spPr>
          <a:xfrm>
            <a:off x="228600" y="4740322"/>
            <a:ext cx="8763000" cy="1292662"/>
          </a:xfrm>
          <a:prstGeom prst="rect">
            <a:avLst/>
          </a:prstGeom>
          <a:noFill/>
        </p:spPr>
        <p:txBody>
          <a:bodyPr wrap="square" rtlCol="0">
            <a:spAutoFit/>
          </a:bodyPr>
          <a:lstStyle/>
          <a:p>
            <a:r>
              <a:rPr lang="en-US" sz="2600" b="1" dirty="0">
                <a:solidFill>
                  <a:srgbClr val="002060"/>
                </a:solidFill>
              </a:rPr>
              <a:t>Visit </a:t>
            </a:r>
            <a:r>
              <a:rPr lang="en-US" sz="2600" b="1" u="sng" dirty="0">
                <a:solidFill>
                  <a:schemeClr val="accent1">
                    <a:lumMod val="75000"/>
                  </a:schemeClr>
                </a:solidFill>
                <a:hlinkClick r:id="rId5"/>
              </a:rPr>
              <a:t>www.CensusCounts.org</a:t>
            </a:r>
            <a:r>
              <a:rPr lang="en-US" sz="2600" b="1" dirty="0">
                <a:solidFill>
                  <a:srgbClr val="002060"/>
                </a:solidFill>
              </a:rPr>
              <a:t> to find resources from our partners. Then take the pledge to be counted &amp; educate your community about the Census!</a:t>
            </a:r>
          </a:p>
        </p:txBody>
      </p:sp>
    </p:spTree>
    <p:extLst>
      <p:ext uri="{BB962C8B-B14F-4D97-AF65-F5344CB8AC3E}">
        <p14:creationId xmlns:p14="http://schemas.microsoft.com/office/powerpoint/2010/main" val="51404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6319365" y="2128303"/>
            <a:ext cx="2375335" cy="910995"/>
          </a:xfrm>
          <a:prstGeom prst="rect">
            <a:avLst/>
          </a:prstGeom>
        </p:spPr>
      </p:pic>
      <p:pic>
        <p:nvPicPr>
          <p:cNvPr id="8" name="image1.png"/>
          <p:cNvPicPr/>
          <p:nvPr/>
        </p:nvPicPr>
        <p:blipFill>
          <a:blip r:embed="rId4"/>
          <a:srcRect/>
          <a:stretch>
            <a:fillRect/>
          </a:stretch>
        </p:blipFill>
        <p:spPr>
          <a:xfrm>
            <a:off x="53316" y="94558"/>
            <a:ext cx="1932462" cy="896042"/>
          </a:xfrm>
          <a:prstGeom prst="rect">
            <a:avLst/>
          </a:prstGeom>
          <a:ln/>
        </p:spPr>
      </p:pic>
      <p:pic>
        <p:nvPicPr>
          <p:cNvPr id="2050" name="Picture 2" descr="Ho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4243" y="5123447"/>
            <a:ext cx="2132790" cy="8861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6118122" y="4132847"/>
            <a:ext cx="2165784" cy="990600"/>
          </a:xfrm>
          <a:prstGeom prst="rect">
            <a:avLst/>
          </a:prstGeom>
        </p:spPr>
      </p:pic>
      <p:pic>
        <p:nvPicPr>
          <p:cNvPr id="2052" name="Picture 4" descr="National LGBTQ Task Forc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9306" y="4628147"/>
            <a:ext cx="1635825" cy="11419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a:stretch>
            <a:fillRect/>
          </a:stretch>
        </p:blipFill>
        <p:spPr>
          <a:xfrm>
            <a:off x="1887144" y="3855445"/>
            <a:ext cx="1577180" cy="1065791"/>
          </a:xfrm>
          <a:prstGeom prst="rect">
            <a:avLst/>
          </a:prstGeom>
        </p:spPr>
      </p:pic>
      <p:pic>
        <p:nvPicPr>
          <p:cNvPr id="2054" name="Picture 6" descr="http://d3n8a8pro7vhmx.cloudfront.net/themes/5208a8c81ad07a28ce000002/attachments/original/1441915423/logo.png?14419154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474" y="3273846"/>
            <a:ext cx="1361996" cy="13543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10"/>
          <a:stretch>
            <a:fillRect/>
          </a:stretch>
        </p:blipFill>
        <p:spPr>
          <a:xfrm>
            <a:off x="100491" y="1254198"/>
            <a:ext cx="2181406" cy="1090703"/>
          </a:xfrm>
          <a:prstGeom prst="rect">
            <a:avLst/>
          </a:prstGeom>
        </p:spPr>
      </p:pic>
      <p:pic>
        <p:nvPicPr>
          <p:cNvPr id="12" name="Picture 11"/>
          <p:cNvPicPr>
            <a:picLocks noChangeAspect="1"/>
          </p:cNvPicPr>
          <p:nvPr/>
        </p:nvPicPr>
        <p:blipFill>
          <a:blip r:embed="rId11"/>
          <a:stretch>
            <a:fillRect/>
          </a:stretch>
        </p:blipFill>
        <p:spPr>
          <a:xfrm>
            <a:off x="7460216" y="3268982"/>
            <a:ext cx="1554146" cy="997365"/>
          </a:xfrm>
          <a:prstGeom prst="rect">
            <a:avLst/>
          </a:prstGeom>
        </p:spPr>
      </p:pic>
      <p:pic>
        <p:nvPicPr>
          <p:cNvPr id="2056" name="Picture 8" descr="ColorOfChange.com"/>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07504" y="2628066"/>
            <a:ext cx="1193032" cy="11059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3"/>
          <a:stretch>
            <a:fillRect/>
          </a:stretch>
        </p:blipFill>
        <p:spPr>
          <a:xfrm>
            <a:off x="250085" y="2518812"/>
            <a:ext cx="1802994" cy="682214"/>
          </a:xfrm>
          <a:prstGeom prst="rect">
            <a:avLst/>
          </a:prstGeom>
        </p:spPr>
      </p:pic>
      <p:pic>
        <p:nvPicPr>
          <p:cNvPr id="14" name="Picture 13"/>
          <p:cNvPicPr>
            <a:picLocks noChangeAspect="1"/>
          </p:cNvPicPr>
          <p:nvPr/>
        </p:nvPicPr>
        <p:blipFill>
          <a:blip r:embed="rId14"/>
          <a:stretch>
            <a:fillRect/>
          </a:stretch>
        </p:blipFill>
        <p:spPr>
          <a:xfrm>
            <a:off x="2077780" y="5395129"/>
            <a:ext cx="3240458" cy="475452"/>
          </a:xfrm>
          <a:prstGeom prst="rect">
            <a:avLst/>
          </a:prstGeom>
        </p:spPr>
      </p:pic>
      <p:pic>
        <p:nvPicPr>
          <p:cNvPr id="15" name="Picture 14"/>
          <p:cNvPicPr>
            <a:picLocks noChangeAspect="1"/>
          </p:cNvPicPr>
          <p:nvPr/>
        </p:nvPicPr>
        <p:blipFill>
          <a:blip r:embed="rId15"/>
          <a:stretch>
            <a:fillRect/>
          </a:stretch>
        </p:blipFill>
        <p:spPr>
          <a:xfrm>
            <a:off x="3788066" y="4197371"/>
            <a:ext cx="2131164" cy="685017"/>
          </a:xfrm>
          <a:prstGeom prst="rect">
            <a:avLst/>
          </a:prstGeom>
        </p:spPr>
      </p:pic>
      <p:pic>
        <p:nvPicPr>
          <p:cNvPr id="2058" name="Picture 10" descr="FIRM - Fair Immigration Reform Movement"/>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737315" y="4847165"/>
            <a:ext cx="987656" cy="102341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17"/>
          <a:stretch>
            <a:fillRect/>
          </a:stretch>
        </p:blipFill>
        <p:spPr>
          <a:xfrm>
            <a:off x="6013436" y="3162853"/>
            <a:ext cx="1466463" cy="788143"/>
          </a:xfrm>
          <a:prstGeom prst="rect">
            <a:avLst/>
          </a:prstGeom>
        </p:spPr>
      </p:pic>
      <p:sp>
        <p:nvSpPr>
          <p:cNvPr id="19" name="Title 1"/>
          <p:cNvSpPr>
            <a:spLocks noGrp="1"/>
          </p:cNvSpPr>
          <p:nvPr>
            <p:ph type="title"/>
          </p:nvPr>
        </p:nvSpPr>
        <p:spPr>
          <a:xfrm>
            <a:off x="2012997" y="184458"/>
            <a:ext cx="5447219" cy="762000"/>
          </a:xfrm>
        </p:spPr>
        <p:txBody>
          <a:bodyPr>
            <a:noAutofit/>
          </a:bodyPr>
          <a:lstStyle/>
          <a:p>
            <a:r>
              <a:rPr lang="en-US" sz="4600" dirty="0"/>
              <a:t>Census Counts 2020</a:t>
            </a:r>
          </a:p>
        </p:txBody>
      </p:sp>
      <p:pic>
        <p:nvPicPr>
          <p:cNvPr id="2" name="Picture 1"/>
          <p:cNvPicPr>
            <a:picLocks noChangeAspect="1"/>
          </p:cNvPicPr>
          <p:nvPr/>
        </p:nvPicPr>
        <p:blipFill rotWithShape="1">
          <a:blip r:embed="rId18" cstate="print">
            <a:extLst>
              <a:ext uri="{28A0092B-C50C-407E-A947-70E740481C1C}">
                <a14:useLocalDpi xmlns:a14="http://schemas.microsoft.com/office/drawing/2010/main" val="0"/>
              </a:ext>
            </a:extLst>
          </a:blip>
          <a:srcRect t="21704" b="23771"/>
          <a:stretch/>
        </p:blipFill>
        <p:spPr>
          <a:xfrm>
            <a:off x="3910612" y="2093498"/>
            <a:ext cx="1876996" cy="1023416"/>
          </a:xfrm>
          <a:prstGeom prst="rect">
            <a:avLst/>
          </a:prstGeom>
        </p:spPr>
      </p:pic>
      <p:pic>
        <p:nvPicPr>
          <p:cNvPr id="1026" name="Picture 2">
            <a:extLst>
              <a:ext uri="{FF2B5EF4-FFF2-40B4-BE49-F238E27FC236}">
                <a16:creationId xmlns:a16="http://schemas.microsoft.com/office/drawing/2014/main" id="{C8F39997-0656-456C-B1B0-B512AEF1272D}"/>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912250" y="1060758"/>
            <a:ext cx="2350354" cy="9645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2B03E80-FBC7-44EB-A4AE-2C6673F21EED}"/>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670059" y="4959408"/>
            <a:ext cx="2397333" cy="4794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8F1D0F8-9500-4698-86EC-7BA26BC56D06}"/>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435559" y="1587993"/>
            <a:ext cx="2603512" cy="7177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5108D10D-79EB-485C-8BA4-71F751FF9A43}"/>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446581" y="3234563"/>
            <a:ext cx="2397333" cy="58734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FC3A28E-3311-423B-9C3F-632D70A2DA85}"/>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368760" y="1175648"/>
            <a:ext cx="1688813" cy="121464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CD42AA5F-D995-48D1-9169-53C46CCBA88C}"/>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118122" y="946651"/>
            <a:ext cx="2314188" cy="735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192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F1D3D-3498-4873-8E08-BB15867569A5}"/>
              </a:ext>
            </a:extLst>
          </p:cNvPr>
          <p:cNvSpPr>
            <a:spLocks noGrp="1"/>
          </p:cNvSpPr>
          <p:nvPr>
            <p:ph type="title"/>
          </p:nvPr>
        </p:nvSpPr>
        <p:spPr>
          <a:xfrm>
            <a:off x="457200" y="274638"/>
            <a:ext cx="8229600" cy="715962"/>
          </a:xfrm>
        </p:spPr>
        <p:txBody>
          <a:bodyPr>
            <a:normAutofit fontScale="90000"/>
          </a:bodyPr>
          <a:lstStyle/>
          <a:p>
            <a:r>
              <a:rPr lang="en-US" dirty="0"/>
              <a:t>Engage with Partners</a:t>
            </a:r>
          </a:p>
        </p:txBody>
      </p:sp>
      <p:sp>
        <p:nvSpPr>
          <p:cNvPr id="3" name="Content Placeholder 2">
            <a:extLst>
              <a:ext uri="{FF2B5EF4-FFF2-40B4-BE49-F238E27FC236}">
                <a16:creationId xmlns:a16="http://schemas.microsoft.com/office/drawing/2014/main" id="{B15DB41B-E2E8-4ADE-85C6-BE302E8F0248}"/>
              </a:ext>
            </a:extLst>
          </p:cNvPr>
          <p:cNvSpPr>
            <a:spLocks noGrp="1"/>
          </p:cNvSpPr>
          <p:nvPr>
            <p:ph idx="1"/>
          </p:nvPr>
        </p:nvSpPr>
        <p:spPr>
          <a:xfrm>
            <a:off x="228600" y="1295400"/>
            <a:ext cx="8763000" cy="4525963"/>
          </a:xfrm>
        </p:spPr>
        <p:txBody>
          <a:bodyPr>
            <a:normAutofit lnSpcReduction="10000"/>
          </a:bodyPr>
          <a:lstStyle/>
          <a:p>
            <a:r>
              <a:rPr lang="en-US" dirty="0"/>
              <a:t>The Census Partnership Specialists are trained to help non-profits like our agencies engage customers with the Census</a:t>
            </a:r>
          </a:p>
          <a:p>
            <a:pPr lvl="1"/>
            <a:r>
              <a:rPr lang="en-US" dirty="0"/>
              <a:t>They can come train your agencies; they also have pamphlets, fliers, and Census branded giveaways</a:t>
            </a:r>
          </a:p>
          <a:p>
            <a:pPr>
              <a:spcBef>
                <a:spcPts val="1200"/>
              </a:spcBef>
            </a:pPr>
            <a:r>
              <a:rPr lang="en-US" dirty="0"/>
              <a:t>Our Census Counts 2020 coalition members – there are other entities doing census work in your area. </a:t>
            </a:r>
          </a:p>
          <a:p>
            <a:pPr lvl="1">
              <a:spcBef>
                <a:spcPts val="1200"/>
              </a:spcBef>
            </a:pPr>
            <a:r>
              <a:rPr lang="en-US" dirty="0">
                <a:hlinkClick r:id="rId2"/>
              </a:rPr>
              <a:t>The lists of state leads and hubs to work with is </a:t>
            </a:r>
            <a:r>
              <a:rPr lang="en-US" b="1" dirty="0">
                <a:hlinkClick r:id="rId2"/>
              </a:rPr>
              <a:t>HERE</a:t>
            </a:r>
            <a:endParaRPr lang="en-US" b="1" dirty="0"/>
          </a:p>
        </p:txBody>
      </p:sp>
    </p:spTree>
    <p:extLst>
      <p:ext uri="{BB962C8B-B14F-4D97-AF65-F5344CB8AC3E}">
        <p14:creationId xmlns:p14="http://schemas.microsoft.com/office/powerpoint/2010/main" val="1542604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a:lnSpc>
                <a:spcPts val="4200"/>
              </a:lnSpc>
            </a:pPr>
            <a:r>
              <a:rPr lang="en-US" sz="4000" dirty="0"/>
              <a:t>Community Action Counts -</a:t>
            </a:r>
            <a:br>
              <a:rPr lang="en-US" dirty="0"/>
            </a:br>
            <a:r>
              <a:rPr lang="en-US" sz="4000" dirty="0"/>
              <a:t>What the Partnership is Doing:</a:t>
            </a:r>
          </a:p>
        </p:txBody>
      </p:sp>
      <p:sp>
        <p:nvSpPr>
          <p:cNvPr id="3" name="Content Placeholder 2"/>
          <p:cNvSpPr>
            <a:spLocks noGrp="1"/>
          </p:cNvSpPr>
          <p:nvPr>
            <p:ph idx="1"/>
          </p:nvPr>
        </p:nvSpPr>
        <p:spPr>
          <a:xfrm>
            <a:off x="152400" y="1828800"/>
            <a:ext cx="4953000" cy="3733800"/>
          </a:xfrm>
        </p:spPr>
        <p:txBody>
          <a:bodyPr>
            <a:normAutofit/>
          </a:bodyPr>
          <a:lstStyle/>
          <a:p>
            <a:pPr marL="182880" indent="-182880">
              <a:lnSpc>
                <a:spcPts val="2400"/>
              </a:lnSpc>
              <a:spcBef>
                <a:spcPts val="0"/>
              </a:spcBef>
              <a:spcAft>
                <a:spcPts val="1800"/>
              </a:spcAft>
            </a:pPr>
            <a:r>
              <a:rPr lang="en-US" sz="2800" dirty="0"/>
              <a:t>Educate &amp; increase awareness</a:t>
            </a:r>
          </a:p>
          <a:p>
            <a:pPr marL="182880" indent="-182880">
              <a:lnSpc>
                <a:spcPts val="2400"/>
              </a:lnSpc>
              <a:spcBef>
                <a:spcPts val="0"/>
              </a:spcBef>
              <a:spcAft>
                <a:spcPts val="1800"/>
              </a:spcAft>
            </a:pPr>
            <a:r>
              <a:rPr lang="en-US" sz="2800" dirty="0"/>
              <a:t>Mobilize the network to act</a:t>
            </a:r>
          </a:p>
          <a:p>
            <a:pPr marL="182880" indent="-182880">
              <a:lnSpc>
                <a:spcPts val="2400"/>
              </a:lnSpc>
              <a:spcBef>
                <a:spcPts val="0"/>
              </a:spcBef>
              <a:spcAft>
                <a:spcPts val="1800"/>
              </a:spcAft>
            </a:pPr>
            <a:r>
              <a:rPr lang="en-US" sz="2800" dirty="0"/>
              <a:t>Curate and generate resources specific to Community Action</a:t>
            </a:r>
          </a:p>
          <a:p>
            <a:pPr marL="182880" indent="-182880">
              <a:lnSpc>
                <a:spcPts val="2400"/>
              </a:lnSpc>
              <a:spcBef>
                <a:spcPts val="0"/>
              </a:spcBef>
              <a:spcAft>
                <a:spcPts val="1800"/>
              </a:spcAft>
            </a:pPr>
            <a:r>
              <a:rPr lang="en-US" sz="2800" dirty="0"/>
              <a:t>Equip agencies to conduct effective local outreach efforts</a:t>
            </a:r>
          </a:p>
          <a:p>
            <a:pPr marL="182880" indent="-182880">
              <a:lnSpc>
                <a:spcPts val="2400"/>
              </a:lnSpc>
              <a:spcBef>
                <a:spcPts val="0"/>
              </a:spcBef>
              <a:spcAft>
                <a:spcPts val="1800"/>
              </a:spcAft>
            </a:pPr>
            <a:r>
              <a:rPr lang="en-US" sz="2800" dirty="0"/>
              <a:t>10 member working group</a:t>
            </a:r>
            <a:endParaRPr lang="en-US"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828800"/>
            <a:ext cx="3733800" cy="3352800"/>
          </a:xfrm>
          <a:prstGeom prst="rect">
            <a:avLst/>
          </a:prstGeom>
        </p:spPr>
      </p:pic>
    </p:spTree>
    <p:extLst>
      <p:ext uri="{BB962C8B-B14F-4D97-AF65-F5344CB8AC3E}">
        <p14:creationId xmlns:p14="http://schemas.microsoft.com/office/powerpoint/2010/main" val="634409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03238"/>
            <a:ext cx="8839200" cy="792162"/>
          </a:xfrm>
        </p:spPr>
        <p:txBody>
          <a:bodyPr>
            <a:normAutofit fontScale="90000"/>
          </a:bodyPr>
          <a:lstStyle/>
          <a:p>
            <a:r>
              <a:rPr lang="en-US" dirty="0"/>
              <a:t>Community Action Counts </a:t>
            </a:r>
            <a:br>
              <a:rPr lang="en-US" dirty="0"/>
            </a:br>
            <a:endParaRPr lang="en-US" dirty="0"/>
          </a:p>
        </p:txBody>
      </p:sp>
      <p:pic>
        <p:nvPicPr>
          <p:cNvPr id="4" name="Picture 3"/>
          <p:cNvPicPr>
            <a:picLocks noChangeAspect="1"/>
          </p:cNvPicPr>
          <p:nvPr/>
        </p:nvPicPr>
        <p:blipFill>
          <a:blip r:embed="rId2"/>
          <a:stretch>
            <a:fillRect/>
          </a:stretch>
        </p:blipFill>
        <p:spPr>
          <a:xfrm>
            <a:off x="729343" y="1295400"/>
            <a:ext cx="7883243" cy="3415506"/>
          </a:xfrm>
          <a:prstGeom prst="rect">
            <a:avLst/>
          </a:prstGeom>
        </p:spPr>
      </p:pic>
      <p:sp>
        <p:nvSpPr>
          <p:cNvPr id="3" name="Rectangle 2"/>
          <p:cNvSpPr/>
          <p:nvPr/>
        </p:nvSpPr>
        <p:spPr>
          <a:xfrm>
            <a:off x="0" y="5100935"/>
            <a:ext cx="9144000" cy="523220"/>
          </a:xfrm>
          <a:prstGeom prst="rect">
            <a:avLst/>
          </a:prstGeom>
        </p:spPr>
        <p:txBody>
          <a:bodyPr wrap="square">
            <a:spAutoFit/>
          </a:bodyPr>
          <a:lstStyle/>
          <a:p>
            <a:pPr algn="ctr"/>
            <a:r>
              <a:rPr lang="en-US" sz="2800" b="1" dirty="0">
                <a:hlinkClick r:id="rId3"/>
              </a:rPr>
              <a:t>www.CommunityActionPartnership.com/Census-2020</a:t>
            </a:r>
            <a:endParaRPr lang="en-US" sz="2800" b="1" dirty="0"/>
          </a:p>
        </p:txBody>
      </p:sp>
    </p:spTree>
    <p:extLst>
      <p:ext uri="{BB962C8B-B14F-4D97-AF65-F5344CB8AC3E}">
        <p14:creationId xmlns:p14="http://schemas.microsoft.com/office/powerpoint/2010/main" val="703347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838200"/>
          </a:xfrm>
        </p:spPr>
        <p:txBody>
          <a:bodyPr>
            <a:noAutofit/>
          </a:bodyPr>
          <a:lstStyle/>
          <a:p>
            <a:pPr>
              <a:lnSpc>
                <a:spcPts val="3400"/>
              </a:lnSpc>
            </a:pPr>
            <a:r>
              <a:rPr lang="en-US" sz="3600" dirty="0">
                <a:solidFill>
                  <a:schemeClr val="accent1">
                    <a:lumMod val="50000"/>
                  </a:schemeClr>
                </a:solidFill>
              </a:rPr>
              <a:t>Community Action</a:t>
            </a:r>
            <a:br>
              <a:rPr lang="en-US" sz="3600" dirty="0">
                <a:solidFill>
                  <a:schemeClr val="accent1">
                    <a:lumMod val="50000"/>
                  </a:schemeClr>
                </a:solidFill>
              </a:rPr>
            </a:br>
            <a:r>
              <a:rPr lang="en-US" sz="3600" dirty="0">
                <a:solidFill>
                  <a:schemeClr val="accent1">
                    <a:lumMod val="50000"/>
                  </a:schemeClr>
                </a:solidFill>
              </a:rPr>
              <a:t>Complete Count Committee (CACCC)</a:t>
            </a:r>
          </a:p>
        </p:txBody>
      </p:sp>
      <p:sp>
        <p:nvSpPr>
          <p:cNvPr id="3" name="Content Placeholder 2"/>
          <p:cNvSpPr>
            <a:spLocks noGrp="1"/>
          </p:cNvSpPr>
          <p:nvPr>
            <p:ph idx="1"/>
          </p:nvPr>
        </p:nvSpPr>
        <p:spPr>
          <a:xfrm>
            <a:off x="304800" y="1371600"/>
            <a:ext cx="8534400" cy="3998746"/>
          </a:xfrm>
        </p:spPr>
        <p:txBody>
          <a:bodyPr>
            <a:noAutofit/>
          </a:bodyPr>
          <a:lstStyle/>
          <a:p>
            <a:pPr marL="0" indent="0" algn="ctr">
              <a:lnSpc>
                <a:spcPts val="2500"/>
              </a:lnSpc>
              <a:spcBef>
                <a:spcPts val="0"/>
              </a:spcBef>
              <a:spcAft>
                <a:spcPts val="2400"/>
              </a:spcAft>
              <a:buNone/>
            </a:pPr>
            <a:r>
              <a:rPr lang="en-US" sz="2400" dirty="0">
                <a:solidFill>
                  <a:schemeClr val="accent1">
                    <a:lumMod val="50000"/>
                  </a:schemeClr>
                </a:solidFill>
              </a:rPr>
              <a:t>Each Agency, Association, &amp; State Office Should Nominate </a:t>
            </a:r>
            <a:r>
              <a:rPr lang="en-US" sz="2400" i="1" dirty="0">
                <a:solidFill>
                  <a:schemeClr val="accent1">
                    <a:lumMod val="50000"/>
                  </a:schemeClr>
                </a:solidFill>
              </a:rPr>
              <a:t>1 Person </a:t>
            </a:r>
            <a:r>
              <a:rPr lang="en-US" sz="2400" dirty="0">
                <a:solidFill>
                  <a:schemeClr val="accent1">
                    <a:lumMod val="50000"/>
                  </a:schemeClr>
                </a:solidFill>
              </a:rPr>
              <a:t>To Be The Point Person For Their Office, And: </a:t>
            </a:r>
          </a:p>
          <a:p>
            <a:pPr marL="656082" lvl="1" indent="-256032">
              <a:lnSpc>
                <a:spcPts val="2500"/>
              </a:lnSpc>
              <a:spcBef>
                <a:spcPts val="0"/>
              </a:spcBef>
              <a:spcAft>
                <a:spcPts val="1600"/>
              </a:spcAft>
            </a:pPr>
            <a:r>
              <a:rPr lang="en-US" sz="2200" i="1" dirty="0">
                <a:solidFill>
                  <a:schemeClr val="accent1">
                    <a:lumMod val="50000"/>
                  </a:schemeClr>
                </a:solidFill>
              </a:rPr>
              <a:t>Participate In Trainings And Webinars </a:t>
            </a:r>
          </a:p>
          <a:p>
            <a:pPr marL="656082" lvl="1" indent="-256032">
              <a:lnSpc>
                <a:spcPts val="2500"/>
              </a:lnSpc>
              <a:spcBef>
                <a:spcPts val="0"/>
              </a:spcBef>
              <a:spcAft>
                <a:spcPts val="1600"/>
              </a:spcAft>
            </a:pPr>
            <a:r>
              <a:rPr lang="en-US" sz="2200" i="1" dirty="0">
                <a:solidFill>
                  <a:schemeClr val="accent1">
                    <a:lumMod val="50000"/>
                  </a:schemeClr>
                </a:solidFill>
              </a:rPr>
              <a:t>Help Organize Census Activities For Their Agency</a:t>
            </a:r>
          </a:p>
          <a:p>
            <a:pPr marL="656082" lvl="1" indent="-256032">
              <a:lnSpc>
                <a:spcPts val="2500"/>
              </a:lnSpc>
              <a:spcBef>
                <a:spcPts val="0"/>
              </a:spcBef>
              <a:spcAft>
                <a:spcPts val="1600"/>
              </a:spcAft>
            </a:pPr>
            <a:r>
              <a:rPr lang="en-US" sz="2200" i="1" dirty="0">
                <a:solidFill>
                  <a:schemeClr val="accent1">
                    <a:lumMod val="50000"/>
                  </a:schemeClr>
                </a:solidFill>
              </a:rPr>
              <a:t>Be A Contact For Nationwide Partner Agencies</a:t>
            </a:r>
          </a:p>
          <a:p>
            <a:pPr marL="656082" lvl="1" indent="-256032">
              <a:lnSpc>
                <a:spcPts val="2500"/>
              </a:lnSpc>
              <a:spcBef>
                <a:spcPts val="0"/>
              </a:spcBef>
              <a:spcAft>
                <a:spcPts val="1600"/>
              </a:spcAft>
            </a:pPr>
            <a:r>
              <a:rPr lang="en-US" sz="2200" i="1" dirty="0">
                <a:solidFill>
                  <a:schemeClr val="accent1">
                    <a:lumMod val="50000"/>
                  </a:schemeClr>
                </a:solidFill>
              </a:rPr>
              <a:t>Attend Census Academy And Be Certified On The Census</a:t>
            </a:r>
          </a:p>
          <a:p>
            <a:pPr marL="0" indent="0" algn="ctr">
              <a:spcBef>
                <a:spcPts val="1600"/>
              </a:spcBef>
              <a:spcAft>
                <a:spcPts val="1000"/>
              </a:spcAft>
              <a:buNone/>
            </a:pPr>
            <a:r>
              <a:rPr lang="en-US" sz="2400" b="1" dirty="0">
                <a:solidFill>
                  <a:schemeClr val="accent1">
                    <a:lumMod val="50000"/>
                  </a:schemeClr>
                </a:solidFill>
              </a:rPr>
              <a:t>We Want 100% Network Participation! </a:t>
            </a:r>
          </a:p>
        </p:txBody>
      </p:sp>
      <p:sp>
        <p:nvSpPr>
          <p:cNvPr id="4" name="TextBox 3"/>
          <p:cNvSpPr txBox="1"/>
          <p:nvPr/>
        </p:nvSpPr>
        <p:spPr>
          <a:xfrm>
            <a:off x="152400" y="5370346"/>
            <a:ext cx="8534400" cy="310341"/>
          </a:xfrm>
          <a:prstGeom prst="rect">
            <a:avLst/>
          </a:prstGeom>
          <a:noFill/>
        </p:spPr>
        <p:txBody>
          <a:bodyPr wrap="square" rtlCol="0">
            <a:spAutoFit/>
          </a:bodyPr>
          <a:lstStyle/>
          <a:p>
            <a:pPr algn="ctr">
              <a:lnSpc>
                <a:spcPts val="1700"/>
              </a:lnSpc>
            </a:pPr>
            <a:r>
              <a:rPr lang="en-US" sz="1600" b="1" i="1" dirty="0">
                <a:solidFill>
                  <a:schemeClr val="accent1">
                    <a:lumMod val="50000"/>
                  </a:schemeClr>
                </a:solidFill>
              </a:rPr>
              <a:t>If we care about the entire Community, then we have to help count the entire Community!</a:t>
            </a:r>
          </a:p>
        </p:txBody>
      </p:sp>
    </p:spTree>
    <p:extLst>
      <p:ext uri="{BB962C8B-B14F-4D97-AF65-F5344CB8AC3E}">
        <p14:creationId xmlns:p14="http://schemas.microsoft.com/office/powerpoint/2010/main" val="3636160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453182"/>
            <a:ext cx="1483444" cy="37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75" y="75902"/>
            <a:ext cx="8229823" cy="1143000"/>
          </a:xfrm>
        </p:spPr>
        <p:txBody>
          <a:bodyPr rtlCol="0">
            <a:noAutofit/>
          </a:bodyPr>
          <a:lstStyle/>
          <a:p>
            <a:pPr defTabSz="914353">
              <a:defRPr/>
            </a:pPr>
            <a:r>
              <a:rPr lang="en-US" dirty="0">
                <a:solidFill>
                  <a:schemeClr val="accent1">
                    <a:lumMod val="50000"/>
                  </a:schemeClr>
                </a:solidFill>
              </a:rPr>
              <a:t>Census              Academy</a:t>
            </a:r>
            <a:endParaRPr lang="en-US" sz="7200" b="1" dirty="0">
              <a:solidFill>
                <a:srgbClr val="005288"/>
              </a:solidFill>
            </a:endParaRPr>
          </a:p>
        </p:txBody>
      </p:sp>
      <p:sp>
        <p:nvSpPr>
          <p:cNvPr id="11" name="Content Placeholder 10"/>
          <p:cNvSpPr>
            <a:spLocks noGrp="1"/>
          </p:cNvSpPr>
          <p:nvPr>
            <p:ph idx="1"/>
          </p:nvPr>
        </p:nvSpPr>
        <p:spPr>
          <a:xfrm flipH="1">
            <a:off x="3269181" y="1341241"/>
            <a:ext cx="5791572" cy="3713338"/>
          </a:xfrm>
          <a:prstGeom prst="teardrop">
            <a:avLst>
              <a:gd name="adj" fmla="val 110505"/>
            </a:avLst>
          </a:prstGeom>
          <a:solidFill>
            <a:srgbClr val="005288"/>
          </a:solidFill>
          <a:effectLst>
            <a:outerShdw blurRad="50800" dist="38100" dir="2700000" algn="tl" rotWithShape="0">
              <a:prstClr val="black">
                <a:alpha val="40000"/>
              </a:prstClr>
            </a:outerShdw>
          </a:effectLst>
        </p:spPr>
        <p:txBody>
          <a:bodyPr rtlCol="0">
            <a:noAutofit/>
          </a:bodyPr>
          <a:lstStyle/>
          <a:p>
            <a:pPr marL="342882" indent="-342882" defTabSz="914353" eaLnBrk="1" fontAlgn="auto" hangingPunct="1">
              <a:spcAft>
                <a:spcPts val="0"/>
              </a:spcAft>
              <a:buFont typeface="Wingdings" panose="05000000000000000000" pitchFamily="2" charset="2"/>
              <a:buChar char="ü"/>
              <a:defRPr/>
            </a:pPr>
            <a:r>
              <a:rPr lang="en-US" sz="2100" b="1" dirty="0">
                <a:solidFill>
                  <a:schemeClr val="bg1"/>
                </a:solidFill>
                <a:latin typeface="Calibri Light" panose="020F0302020204030204" pitchFamily="34" charset="0"/>
              </a:rPr>
              <a:t>On-demand courses, videos &amp; resources</a:t>
            </a:r>
          </a:p>
          <a:p>
            <a:pPr marL="342882" indent="-342882" defTabSz="914353" eaLnBrk="1" fontAlgn="auto" hangingPunct="1">
              <a:spcAft>
                <a:spcPts val="0"/>
              </a:spcAft>
              <a:buFont typeface="Wingdings" panose="05000000000000000000" pitchFamily="2" charset="2"/>
              <a:buChar char="ü"/>
              <a:defRPr/>
            </a:pPr>
            <a:r>
              <a:rPr lang="en-US" sz="2100" b="1" dirty="0">
                <a:solidFill>
                  <a:schemeClr val="bg1"/>
                </a:solidFill>
                <a:latin typeface="Calibri Light" panose="020F0302020204030204" pitchFamily="34" charset="0"/>
              </a:rPr>
              <a:t>Peer Engagement &amp; Virtual Networking</a:t>
            </a:r>
          </a:p>
          <a:p>
            <a:pPr marL="342882" indent="-342882" defTabSz="914353" eaLnBrk="1" fontAlgn="auto" hangingPunct="1">
              <a:spcAft>
                <a:spcPts val="0"/>
              </a:spcAft>
              <a:buFont typeface="Wingdings" panose="05000000000000000000" pitchFamily="2" charset="2"/>
              <a:buChar char="ü"/>
              <a:defRPr/>
            </a:pPr>
            <a:r>
              <a:rPr lang="en-US" sz="2100" b="1" dirty="0">
                <a:solidFill>
                  <a:schemeClr val="bg1"/>
                </a:solidFill>
                <a:latin typeface="Calibri Light" panose="020F0302020204030204" pitchFamily="34" charset="0"/>
              </a:rPr>
              <a:t>Virtual space for Learning Community Groups</a:t>
            </a:r>
          </a:p>
          <a:p>
            <a:pPr marL="342882" indent="-342882" defTabSz="914353">
              <a:buFont typeface="Wingdings" panose="05000000000000000000" pitchFamily="2" charset="2"/>
              <a:buChar char="ü"/>
              <a:defRPr/>
            </a:pPr>
            <a:r>
              <a:rPr lang="en-US" sz="2100" b="1" dirty="0">
                <a:solidFill>
                  <a:prstClr val="white"/>
                </a:solidFill>
                <a:effectLst>
                  <a:outerShdw blurRad="38100" dist="38100" dir="2700000" algn="tl">
                    <a:srgbClr val="000000">
                      <a:alpha val="43137"/>
                    </a:srgbClr>
                  </a:outerShdw>
                </a:effectLst>
                <a:latin typeface="Calibri Light" panose="020F0302020204030204" pitchFamily="34" charset="0"/>
                <a:ea typeface="MS PGothic" panose="020B0600070205080204" pitchFamily="34" charset="-128"/>
                <a:cs typeface="Calibri Light" panose="020F0302020204030204" pitchFamily="34" charset="0"/>
                <a:sym typeface="Helvetica Light"/>
              </a:rPr>
              <a:t>Free</a:t>
            </a:r>
            <a:r>
              <a:rPr lang="en-US" sz="2100" b="1" dirty="0">
                <a:solidFill>
                  <a:prstClr val="white"/>
                </a:solidFill>
                <a:latin typeface="Calibri Light" panose="020F0302020204030204" pitchFamily="34" charset="0"/>
                <a:ea typeface="MS PGothic" panose="020B0600070205080204" pitchFamily="34" charset="-128"/>
                <a:cs typeface="Calibri Light" panose="020F0302020204030204" pitchFamily="34" charset="0"/>
                <a:sym typeface="Helvetica Light"/>
              </a:rPr>
              <a:t> &amp; Accessible for the Network!</a:t>
            </a:r>
          </a:p>
          <a:p>
            <a:pPr marL="342882" indent="-342882" defTabSz="914353" eaLnBrk="1" fontAlgn="auto" hangingPunct="1">
              <a:spcAft>
                <a:spcPts val="0"/>
              </a:spcAft>
              <a:buFont typeface="Wingdings" panose="05000000000000000000" pitchFamily="2" charset="2"/>
              <a:buChar char="ü"/>
              <a:defRPr/>
            </a:pPr>
            <a:endParaRPr lang="en-US" sz="2200" b="1" dirty="0">
              <a:solidFill>
                <a:schemeClr val="bg1"/>
              </a:solidFill>
              <a:latin typeface="Calibri Light" panose="020F0302020204030204" pitchFamily="34" charset="0"/>
            </a:endParaRPr>
          </a:p>
          <a:p>
            <a:pPr marL="342882" indent="-342882" defTabSz="914353" eaLnBrk="1" fontAlgn="auto" hangingPunct="1">
              <a:spcAft>
                <a:spcPts val="0"/>
              </a:spcAft>
              <a:buFont typeface="Wingdings" panose="05000000000000000000" pitchFamily="2" charset="2"/>
              <a:buChar char="ü"/>
              <a:defRPr/>
            </a:pPr>
            <a:endParaRPr lang="en-US" sz="2200" b="1" dirty="0">
              <a:solidFill>
                <a:schemeClr val="bg1"/>
              </a:solidFill>
              <a:latin typeface="Calibri Light" panose="020F0302020204030204" pitchFamily="34" charset="0"/>
            </a:endParaRPr>
          </a:p>
        </p:txBody>
      </p:sp>
      <p:sp>
        <p:nvSpPr>
          <p:cNvPr id="3" name="Rectangle 2"/>
          <p:cNvSpPr/>
          <p:nvPr/>
        </p:nvSpPr>
        <p:spPr>
          <a:xfrm>
            <a:off x="495597" y="5002639"/>
            <a:ext cx="8152805" cy="1269578"/>
          </a:xfrm>
          <a:prstGeom prst="rect">
            <a:avLst/>
          </a:prstGeom>
        </p:spPr>
        <p:txBody>
          <a:bodyPr>
            <a:spAutoFit/>
          </a:bodyPr>
          <a:lstStyle/>
          <a:p>
            <a:pPr defTabSz="914353">
              <a:defRPr/>
            </a:pPr>
            <a:r>
              <a:rPr lang="en-US" dirty="0">
                <a:solidFill>
                  <a:srgbClr val="005288"/>
                </a:solidFill>
                <a:ea typeface="MS PGothic" panose="020B0600070205080204" pitchFamily="34" charset="-128"/>
                <a:sym typeface="Helvetica Light"/>
              </a:rPr>
              <a:t>Moodle is an online learning platform that provided trainers and learners with a single robust, secure, and integrated system to create personalized learning environments. </a:t>
            </a:r>
            <a:r>
              <a:rPr lang="en-US" sz="2250" u="sng" dirty="0">
                <a:solidFill>
                  <a:prstClr val="black"/>
                </a:solidFill>
                <a:ea typeface="MS PGothic" panose="020B0600070205080204" pitchFamily="34" charset="-128"/>
                <a:sym typeface="Helvetica Light"/>
                <a:hlinkClick r:id="rId4"/>
              </a:rPr>
              <a:t>https://moodle.communityactionpartnership.com</a:t>
            </a:r>
            <a:endParaRPr lang="en-US" sz="2250" u="sng" dirty="0">
              <a:solidFill>
                <a:prstClr val="black"/>
              </a:solidFill>
              <a:ea typeface="MS PGothic" panose="020B0600070205080204" pitchFamily="34" charset="-128"/>
              <a:sym typeface="Helvetica Light"/>
            </a:endParaRPr>
          </a:p>
          <a:p>
            <a:pPr defTabSz="914353">
              <a:defRPr/>
            </a:pPr>
            <a:endParaRPr lang="en-US" dirty="0">
              <a:solidFill>
                <a:srgbClr val="005288"/>
              </a:solidFill>
              <a:ea typeface="MS PGothic" panose="020B0600070205080204" pitchFamily="34" charset="-128"/>
              <a:sym typeface="Helvetica Light"/>
            </a:endParaRPr>
          </a:p>
        </p:txBody>
      </p:sp>
      <p:pic>
        <p:nvPicPr>
          <p:cNvPr id="68614" name="Picture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836" y="453182"/>
            <a:ext cx="1024682" cy="119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35859" y="2222700"/>
            <a:ext cx="3124274" cy="1947565"/>
          </a:xfrm>
          <a:prstGeom prst="teardrop">
            <a:avLst>
              <a:gd name="adj" fmla="val 110648"/>
            </a:avLst>
          </a:prstGeom>
          <a:solidFill>
            <a:srgbClr val="C80452"/>
          </a:solidFill>
          <a:effectLst>
            <a:outerShdw blurRad="50800" dist="38100" dir="2700000" algn="tl" rotWithShape="0">
              <a:prstClr val="black">
                <a:alpha val="40000"/>
              </a:prstClr>
            </a:outerShdw>
          </a:effectLst>
        </p:spPr>
        <p:txBody>
          <a:bodyPr>
            <a:spAutoFit/>
          </a:bodyPr>
          <a:lstStyle/>
          <a:p>
            <a:pPr marL="342900" indent="-342900" algn="ctr" defTabSz="914353">
              <a:buFont typeface="Wingdings" panose="05000000000000000000" pitchFamily="2" charset="2"/>
              <a:buChar char="ü"/>
              <a:defRPr/>
            </a:pPr>
            <a:r>
              <a:rPr lang="en-US" sz="2100" b="1" dirty="0">
                <a:solidFill>
                  <a:prstClr val="white"/>
                </a:solidFill>
                <a:effectLst>
                  <a:outerShdw blurRad="38100" dist="38100" dir="2700000" algn="tl">
                    <a:srgbClr val="000000">
                      <a:alpha val="43137"/>
                    </a:srgbClr>
                  </a:outerShdw>
                </a:effectLst>
                <a:latin typeface="Calibri Light" panose="020F0302020204030204" pitchFamily="34" charset="0"/>
                <a:ea typeface="MS PGothic" panose="020B0600070205080204" pitchFamily="34" charset="-128"/>
                <a:cs typeface="Calibri Light" panose="020F0302020204030204" pitchFamily="34" charset="0"/>
                <a:sym typeface="Helvetica Light"/>
              </a:rPr>
              <a:t>Census track</a:t>
            </a:r>
          </a:p>
          <a:p>
            <a:pPr marL="342900" indent="-342900" algn="ctr" defTabSz="914353">
              <a:buFont typeface="Wingdings" panose="05000000000000000000" pitchFamily="2" charset="2"/>
              <a:buChar char="ü"/>
              <a:defRPr/>
            </a:pPr>
            <a:r>
              <a:rPr lang="en-US" sz="2100" b="1" dirty="0">
                <a:solidFill>
                  <a:prstClr val="white"/>
                </a:solidFill>
                <a:effectLst>
                  <a:outerShdw blurRad="38100" dist="38100" dir="2700000" algn="tl">
                    <a:srgbClr val="000000">
                      <a:alpha val="43137"/>
                    </a:srgbClr>
                  </a:outerShdw>
                </a:effectLst>
                <a:latin typeface="Calibri Light" panose="020F0302020204030204" pitchFamily="34" charset="0"/>
                <a:ea typeface="MS PGothic" panose="020B0600070205080204" pitchFamily="34" charset="-128"/>
                <a:cs typeface="Calibri Light" panose="020F0302020204030204" pitchFamily="34" charset="0"/>
                <a:sym typeface="Helvetica Light"/>
              </a:rPr>
              <a:t>Approx. 2 hours Get Census Certified!</a:t>
            </a:r>
            <a:endParaRPr lang="en-US" sz="2100" b="1" dirty="0">
              <a:solidFill>
                <a:prstClr val="white"/>
              </a:solidFill>
              <a:latin typeface="Calibri Light" panose="020F0302020204030204" pitchFamily="34" charset="0"/>
              <a:ea typeface="MS PGothic" panose="020B0600070205080204" pitchFamily="34" charset="-128"/>
              <a:cs typeface="Calibri Light" panose="020F0302020204030204" pitchFamily="34" charset="0"/>
              <a:sym typeface="Helvetica Light"/>
            </a:endParaRPr>
          </a:p>
        </p:txBody>
      </p:sp>
    </p:spTree>
    <p:extLst>
      <p:ext uri="{BB962C8B-B14F-4D97-AF65-F5344CB8AC3E}">
        <p14:creationId xmlns:p14="http://schemas.microsoft.com/office/powerpoint/2010/main" val="328783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730A-F0CF-4D7A-84EF-DD2CD130AC2D}"/>
              </a:ext>
            </a:extLst>
          </p:cNvPr>
          <p:cNvSpPr>
            <a:spLocks noGrp="1"/>
          </p:cNvSpPr>
          <p:nvPr>
            <p:ph type="title"/>
          </p:nvPr>
        </p:nvSpPr>
        <p:spPr>
          <a:xfrm>
            <a:off x="457200" y="76200"/>
            <a:ext cx="8229600" cy="1143000"/>
          </a:xfrm>
        </p:spPr>
        <p:txBody>
          <a:bodyPr/>
          <a:lstStyle/>
          <a:p>
            <a:r>
              <a:rPr lang="en-US" dirty="0"/>
              <a:t>The Agency Ask</a:t>
            </a:r>
          </a:p>
        </p:txBody>
      </p:sp>
      <p:sp>
        <p:nvSpPr>
          <p:cNvPr id="3" name="Content Placeholder 2">
            <a:extLst>
              <a:ext uri="{FF2B5EF4-FFF2-40B4-BE49-F238E27FC236}">
                <a16:creationId xmlns:a16="http://schemas.microsoft.com/office/drawing/2014/main" id="{6F321B00-B8C8-4DB3-B033-DB596E4DB4E9}"/>
              </a:ext>
            </a:extLst>
          </p:cNvPr>
          <p:cNvSpPr>
            <a:spLocks noGrp="1"/>
          </p:cNvSpPr>
          <p:nvPr>
            <p:ph idx="1"/>
          </p:nvPr>
        </p:nvSpPr>
        <p:spPr>
          <a:xfrm>
            <a:off x="457200" y="1166018"/>
            <a:ext cx="8229600" cy="5006182"/>
          </a:xfrm>
        </p:spPr>
        <p:txBody>
          <a:bodyPr>
            <a:normAutofit/>
          </a:bodyPr>
          <a:lstStyle/>
          <a:p>
            <a:r>
              <a:rPr lang="en-US" dirty="0"/>
              <a:t>Our goal is to make it easy for agencies to talk about the Census </a:t>
            </a:r>
            <a:r>
              <a:rPr lang="en-US" i="1" dirty="0">
                <a:solidFill>
                  <a:srgbClr val="CD0458"/>
                </a:solidFill>
              </a:rPr>
              <a:t>as they do their other work</a:t>
            </a:r>
          </a:p>
          <a:p>
            <a:r>
              <a:rPr lang="en-US" dirty="0"/>
              <a:t>Knowing the Census basics from </a:t>
            </a:r>
            <a:r>
              <a:rPr lang="en-US" dirty="0">
                <a:solidFill>
                  <a:srgbClr val="CD0458"/>
                </a:solidFill>
              </a:rPr>
              <a:t>Moodle, one of our Webinars, and/or our videos </a:t>
            </a:r>
            <a:r>
              <a:rPr lang="en-US" dirty="0"/>
              <a:t>is a good starting point. </a:t>
            </a:r>
          </a:p>
          <a:p>
            <a:pPr>
              <a:spcAft>
                <a:spcPts val="600"/>
              </a:spcAft>
            </a:pPr>
            <a:r>
              <a:rPr lang="en-US" dirty="0"/>
              <a:t>Materials like posters, button templates, one pager fact sheets are all available. </a:t>
            </a:r>
          </a:p>
          <a:p>
            <a:pPr marL="0" indent="0" algn="ctr">
              <a:spcBef>
                <a:spcPts val="1200"/>
              </a:spcBef>
              <a:buNone/>
            </a:pPr>
            <a:r>
              <a:rPr lang="en-US" sz="2000" i="1" dirty="0"/>
              <a:t>Need a flyer or postcard that isn’t available? </a:t>
            </a:r>
          </a:p>
          <a:p>
            <a:pPr marL="0" indent="0" algn="ctr">
              <a:spcBef>
                <a:spcPts val="0"/>
              </a:spcBef>
              <a:buNone/>
            </a:pPr>
            <a:r>
              <a:rPr lang="en-US" sz="2000" i="1" dirty="0">
                <a:solidFill>
                  <a:srgbClr val="CD0458"/>
                </a:solidFill>
              </a:rPr>
              <a:t>Ask the National Partnership to create it! </a:t>
            </a:r>
          </a:p>
        </p:txBody>
      </p:sp>
    </p:spTree>
    <p:extLst>
      <p:ext uri="{BB962C8B-B14F-4D97-AF65-F5344CB8AC3E}">
        <p14:creationId xmlns:p14="http://schemas.microsoft.com/office/powerpoint/2010/main" val="1930920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85800" y="2743200"/>
            <a:ext cx="8229600" cy="1143000"/>
          </a:xfrm>
        </p:spPr>
        <p:txBody>
          <a:bodyPr>
            <a:normAutofit fontScale="90000"/>
          </a:bodyPr>
          <a:lstStyle/>
          <a:p>
            <a:pPr>
              <a:spcAft>
                <a:spcPts val="400"/>
              </a:spcAft>
            </a:pPr>
            <a:r>
              <a:rPr lang="en-US" sz="7300" dirty="0"/>
              <a:t>Get Out The Count</a:t>
            </a:r>
            <a:r>
              <a:rPr lang="en-US" sz="6000" dirty="0"/>
              <a:t> </a:t>
            </a:r>
            <a:br>
              <a:rPr lang="en-US" sz="6000" dirty="0"/>
            </a:br>
            <a:r>
              <a:rPr lang="en-US" sz="6000" dirty="0"/>
              <a:t>What Can You Do?</a:t>
            </a:r>
            <a:br>
              <a:rPr lang="en-US" sz="6000" dirty="0"/>
            </a:br>
            <a:endParaRPr lang="en-US" sz="6000" dirty="0"/>
          </a:p>
        </p:txBody>
      </p:sp>
    </p:spTree>
    <p:extLst>
      <p:ext uri="{BB962C8B-B14F-4D97-AF65-F5344CB8AC3E}">
        <p14:creationId xmlns:p14="http://schemas.microsoft.com/office/powerpoint/2010/main" val="341706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Talking to the Hard To Count</a:t>
            </a:r>
          </a:p>
        </p:txBody>
      </p:sp>
      <p:sp>
        <p:nvSpPr>
          <p:cNvPr id="3" name="Content Placeholder 2"/>
          <p:cNvSpPr>
            <a:spLocks noGrp="1"/>
          </p:cNvSpPr>
          <p:nvPr>
            <p:ph idx="1"/>
          </p:nvPr>
        </p:nvSpPr>
        <p:spPr>
          <a:xfrm>
            <a:off x="457200" y="1524000"/>
            <a:ext cx="8229600" cy="4648200"/>
          </a:xfrm>
        </p:spPr>
        <p:txBody>
          <a:bodyPr>
            <a:normAutofit/>
          </a:bodyPr>
          <a:lstStyle/>
          <a:p>
            <a:pPr>
              <a:spcBef>
                <a:spcPts val="1200"/>
              </a:spcBef>
              <a:spcAft>
                <a:spcPts val="1200"/>
              </a:spcAft>
            </a:pPr>
            <a:r>
              <a:rPr lang="en-US" dirty="0"/>
              <a:t>The Right Messaging is Key</a:t>
            </a:r>
          </a:p>
          <a:p>
            <a:pPr>
              <a:spcBef>
                <a:spcPts val="1200"/>
              </a:spcBef>
              <a:spcAft>
                <a:spcPts val="1200"/>
              </a:spcAft>
            </a:pPr>
            <a:r>
              <a:rPr lang="en-US" dirty="0"/>
              <a:t>Incorporate Census into existing contact with customers</a:t>
            </a:r>
          </a:p>
          <a:p>
            <a:pPr lvl="1">
              <a:spcBef>
                <a:spcPts val="1200"/>
              </a:spcBef>
              <a:spcAft>
                <a:spcPts val="1200"/>
              </a:spcAft>
            </a:pPr>
            <a:r>
              <a:rPr lang="en-US" b="1" u="sng" dirty="0"/>
              <a:t>7 touches, marketing principles</a:t>
            </a:r>
          </a:p>
          <a:p>
            <a:pPr>
              <a:spcBef>
                <a:spcPts val="1200"/>
              </a:spcBef>
              <a:spcAft>
                <a:spcPts val="1200"/>
              </a:spcAft>
            </a:pPr>
            <a:r>
              <a:rPr lang="en-US" dirty="0"/>
              <a:t>Empower staff – As service providers, we are trusted messengers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218887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658" y="114300"/>
            <a:ext cx="8229600" cy="1143000"/>
          </a:xfrm>
        </p:spPr>
        <p:txBody>
          <a:bodyPr>
            <a:normAutofit/>
          </a:bodyPr>
          <a:lstStyle/>
          <a:p>
            <a:r>
              <a:rPr lang="en-US" dirty="0"/>
              <a:t>Training Tools: Videos</a:t>
            </a:r>
          </a:p>
        </p:txBody>
      </p:sp>
      <p:sp>
        <p:nvSpPr>
          <p:cNvPr id="3" name="Content Placeholder 2"/>
          <p:cNvSpPr>
            <a:spLocks noGrp="1"/>
          </p:cNvSpPr>
          <p:nvPr>
            <p:ph idx="1"/>
          </p:nvPr>
        </p:nvSpPr>
        <p:spPr>
          <a:xfrm>
            <a:off x="0" y="5334000"/>
            <a:ext cx="9144000" cy="685800"/>
          </a:xfrm>
        </p:spPr>
        <p:txBody>
          <a:bodyPr>
            <a:normAutofit fontScale="70000" lnSpcReduction="20000"/>
          </a:bodyPr>
          <a:lstStyle/>
          <a:p>
            <a:pPr marL="0" indent="0" algn="ctr">
              <a:spcBef>
                <a:spcPts val="600"/>
              </a:spcBef>
              <a:buNone/>
            </a:pPr>
            <a:r>
              <a:rPr lang="en-US" sz="2200" dirty="0"/>
              <a:t>We have a ~7 min video highlighting how to talk to our customers about Census concerns. We also have 10 shorter videos (with two translated into Spanish) that highlight how easy it is to integrate Census into everyday work. Watch them on our website and share it with your agency!</a:t>
            </a:r>
          </a:p>
          <a:p>
            <a:pPr marL="0" indent="0" algn="ctr">
              <a:spcBef>
                <a:spcPts val="0"/>
              </a:spcBef>
              <a:buNone/>
            </a:pPr>
            <a:endParaRPr lang="en-US" sz="2200" b="1" i="1" dirty="0"/>
          </a:p>
          <a:p>
            <a:pPr marL="0" indent="0">
              <a:buNone/>
            </a:pPr>
            <a:endParaRPr lang="en-US" dirty="0"/>
          </a:p>
        </p:txBody>
      </p:sp>
      <p:pic>
        <p:nvPicPr>
          <p:cNvPr id="6" name="Picture 5">
            <a:hlinkClick r:id="rId3"/>
            <a:extLst>
              <a:ext uri="{FF2B5EF4-FFF2-40B4-BE49-F238E27FC236}">
                <a16:creationId xmlns:a16="http://schemas.microsoft.com/office/drawing/2014/main" id="{CA5BC6AE-3D80-4321-A1D6-52E6478D7D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1257300"/>
            <a:ext cx="3362325" cy="1866900"/>
          </a:xfrm>
          <a:prstGeom prst="rect">
            <a:avLst/>
          </a:prstGeom>
        </p:spPr>
      </p:pic>
      <p:pic>
        <p:nvPicPr>
          <p:cNvPr id="4" name="Picture 3">
            <a:hlinkClick r:id="rId5"/>
            <a:extLst>
              <a:ext uri="{FF2B5EF4-FFF2-40B4-BE49-F238E27FC236}">
                <a16:creationId xmlns:a16="http://schemas.microsoft.com/office/drawing/2014/main" id="{29FF133C-BC85-49B6-AE0D-8E7F59665504}"/>
              </a:ext>
            </a:extLst>
          </p:cNvPr>
          <p:cNvPicPr>
            <a:picLocks noChangeAspect="1"/>
          </p:cNvPicPr>
          <p:nvPr/>
        </p:nvPicPr>
        <p:blipFill>
          <a:blip r:embed="rId6"/>
          <a:stretch>
            <a:fillRect/>
          </a:stretch>
        </p:blipFill>
        <p:spPr>
          <a:xfrm>
            <a:off x="5029200" y="1271845"/>
            <a:ext cx="3251447" cy="1852355"/>
          </a:xfrm>
          <a:prstGeom prst="rect">
            <a:avLst/>
          </a:prstGeom>
        </p:spPr>
      </p:pic>
      <p:pic>
        <p:nvPicPr>
          <p:cNvPr id="5" name="Picture 4">
            <a:hlinkClick r:id="rId7"/>
            <a:extLst>
              <a:ext uri="{FF2B5EF4-FFF2-40B4-BE49-F238E27FC236}">
                <a16:creationId xmlns:a16="http://schemas.microsoft.com/office/drawing/2014/main" id="{7DC66B54-2C7B-4E2C-94E8-4F713CE3DB5B}"/>
              </a:ext>
            </a:extLst>
          </p:cNvPr>
          <p:cNvPicPr>
            <a:picLocks noChangeAspect="1"/>
          </p:cNvPicPr>
          <p:nvPr/>
        </p:nvPicPr>
        <p:blipFill>
          <a:blip r:embed="rId8"/>
          <a:stretch>
            <a:fillRect/>
          </a:stretch>
        </p:blipFill>
        <p:spPr>
          <a:xfrm>
            <a:off x="2743200" y="3295650"/>
            <a:ext cx="3241001" cy="1866900"/>
          </a:xfrm>
          <a:prstGeom prst="rect">
            <a:avLst/>
          </a:prstGeom>
        </p:spPr>
      </p:pic>
    </p:spTree>
    <p:extLst>
      <p:ext uri="{BB962C8B-B14F-4D97-AF65-F5344CB8AC3E}">
        <p14:creationId xmlns:p14="http://schemas.microsoft.com/office/powerpoint/2010/main" val="3650523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311700" y="132900"/>
            <a:ext cx="8520600" cy="801000"/>
          </a:xfrm>
          <a:prstGeom prst="rect">
            <a:avLst/>
          </a:prstGeom>
        </p:spPr>
        <p:txBody>
          <a:bodyPr spcFirstLastPara="1" vert="horz" wrap="square" lIns="91425" tIns="91425" rIns="91425" bIns="91425" rtlCol="0" anchor="t" anchorCtr="0">
            <a:noAutofit/>
          </a:bodyPr>
          <a:lstStyle/>
          <a:p>
            <a:r>
              <a:rPr lang="en-GB" dirty="0"/>
              <a:t>Specific Messaging 	</a:t>
            </a:r>
            <a:endParaRPr dirty="0"/>
          </a:p>
        </p:txBody>
      </p:sp>
      <p:sp>
        <p:nvSpPr>
          <p:cNvPr id="174" name="Google Shape;174;p26"/>
          <p:cNvSpPr txBox="1">
            <a:spLocks noGrp="1"/>
          </p:cNvSpPr>
          <p:nvPr>
            <p:ph type="body" idx="1"/>
          </p:nvPr>
        </p:nvSpPr>
        <p:spPr>
          <a:xfrm>
            <a:off x="311700" y="1067700"/>
            <a:ext cx="8375101" cy="5028300"/>
          </a:xfrm>
          <a:prstGeom prst="rect">
            <a:avLst/>
          </a:prstGeom>
        </p:spPr>
        <p:txBody>
          <a:bodyPr spcFirstLastPara="1" vert="horz" wrap="square" lIns="91425" tIns="91425" rIns="91425" bIns="91425" rtlCol="0" anchor="t" anchorCtr="0">
            <a:noAutofit/>
          </a:bodyPr>
          <a:lstStyle/>
          <a:p>
            <a:pPr marL="139700" indent="0" algn="ctr">
              <a:lnSpc>
                <a:spcPct val="90000"/>
              </a:lnSpc>
              <a:spcBef>
                <a:spcPts val="400"/>
              </a:spcBef>
              <a:buClr>
                <a:srgbClr val="000000"/>
              </a:buClr>
              <a:buSzPts val="1400"/>
              <a:buNone/>
            </a:pPr>
            <a:r>
              <a:rPr lang="en-US" sz="2100" dirty="0">
                <a:solidFill>
                  <a:schemeClr val="tx2"/>
                </a:solidFill>
                <a:latin typeface="+mj-lt"/>
                <a:cs typeface="Arial"/>
                <a:sym typeface="Arial"/>
              </a:rPr>
              <a:t>The Census Counts 2020 coalition has done focus group/survey research to determine the best messaging for persuading families and households to count their children, and for persuading African Americans, Native Americans, Asian Americans and Hispanic/Latinx to complete their forms. </a:t>
            </a:r>
          </a:p>
          <a:p>
            <a:pPr indent="-317500">
              <a:lnSpc>
                <a:spcPct val="90000"/>
              </a:lnSpc>
              <a:spcBef>
                <a:spcPts val="400"/>
              </a:spcBef>
              <a:buClr>
                <a:srgbClr val="000000"/>
              </a:buClr>
              <a:buSzPts val="1400"/>
              <a:buFont typeface="Arial"/>
              <a:buChar char="●"/>
            </a:pPr>
            <a:endParaRPr sz="2100" i="1" dirty="0">
              <a:solidFill>
                <a:schemeClr val="tx2"/>
              </a:solidFill>
              <a:latin typeface="+mj-lt"/>
              <a:cs typeface="Arial"/>
              <a:sym typeface="Arial"/>
            </a:endParaRPr>
          </a:p>
          <a:p>
            <a:pPr marL="0" indent="0">
              <a:lnSpc>
                <a:spcPct val="90000"/>
              </a:lnSpc>
              <a:spcBef>
                <a:spcPts val="1000"/>
              </a:spcBef>
              <a:spcAft>
                <a:spcPts val="600"/>
              </a:spcAft>
              <a:buNone/>
            </a:pPr>
            <a:r>
              <a:rPr lang="en-GB" sz="2800" b="1" dirty="0">
                <a:solidFill>
                  <a:schemeClr val="tx2"/>
                </a:solidFill>
                <a:latin typeface="+mj-lt"/>
                <a:cs typeface="Arial"/>
                <a:sym typeface="Arial"/>
              </a:rPr>
              <a:t>What messages work best across groups: </a:t>
            </a:r>
            <a:endParaRPr lang="en-GB" sz="2800" dirty="0">
              <a:solidFill>
                <a:schemeClr val="tx2"/>
              </a:solidFill>
              <a:latin typeface="+mj-lt"/>
              <a:cs typeface="Arial"/>
              <a:sym typeface="Arial"/>
            </a:endParaRPr>
          </a:p>
          <a:p>
            <a:pPr indent="-317500">
              <a:spcBef>
                <a:spcPts val="400"/>
              </a:spcBef>
              <a:buClr>
                <a:srgbClr val="000000"/>
              </a:buClr>
              <a:buSzPts val="1400"/>
              <a:buFont typeface="Arial"/>
              <a:buChar char="●"/>
            </a:pPr>
            <a:r>
              <a:rPr lang="en-GB" sz="2100" dirty="0">
                <a:solidFill>
                  <a:schemeClr val="tx2"/>
                </a:solidFill>
                <a:latin typeface="+mj-lt"/>
                <a:cs typeface="Arial"/>
                <a:sym typeface="Arial"/>
              </a:rPr>
              <a:t>Resources that your community needs depend on counting </a:t>
            </a:r>
            <a:r>
              <a:rPr lang="en-GB" sz="2100" dirty="0">
                <a:solidFill>
                  <a:srgbClr val="CD0458"/>
                </a:solidFill>
                <a:latin typeface="+mj-lt"/>
                <a:cs typeface="Arial"/>
                <a:sym typeface="Arial"/>
              </a:rPr>
              <a:t>everyone</a:t>
            </a:r>
            <a:endParaRPr sz="2100" dirty="0">
              <a:solidFill>
                <a:srgbClr val="CD0458"/>
              </a:solidFill>
              <a:latin typeface="+mj-lt"/>
              <a:cs typeface="Arial"/>
              <a:sym typeface="Arial"/>
            </a:endParaRPr>
          </a:p>
          <a:p>
            <a:pPr lvl="1">
              <a:spcBef>
                <a:spcPts val="400"/>
              </a:spcBef>
              <a:buClr>
                <a:srgbClr val="000000"/>
              </a:buClr>
              <a:buFont typeface="Arial"/>
              <a:buChar char="○"/>
            </a:pPr>
            <a:r>
              <a:rPr lang="en-GB" sz="2100" dirty="0">
                <a:solidFill>
                  <a:schemeClr val="tx2"/>
                </a:solidFill>
                <a:latin typeface="+mj-lt"/>
                <a:cs typeface="Arial"/>
                <a:sym typeface="Arial"/>
              </a:rPr>
              <a:t>Funding for schools, childcare, housing, transportation, the services they receive from you, their trusted provider</a:t>
            </a:r>
          </a:p>
          <a:p>
            <a:pPr lvl="1">
              <a:spcBef>
                <a:spcPts val="400"/>
              </a:spcBef>
              <a:buClr>
                <a:srgbClr val="000000"/>
              </a:buClr>
              <a:buFont typeface="Arial"/>
              <a:buChar char="○"/>
            </a:pPr>
            <a:r>
              <a:rPr lang="en-GB" sz="2100" dirty="0">
                <a:solidFill>
                  <a:schemeClr val="tx2"/>
                </a:solidFill>
                <a:latin typeface="+mj-lt"/>
                <a:cs typeface="Arial"/>
                <a:sym typeface="Arial"/>
              </a:rPr>
              <a:t>Helps your community get their fair share of resources</a:t>
            </a:r>
            <a:endParaRPr sz="2100" dirty="0">
              <a:solidFill>
                <a:schemeClr val="tx2"/>
              </a:solidFill>
              <a:latin typeface="+mj-lt"/>
              <a:cs typeface="Arial"/>
              <a:sym typeface="Arial"/>
            </a:endParaRPr>
          </a:p>
          <a:p>
            <a:pPr indent="-317500">
              <a:spcBef>
                <a:spcPts val="400"/>
              </a:spcBef>
              <a:buClr>
                <a:srgbClr val="000000"/>
              </a:buClr>
              <a:buSzPts val="1400"/>
              <a:buFont typeface="Arial"/>
              <a:buChar char="●"/>
            </a:pPr>
            <a:r>
              <a:rPr lang="en-GB" sz="2100" dirty="0">
                <a:solidFill>
                  <a:schemeClr val="tx2"/>
                </a:solidFill>
                <a:latin typeface="+mj-lt"/>
                <a:cs typeface="Arial"/>
                <a:sym typeface="Arial"/>
              </a:rPr>
              <a:t>Only Census data can be used for funding decisions in funding formulas</a:t>
            </a:r>
            <a:endParaRPr sz="2100" dirty="0">
              <a:solidFill>
                <a:schemeClr val="tx2"/>
              </a:solidFill>
              <a:latin typeface="+mj-lt"/>
              <a:cs typeface="Arial"/>
              <a:sym typeface="Arial"/>
            </a:endParaRPr>
          </a:p>
          <a:p>
            <a:pPr indent="-317500">
              <a:spcBef>
                <a:spcPts val="400"/>
              </a:spcBef>
              <a:buClr>
                <a:srgbClr val="000000"/>
              </a:buClr>
              <a:buSzPts val="1400"/>
              <a:buFont typeface="Arial"/>
              <a:buChar char="●"/>
            </a:pPr>
            <a:r>
              <a:rPr lang="en-GB" sz="2100" dirty="0">
                <a:solidFill>
                  <a:schemeClr val="tx2"/>
                </a:solidFill>
                <a:latin typeface="+mj-lt"/>
                <a:cs typeface="Arial"/>
                <a:sym typeface="Arial"/>
              </a:rPr>
              <a:t>Effect lasts for a decade</a:t>
            </a:r>
            <a:r>
              <a:rPr lang="en-US" sz="1600" i="1" dirty="0">
                <a:solidFill>
                  <a:schemeClr val="bg1"/>
                </a:solidFill>
                <a:cs typeface="Arial"/>
              </a:rPr>
              <a:t>has been researched and presented by the Count All Kids Campaign</a:t>
            </a:r>
          </a:p>
          <a:p>
            <a:pPr marL="0" indent="0">
              <a:spcBef>
                <a:spcPts val="600"/>
              </a:spcBef>
              <a:buNone/>
            </a:pPr>
            <a:endParaRPr sz="1600" dirty="0">
              <a:solidFill>
                <a:schemeClr val="bg1"/>
              </a:solidFill>
              <a:latin typeface="Arial"/>
              <a:ea typeface="Arial"/>
              <a:cs typeface="Arial"/>
              <a:sym typeface="Arial"/>
            </a:endParaRPr>
          </a:p>
        </p:txBody>
      </p:sp>
      <p:sp>
        <p:nvSpPr>
          <p:cNvPr id="2" name="TextBox 1">
            <a:extLst>
              <a:ext uri="{FF2B5EF4-FFF2-40B4-BE49-F238E27FC236}">
                <a16:creationId xmlns:a16="http://schemas.microsoft.com/office/drawing/2014/main" id="{36B162B9-5082-447C-9C93-AA9B0A916165}"/>
              </a:ext>
            </a:extLst>
          </p:cNvPr>
          <p:cNvSpPr txBox="1"/>
          <p:nvPr/>
        </p:nvSpPr>
        <p:spPr>
          <a:xfrm>
            <a:off x="3886200" y="6229800"/>
            <a:ext cx="3352800" cy="369332"/>
          </a:xfrm>
          <a:prstGeom prst="rect">
            <a:avLst/>
          </a:prstGeom>
          <a:noFill/>
        </p:spPr>
        <p:txBody>
          <a:bodyPr wrap="square" rtlCol="0">
            <a:spAutoFit/>
          </a:bodyPr>
          <a:lstStyle/>
          <a:p>
            <a:r>
              <a:rPr lang="en-US" dirty="0"/>
              <a:t>Full research is available </a:t>
            </a:r>
            <a:r>
              <a:rPr lang="en-US" dirty="0">
                <a:hlinkClick r:id="rId3"/>
              </a:rPr>
              <a:t>online.</a:t>
            </a:r>
            <a:r>
              <a:rPr lang="en-US" dirty="0"/>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311700" y="132900"/>
            <a:ext cx="8520600" cy="801000"/>
          </a:xfrm>
          <a:prstGeom prst="rect">
            <a:avLst/>
          </a:prstGeom>
        </p:spPr>
        <p:txBody>
          <a:bodyPr spcFirstLastPara="1" vert="horz" wrap="square" lIns="91425" tIns="91425" rIns="91425" bIns="91425" rtlCol="0" anchor="t" anchorCtr="0">
            <a:noAutofit/>
          </a:bodyPr>
          <a:lstStyle/>
          <a:p>
            <a:r>
              <a:rPr lang="en-GB" dirty="0"/>
              <a:t>Why Kids Are Undercounted</a:t>
            </a:r>
            <a:endParaRPr dirty="0"/>
          </a:p>
        </p:txBody>
      </p:sp>
      <p:sp>
        <p:nvSpPr>
          <p:cNvPr id="174" name="Google Shape;174;p26"/>
          <p:cNvSpPr txBox="1">
            <a:spLocks noGrp="1"/>
          </p:cNvSpPr>
          <p:nvPr>
            <p:ph type="body" idx="1"/>
          </p:nvPr>
        </p:nvSpPr>
        <p:spPr>
          <a:xfrm>
            <a:off x="311699" y="933900"/>
            <a:ext cx="8375101" cy="5427900"/>
          </a:xfrm>
          <a:prstGeom prst="rect">
            <a:avLst/>
          </a:prstGeom>
        </p:spPr>
        <p:txBody>
          <a:bodyPr spcFirstLastPara="1" vert="horz" wrap="square" lIns="91425" tIns="91425" rIns="91425" bIns="91425" rtlCol="0" anchor="t" anchorCtr="0">
            <a:noAutofit/>
          </a:bodyPr>
          <a:lstStyle/>
          <a:p>
            <a:pPr indent="-317500">
              <a:lnSpc>
                <a:spcPct val="90000"/>
              </a:lnSpc>
              <a:spcBef>
                <a:spcPts val="400"/>
              </a:spcBef>
              <a:buClr>
                <a:srgbClr val="000000"/>
              </a:buClr>
              <a:buSzPts val="1400"/>
              <a:buFont typeface="Arial"/>
              <a:buChar char="●"/>
            </a:pPr>
            <a:r>
              <a:rPr lang="en-US" sz="2100" dirty="0">
                <a:solidFill>
                  <a:schemeClr val="tx2"/>
                </a:solidFill>
                <a:latin typeface="+mj-lt"/>
                <a:cs typeface="Arial"/>
                <a:sym typeface="Arial"/>
              </a:rPr>
              <a:t>Parents don’t understand how data is used</a:t>
            </a:r>
          </a:p>
          <a:p>
            <a:pPr lvl="1">
              <a:lnSpc>
                <a:spcPct val="90000"/>
              </a:lnSpc>
              <a:spcBef>
                <a:spcPts val="400"/>
              </a:spcBef>
              <a:buClr>
                <a:srgbClr val="000000"/>
              </a:buClr>
              <a:buFont typeface="Arial"/>
              <a:buChar char="○"/>
            </a:pPr>
            <a:r>
              <a:rPr lang="en-GB" sz="2100" dirty="0">
                <a:solidFill>
                  <a:schemeClr val="tx2"/>
                </a:solidFill>
                <a:latin typeface="+mj-lt"/>
                <a:cs typeface="Arial"/>
                <a:sym typeface="Arial"/>
              </a:rPr>
              <a:t>Assume any funding decisions using the data are political</a:t>
            </a:r>
            <a:endParaRPr sz="2100" dirty="0">
              <a:solidFill>
                <a:schemeClr val="tx2"/>
              </a:solidFill>
              <a:latin typeface="+mj-lt"/>
              <a:cs typeface="Arial"/>
              <a:sym typeface="Arial"/>
            </a:endParaRPr>
          </a:p>
          <a:p>
            <a:pPr indent="-317500">
              <a:lnSpc>
                <a:spcPct val="90000"/>
              </a:lnSpc>
              <a:spcBef>
                <a:spcPts val="400"/>
              </a:spcBef>
              <a:buClr>
                <a:srgbClr val="000000"/>
              </a:buClr>
              <a:buSzPts val="1400"/>
              <a:buFont typeface="Arial"/>
              <a:buChar char="●"/>
            </a:pPr>
            <a:r>
              <a:rPr lang="en-GB" sz="2100" dirty="0">
                <a:solidFill>
                  <a:schemeClr val="tx2"/>
                </a:solidFill>
                <a:latin typeface="+mj-lt"/>
                <a:cs typeface="Arial"/>
                <a:sym typeface="Arial"/>
              </a:rPr>
              <a:t>Think government already has the data</a:t>
            </a:r>
            <a:endParaRPr sz="2100" dirty="0">
              <a:solidFill>
                <a:schemeClr val="tx2"/>
              </a:solidFill>
              <a:latin typeface="+mj-lt"/>
              <a:cs typeface="Arial"/>
              <a:sym typeface="Arial"/>
            </a:endParaRPr>
          </a:p>
          <a:p>
            <a:pPr indent="-317500">
              <a:lnSpc>
                <a:spcPct val="90000"/>
              </a:lnSpc>
              <a:spcBef>
                <a:spcPts val="400"/>
              </a:spcBef>
              <a:buClr>
                <a:srgbClr val="000000"/>
              </a:buClr>
              <a:buSzPts val="1400"/>
              <a:buFont typeface="Arial"/>
              <a:buChar char="●"/>
            </a:pPr>
            <a:r>
              <a:rPr lang="en-GB" sz="2100" dirty="0">
                <a:solidFill>
                  <a:schemeClr val="tx2"/>
                </a:solidFill>
                <a:latin typeface="+mj-lt"/>
                <a:cs typeface="Arial"/>
                <a:sym typeface="Arial"/>
              </a:rPr>
              <a:t>Have privacy concerns</a:t>
            </a:r>
            <a:endParaRPr sz="2100" dirty="0">
              <a:solidFill>
                <a:schemeClr val="tx2"/>
              </a:solidFill>
              <a:latin typeface="+mj-lt"/>
              <a:cs typeface="Arial"/>
              <a:sym typeface="Arial"/>
            </a:endParaRPr>
          </a:p>
          <a:p>
            <a:pPr indent="-317500">
              <a:lnSpc>
                <a:spcPct val="90000"/>
              </a:lnSpc>
              <a:spcBef>
                <a:spcPts val="400"/>
              </a:spcBef>
              <a:buClr>
                <a:srgbClr val="000000"/>
              </a:buClr>
              <a:buSzPts val="1400"/>
              <a:buFont typeface="Arial"/>
              <a:buChar char="●"/>
            </a:pPr>
            <a:r>
              <a:rPr lang="en-GB" sz="2100" dirty="0">
                <a:solidFill>
                  <a:schemeClr val="tx2"/>
                </a:solidFill>
                <a:latin typeface="+mj-lt"/>
                <a:cs typeface="Arial"/>
                <a:sym typeface="Arial"/>
              </a:rPr>
              <a:t>Think they are too busy</a:t>
            </a:r>
            <a:endParaRPr sz="2100" dirty="0">
              <a:solidFill>
                <a:schemeClr val="tx2"/>
              </a:solidFill>
              <a:latin typeface="+mj-lt"/>
              <a:cs typeface="Arial"/>
              <a:sym typeface="Arial"/>
            </a:endParaRPr>
          </a:p>
          <a:p>
            <a:pPr indent="-317500">
              <a:lnSpc>
                <a:spcPct val="90000"/>
              </a:lnSpc>
              <a:spcBef>
                <a:spcPts val="400"/>
              </a:spcBef>
              <a:buClr>
                <a:srgbClr val="000000"/>
              </a:buClr>
              <a:buSzPts val="1400"/>
              <a:buFont typeface="Arial"/>
              <a:buChar char="●"/>
            </a:pPr>
            <a:r>
              <a:rPr lang="en-GB" sz="2100" dirty="0">
                <a:solidFill>
                  <a:schemeClr val="tx2"/>
                </a:solidFill>
                <a:latin typeface="+mj-lt"/>
                <a:cs typeface="Arial"/>
                <a:sym typeface="Arial"/>
              </a:rPr>
              <a:t>Fear (too many people in home, immigrant status)</a:t>
            </a:r>
          </a:p>
          <a:p>
            <a:pPr indent="-317500">
              <a:lnSpc>
                <a:spcPct val="90000"/>
              </a:lnSpc>
              <a:spcBef>
                <a:spcPts val="400"/>
              </a:spcBef>
              <a:buClr>
                <a:srgbClr val="000000"/>
              </a:buClr>
              <a:buSzPts val="1400"/>
              <a:buFont typeface="Arial"/>
              <a:buChar char="●"/>
            </a:pPr>
            <a:r>
              <a:rPr lang="en-GB" sz="2100" dirty="0">
                <a:solidFill>
                  <a:schemeClr val="tx2"/>
                </a:solidFill>
                <a:latin typeface="+mj-lt"/>
                <a:cs typeface="Arial"/>
                <a:sym typeface="Arial"/>
              </a:rPr>
              <a:t>Complex Households (</a:t>
            </a:r>
            <a:r>
              <a:rPr lang="en-GB" sz="2100" i="1" dirty="0">
                <a:solidFill>
                  <a:schemeClr val="tx2"/>
                </a:solidFill>
                <a:latin typeface="+mj-lt"/>
                <a:cs typeface="Arial"/>
                <a:sym typeface="Arial"/>
              </a:rPr>
              <a:t>which account for 80% of children that are missed) </a:t>
            </a:r>
            <a:endParaRPr sz="2100" i="1" dirty="0">
              <a:solidFill>
                <a:schemeClr val="tx2"/>
              </a:solidFill>
              <a:latin typeface="+mj-lt"/>
              <a:cs typeface="Arial"/>
              <a:sym typeface="Arial"/>
            </a:endParaRPr>
          </a:p>
          <a:p>
            <a:pPr marL="0" indent="0">
              <a:lnSpc>
                <a:spcPct val="90000"/>
              </a:lnSpc>
              <a:spcBef>
                <a:spcPts val="1000"/>
              </a:spcBef>
              <a:spcAft>
                <a:spcPts val="600"/>
              </a:spcAft>
              <a:buNone/>
            </a:pPr>
            <a:r>
              <a:rPr lang="en-GB" sz="2800" b="1" dirty="0">
                <a:solidFill>
                  <a:schemeClr val="tx2"/>
                </a:solidFill>
                <a:latin typeface="+mj-lt"/>
                <a:cs typeface="Arial"/>
                <a:sym typeface="Arial"/>
              </a:rPr>
              <a:t>What messages work:</a:t>
            </a:r>
            <a:endParaRPr lang="en-GB" sz="2800" dirty="0">
              <a:solidFill>
                <a:schemeClr val="tx2"/>
              </a:solidFill>
              <a:latin typeface="+mj-lt"/>
              <a:cs typeface="Arial"/>
              <a:sym typeface="Arial"/>
            </a:endParaRPr>
          </a:p>
          <a:p>
            <a:pPr indent="-317500">
              <a:spcBef>
                <a:spcPts val="400"/>
              </a:spcBef>
              <a:buClr>
                <a:srgbClr val="000000"/>
              </a:buClr>
              <a:buSzPts val="1400"/>
              <a:buFont typeface="Arial"/>
              <a:buChar char="●"/>
            </a:pPr>
            <a:r>
              <a:rPr lang="en-GB" sz="2100" dirty="0">
                <a:solidFill>
                  <a:schemeClr val="tx2"/>
                </a:solidFill>
                <a:latin typeface="+mj-lt"/>
                <a:cs typeface="Arial"/>
                <a:sym typeface="Arial"/>
              </a:rPr>
              <a:t>Resources that your community needs depend on counting </a:t>
            </a:r>
            <a:r>
              <a:rPr lang="en-GB" sz="2100" dirty="0">
                <a:solidFill>
                  <a:srgbClr val="CD0458"/>
                </a:solidFill>
                <a:latin typeface="+mj-lt"/>
                <a:cs typeface="Arial"/>
                <a:sym typeface="Arial"/>
              </a:rPr>
              <a:t>everyone</a:t>
            </a:r>
            <a:endParaRPr sz="2100" dirty="0">
              <a:solidFill>
                <a:srgbClr val="CD0458"/>
              </a:solidFill>
              <a:latin typeface="+mj-lt"/>
              <a:cs typeface="Arial"/>
              <a:sym typeface="Arial"/>
            </a:endParaRPr>
          </a:p>
          <a:p>
            <a:pPr lvl="1">
              <a:spcBef>
                <a:spcPts val="400"/>
              </a:spcBef>
              <a:buClr>
                <a:srgbClr val="000000"/>
              </a:buClr>
              <a:buFont typeface="Arial"/>
              <a:buChar char="○"/>
            </a:pPr>
            <a:r>
              <a:rPr lang="en-GB" sz="2100" dirty="0">
                <a:solidFill>
                  <a:schemeClr val="tx2"/>
                </a:solidFill>
                <a:latin typeface="+mj-lt"/>
                <a:cs typeface="Arial"/>
                <a:sym typeface="Arial"/>
              </a:rPr>
              <a:t>Funding for schools, childcare, housing, transportation</a:t>
            </a:r>
            <a:endParaRPr sz="2100" dirty="0">
              <a:solidFill>
                <a:schemeClr val="tx2"/>
              </a:solidFill>
              <a:latin typeface="+mj-lt"/>
              <a:cs typeface="Arial"/>
              <a:sym typeface="Arial"/>
            </a:endParaRPr>
          </a:p>
          <a:p>
            <a:pPr indent="-317500">
              <a:spcBef>
                <a:spcPts val="400"/>
              </a:spcBef>
              <a:buClr>
                <a:srgbClr val="000000"/>
              </a:buClr>
              <a:buSzPts val="1400"/>
              <a:buFont typeface="Arial"/>
              <a:buChar char="●"/>
            </a:pPr>
            <a:r>
              <a:rPr lang="en-GB" sz="2100" dirty="0">
                <a:solidFill>
                  <a:schemeClr val="tx2"/>
                </a:solidFill>
                <a:latin typeface="+mj-lt"/>
                <a:cs typeface="Arial"/>
                <a:sym typeface="Arial"/>
              </a:rPr>
              <a:t>Only Census data can be used for funding decisions in funding formulas</a:t>
            </a:r>
            <a:endParaRPr sz="2100" dirty="0">
              <a:solidFill>
                <a:schemeClr val="tx2"/>
              </a:solidFill>
              <a:latin typeface="+mj-lt"/>
              <a:cs typeface="Arial"/>
              <a:sym typeface="Arial"/>
            </a:endParaRPr>
          </a:p>
          <a:p>
            <a:pPr indent="-317500">
              <a:spcBef>
                <a:spcPts val="400"/>
              </a:spcBef>
              <a:buClr>
                <a:srgbClr val="000000"/>
              </a:buClr>
              <a:buSzPts val="1400"/>
              <a:buFont typeface="Arial"/>
              <a:buChar char="●"/>
            </a:pPr>
            <a:r>
              <a:rPr lang="en-GB" sz="2100" dirty="0">
                <a:solidFill>
                  <a:schemeClr val="tx2"/>
                </a:solidFill>
                <a:latin typeface="+mj-lt"/>
                <a:cs typeface="Arial"/>
                <a:sym typeface="Arial"/>
              </a:rPr>
              <a:t>Effect lasts for a decade, which is most of their childhood</a:t>
            </a:r>
            <a:r>
              <a:rPr lang="en-US" sz="2100" i="1" dirty="0">
                <a:solidFill>
                  <a:schemeClr val="bg1"/>
                </a:solidFill>
                <a:cs typeface="Arial"/>
              </a:rPr>
              <a:t>is information </a:t>
            </a:r>
            <a:r>
              <a:rPr lang="en-US" sz="1600" i="1" dirty="0">
                <a:solidFill>
                  <a:schemeClr val="bg1"/>
                </a:solidFill>
                <a:cs typeface="Arial"/>
              </a:rPr>
              <a:t>has been researched and presented by the Count All Kids Campaign</a:t>
            </a:r>
          </a:p>
          <a:p>
            <a:pPr marL="0" indent="0">
              <a:spcBef>
                <a:spcPts val="600"/>
              </a:spcBef>
              <a:buNone/>
            </a:pPr>
            <a:endParaRPr sz="1600" dirty="0">
              <a:solidFill>
                <a:schemeClr val="bg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311700" y="228600"/>
            <a:ext cx="8520600" cy="801000"/>
          </a:xfrm>
          <a:prstGeom prst="rect">
            <a:avLst/>
          </a:prstGeom>
        </p:spPr>
        <p:txBody>
          <a:bodyPr spcFirstLastPara="1" vert="horz" wrap="square" lIns="91425" tIns="91425" rIns="91425" bIns="91425" rtlCol="0" anchor="t" anchorCtr="0">
            <a:noAutofit/>
          </a:bodyPr>
          <a:lstStyle/>
          <a:p>
            <a:pPr algn="l"/>
            <a:r>
              <a:rPr lang="en-GB" sz="5400" dirty="0"/>
              <a:t>Top Messages on Kids</a:t>
            </a:r>
            <a:endParaRPr dirty="0"/>
          </a:p>
        </p:txBody>
      </p:sp>
      <p:sp>
        <p:nvSpPr>
          <p:cNvPr id="180" name="Google Shape;180;p27"/>
          <p:cNvSpPr txBox="1">
            <a:spLocks noGrp="1"/>
          </p:cNvSpPr>
          <p:nvPr>
            <p:ph type="body" idx="1"/>
          </p:nvPr>
        </p:nvSpPr>
        <p:spPr>
          <a:xfrm>
            <a:off x="311700" y="1257300"/>
            <a:ext cx="8520600" cy="4686300"/>
          </a:xfrm>
          <a:prstGeom prst="rect">
            <a:avLst/>
          </a:prstGeom>
        </p:spPr>
        <p:txBody>
          <a:bodyPr spcFirstLastPara="1" vert="horz" wrap="square" lIns="91425" tIns="91425" rIns="91425" bIns="91425" rtlCol="0" anchor="t" anchorCtr="0">
            <a:noAutofit/>
          </a:bodyPr>
          <a:lstStyle/>
          <a:p>
            <a:pPr>
              <a:lnSpc>
                <a:spcPct val="115000"/>
              </a:lnSpc>
              <a:spcAft>
                <a:spcPts val="1200"/>
              </a:spcAft>
              <a:buFont typeface="Arial"/>
              <a:buChar char="●"/>
            </a:pPr>
            <a:r>
              <a:rPr lang="en-GB" sz="2400" dirty="0">
                <a:solidFill>
                  <a:schemeClr val="tx2"/>
                </a:solidFill>
                <a:latin typeface="+mj-lt"/>
                <a:ea typeface="Arial"/>
                <a:cs typeface="Arial"/>
                <a:sym typeface="Arial"/>
              </a:rPr>
              <a:t>Counting children means more funding for schools </a:t>
            </a:r>
            <a:r>
              <a:rPr lang="en-GB" sz="2400" b="1" dirty="0">
                <a:solidFill>
                  <a:srgbClr val="CD0458"/>
                </a:solidFill>
                <a:latin typeface="+mj-lt"/>
                <a:ea typeface="Arial"/>
                <a:cs typeface="Arial"/>
                <a:sym typeface="Arial"/>
              </a:rPr>
              <a:t>82%</a:t>
            </a:r>
            <a:endParaRPr sz="2400" b="1" dirty="0">
              <a:solidFill>
                <a:srgbClr val="CD0458"/>
              </a:solidFill>
              <a:latin typeface="+mj-lt"/>
              <a:ea typeface="Arial"/>
              <a:cs typeface="Arial"/>
              <a:sym typeface="Arial"/>
            </a:endParaRPr>
          </a:p>
          <a:p>
            <a:pPr>
              <a:lnSpc>
                <a:spcPct val="115000"/>
              </a:lnSpc>
              <a:spcAft>
                <a:spcPts val="1200"/>
              </a:spcAft>
              <a:buFont typeface="Arial"/>
              <a:buChar char="●"/>
            </a:pPr>
            <a:r>
              <a:rPr lang="en-GB" sz="2400" dirty="0">
                <a:solidFill>
                  <a:schemeClr val="tx2"/>
                </a:solidFill>
                <a:latin typeface="+mj-lt"/>
                <a:ea typeface="Arial"/>
                <a:cs typeface="Arial"/>
                <a:sym typeface="Arial"/>
              </a:rPr>
              <a:t>Helps government plan for the future and determines the level of funding from federal government  for program services children use including schools, child care, housing, transportation </a:t>
            </a:r>
            <a:r>
              <a:rPr lang="en-GB" sz="2400" b="1" dirty="0">
                <a:solidFill>
                  <a:srgbClr val="CD0458"/>
                </a:solidFill>
                <a:latin typeface="+mj-lt"/>
                <a:ea typeface="Arial"/>
                <a:cs typeface="Arial"/>
                <a:sym typeface="Arial"/>
              </a:rPr>
              <a:t>82%</a:t>
            </a:r>
            <a:endParaRPr sz="2400" b="1" dirty="0">
              <a:solidFill>
                <a:srgbClr val="CD0458"/>
              </a:solidFill>
              <a:latin typeface="+mj-lt"/>
              <a:ea typeface="Arial"/>
              <a:cs typeface="Arial"/>
              <a:sym typeface="Arial"/>
            </a:endParaRPr>
          </a:p>
          <a:p>
            <a:pPr>
              <a:lnSpc>
                <a:spcPct val="115000"/>
              </a:lnSpc>
              <a:spcAft>
                <a:spcPts val="1200"/>
              </a:spcAft>
              <a:buFont typeface="Arial"/>
              <a:buChar char="●"/>
            </a:pPr>
            <a:r>
              <a:rPr lang="en-GB" sz="2400" dirty="0">
                <a:solidFill>
                  <a:schemeClr val="tx2"/>
                </a:solidFill>
                <a:latin typeface="+mj-lt"/>
                <a:ea typeface="Arial"/>
                <a:cs typeface="Arial"/>
                <a:sym typeface="Arial"/>
              </a:rPr>
              <a:t>Census happens once every 10 years, so if we don’t count a two-year old, your community will lose funding for education, child care, and other services they will need </a:t>
            </a:r>
            <a:r>
              <a:rPr lang="en-GB" sz="2400" i="1" u="sng" dirty="0">
                <a:solidFill>
                  <a:schemeClr val="tx2"/>
                </a:solidFill>
                <a:latin typeface="+mj-lt"/>
                <a:ea typeface="Arial"/>
                <a:cs typeface="Arial"/>
                <a:sym typeface="Arial"/>
              </a:rPr>
              <a:t>for 10 years</a:t>
            </a:r>
            <a:r>
              <a:rPr lang="en-GB" sz="2400" dirty="0">
                <a:solidFill>
                  <a:schemeClr val="tx2"/>
                </a:solidFill>
                <a:latin typeface="+mj-lt"/>
                <a:ea typeface="Arial"/>
                <a:cs typeface="Arial"/>
                <a:sym typeface="Arial"/>
              </a:rPr>
              <a:t>, which is most of their childhood. </a:t>
            </a:r>
            <a:r>
              <a:rPr lang="en-GB" sz="2400" b="1" dirty="0">
                <a:solidFill>
                  <a:srgbClr val="CD0458"/>
                </a:solidFill>
                <a:latin typeface="+mj-lt"/>
                <a:ea typeface="Arial"/>
                <a:cs typeface="Arial"/>
                <a:sym typeface="Arial"/>
              </a:rPr>
              <a:t>81%</a:t>
            </a:r>
            <a:endParaRPr sz="2400" b="1" dirty="0">
              <a:solidFill>
                <a:srgbClr val="CD0458"/>
              </a:solidFill>
              <a:latin typeface="+mj-lt"/>
              <a:ea typeface="Arial"/>
              <a:cs typeface="Arial"/>
              <a:sym typeface="Arial"/>
            </a:endParaRPr>
          </a:p>
          <a:p>
            <a:pPr marL="0" indent="0">
              <a:spcAft>
                <a:spcPts val="1200"/>
              </a:spcAft>
              <a:buNone/>
            </a:pPr>
            <a:endParaRPr dirty="0"/>
          </a:p>
        </p:txBody>
      </p:sp>
      <p:sp>
        <p:nvSpPr>
          <p:cNvPr id="2" name="Rectangle 1">
            <a:extLst>
              <a:ext uri="{FF2B5EF4-FFF2-40B4-BE49-F238E27FC236}">
                <a16:creationId xmlns:a16="http://schemas.microsoft.com/office/drawing/2014/main" id="{6F6B5F6A-32D9-4386-983E-281450AAE274}"/>
              </a:ext>
            </a:extLst>
          </p:cNvPr>
          <p:cNvSpPr/>
          <p:nvPr/>
        </p:nvSpPr>
        <p:spPr>
          <a:xfrm>
            <a:off x="311700" y="6147327"/>
            <a:ext cx="7232100" cy="723275"/>
          </a:xfrm>
          <a:prstGeom prst="rect">
            <a:avLst/>
          </a:prstGeom>
        </p:spPr>
        <p:txBody>
          <a:bodyPr wrap="square">
            <a:spAutoFit/>
          </a:bodyPr>
          <a:lstStyle/>
          <a:p>
            <a:pPr>
              <a:spcBef>
                <a:spcPts val="600"/>
              </a:spcBef>
            </a:pPr>
            <a:r>
              <a:rPr lang="en-US" i="1" dirty="0">
                <a:solidFill>
                  <a:schemeClr val="bg1"/>
                </a:solidFill>
                <a:cs typeface="Arial"/>
              </a:rPr>
              <a:t>This information has been researched and presented by the </a:t>
            </a:r>
          </a:p>
          <a:p>
            <a:pPr>
              <a:spcBef>
                <a:spcPts val="600"/>
              </a:spcBef>
            </a:pPr>
            <a:r>
              <a:rPr lang="en-US" i="1" dirty="0">
                <a:solidFill>
                  <a:schemeClr val="bg1"/>
                </a:solidFill>
                <a:cs typeface="Arial"/>
              </a:rPr>
              <a:t>Count All Kids Campaign</a:t>
            </a:r>
            <a:endParaRPr lang="en-US" dirty="0">
              <a:solidFill>
                <a:schemeClr val="bg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41952" y="209550"/>
            <a:ext cx="9067800" cy="1028700"/>
          </a:xfrm>
          <a:prstGeom prst="rect">
            <a:avLst/>
          </a:prstGeom>
        </p:spPr>
        <p:txBody>
          <a:bodyPr spcFirstLastPara="1" vert="horz" wrap="square" lIns="91425" tIns="91425" rIns="91425" bIns="91425" rtlCol="0" anchor="t" anchorCtr="0">
            <a:noAutofit/>
          </a:bodyPr>
          <a:lstStyle/>
          <a:p>
            <a:r>
              <a:rPr lang="en-GB" sz="3600" dirty="0"/>
              <a:t>How African American </a:t>
            </a:r>
            <a:br>
              <a:rPr lang="en-GB" sz="3600" dirty="0"/>
            </a:br>
            <a:r>
              <a:rPr lang="en-GB" sz="3600" dirty="0"/>
              <a:t>Communities Are Undercounted</a:t>
            </a:r>
            <a:br>
              <a:rPr lang="en-GB" sz="3600" dirty="0"/>
            </a:br>
            <a:endParaRPr sz="3600" i="1" dirty="0"/>
          </a:p>
        </p:txBody>
      </p:sp>
      <p:sp>
        <p:nvSpPr>
          <p:cNvPr id="180" name="Google Shape;180;p27"/>
          <p:cNvSpPr txBox="1">
            <a:spLocks noGrp="1"/>
          </p:cNvSpPr>
          <p:nvPr>
            <p:ph type="body" idx="1"/>
          </p:nvPr>
        </p:nvSpPr>
        <p:spPr>
          <a:xfrm>
            <a:off x="231648" y="1600200"/>
            <a:ext cx="8520600" cy="4686300"/>
          </a:xfrm>
          <a:prstGeom prst="rect">
            <a:avLst/>
          </a:prstGeom>
        </p:spPr>
        <p:txBody>
          <a:bodyPr spcFirstLastPara="1" vert="horz" wrap="square" lIns="91425" tIns="91425" rIns="91425" bIns="91425" rtlCol="0" anchor="t" anchorCtr="0">
            <a:noAutofit/>
          </a:bodyPr>
          <a:lstStyle/>
          <a:p>
            <a:pPr>
              <a:spcAft>
                <a:spcPts val="600"/>
              </a:spcAft>
            </a:pPr>
            <a:r>
              <a:rPr lang="en-US" sz="2800" dirty="0">
                <a:solidFill>
                  <a:schemeClr val="tx2"/>
                </a:solidFill>
                <a:cs typeface="Arial"/>
              </a:rPr>
              <a:t>Black adults, especially those age 35 and older, have a generally positive impression of the Census and recognize the importance of participating. </a:t>
            </a:r>
          </a:p>
          <a:p>
            <a:pPr>
              <a:spcBef>
                <a:spcPts val="600"/>
              </a:spcBef>
              <a:spcAft>
                <a:spcPts val="600"/>
              </a:spcAft>
            </a:pPr>
            <a:r>
              <a:rPr lang="en-US" sz="2800" dirty="0">
                <a:solidFill>
                  <a:srgbClr val="CD0458"/>
                </a:solidFill>
                <a:cs typeface="Arial"/>
              </a:rPr>
              <a:t>Black Millennials </a:t>
            </a:r>
            <a:r>
              <a:rPr lang="en-US" sz="2800" dirty="0">
                <a:solidFill>
                  <a:schemeClr val="tx2"/>
                </a:solidFill>
                <a:cs typeface="Arial"/>
              </a:rPr>
              <a:t>are an important target audience for any campaign to encourage participation in the 2020 Census.</a:t>
            </a:r>
          </a:p>
          <a:p>
            <a:pPr lvl="1">
              <a:spcBef>
                <a:spcPts val="600"/>
              </a:spcBef>
              <a:spcAft>
                <a:spcPts val="600"/>
              </a:spcAft>
            </a:pPr>
            <a:r>
              <a:rPr lang="en-US" dirty="0">
                <a:solidFill>
                  <a:schemeClr val="tx2"/>
                </a:solidFill>
                <a:cs typeface="Arial"/>
              </a:rPr>
              <a:t>They are the least likely to recognize its importance and to say they will participate. </a:t>
            </a:r>
          </a:p>
          <a:p>
            <a:pPr marL="114300" indent="0">
              <a:spcAft>
                <a:spcPts val="600"/>
              </a:spcAft>
              <a:buNone/>
            </a:pPr>
            <a:endParaRPr lang="en-US" sz="2000" i="1" dirty="0">
              <a:solidFill>
                <a:schemeClr val="accent1"/>
              </a:solidFill>
              <a:cs typeface="Arial"/>
            </a:endParaRPr>
          </a:p>
          <a:p>
            <a:pPr marL="114300" indent="0">
              <a:spcAft>
                <a:spcPts val="600"/>
              </a:spcAft>
              <a:buNone/>
            </a:pPr>
            <a:r>
              <a:rPr lang="en-US" sz="2000" i="1" dirty="0">
                <a:solidFill>
                  <a:schemeClr val="accent1"/>
                </a:solidFill>
                <a:cs typeface="Arial"/>
              </a:rPr>
              <a:t>  </a:t>
            </a:r>
            <a:endParaRPr sz="2000" i="1" dirty="0">
              <a:solidFill>
                <a:schemeClr val="accent1"/>
              </a:solidFill>
              <a:cs typeface="Arial"/>
            </a:endParaRPr>
          </a:p>
        </p:txBody>
      </p:sp>
      <p:sp>
        <p:nvSpPr>
          <p:cNvPr id="2" name="Rectangle 1">
            <a:extLst>
              <a:ext uri="{FF2B5EF4-FFF2-40B4-BE49-F238E27FC236}">
                <a16:creationId xmlns:a16="http://schemas.microsoft.com/office/drawing/2014/main" id="{47C02B36-7F51-411B-8D8B-09D0669DCB94}"/>
              </a:ext>
            </a:extLst>
          </p:cNvPr>
          <p:cNvSpPr/>
          <p:nvPr/>
        </p:nvSpPr>
        <p:spPr>
          <a:xfrm>
            <a:off x="76200" y="6096000"/>
            <a:ext cx="4572000" cy="646331"/>
          </a:xfrm>
          <a:prstGeom prst="rect">
            <a:avLst/>
          </a:prstGeom>
        </p:spPr>
        <p:txBody>
          <a:bodyPr>
            <a:spAutoFit/>
          </a:bodyPr>
          <a:lstStyle/>
          <a:p>
            <a:r>
              <a:rPr lang="en-US" i="1" dirty="0">
                <a:solidFill>
                  <a:schemeClr val="bg1"/>
                </a:solidFill>
                <a:cs typeface="Arial"/>
              </a:rPr>
              <a:t>This information has been researched and presented by Color of Change.</a:t>
            </a:r>
            <a:endParaRPr lang="en-US" dirty="0"/>
          </a:p>
        </p:txBody>
      </p:sp>
    </p:spTree>
    <p:extLst>
      <p:ext uri="{BB962C8B-B14F-4D97-AF65-F5344CB8AC3E}">
        <p14:creationId xmlns:p14="http://schemas.microsoft.com/office/powerpoint/2010/main" val="1406008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232050" y="0"/>
            <a:ext cx="8991600" cy="801000"/>
          </a:xfrm>
          <a:prstGeom prst="rect">
            <a:avLst/>
          </a:prstGeom>
        </p:spPr>
        <p:txBody>
          <a:bodyPr spcFirstLastPara="1" vert="horz" wrap="square" lIns="91425" tIns="91425" rIns="91425" bIns="91425" rtlCol="0" anchor="t" anchorCtr="0">
            <a:noAutofit/>
          </a:bodyPr>
          <a:lstStyle/>
          <a:p>
            <a:pPr algn="l"/>
            <a:r>
              <a:rPr lang="en-GB" sz="3600" dirty="0"/>
              <a:t>Messaging for African American Communities</a:t>
            </a:r>
            <a:endParaRPr sz="3600" dirty="0"/>
          </a:p>
        </p:txBody>
      </p:sp>
      <p:sp>
        <p:nvSpPr>
          <p:cNvPr id="174" name="Google Shape;174;p26"/>
          <p:cNvSpPr txBox="1">
            <a:spLocks noGrp="1"/>
          </p:cNvSpPr>
          <p:nvPr>
            <p:ph type="body" idx="1"/>
          </p:nvPr>
        </p:nvSpPr>
        <p:spPr>
          <a:xfrm>
            <a:off x="232050" y="832300"/>
            <a:ext cx="8832300" cy="5181600"/>
          </a:xfrm>
          <a:prstGeom prst="rect">
            <a:avLst/>
          </a:prstGeom>
        </p:spPr>
        <p:txBody>
          <a:bodyPr spcFirstLastPara="1" vert="horz" wrap="square" lIns="91425" tIns="91425" rIns="91425" bIns="91425" rtlCol="0" anchor="t" anchorCtr="0">
            <a:noAutofit/>
          </a:bodyPr>
          <a:lstStyle/>
          <a:p>
            <a:pPr>
              <a:spcBef>
                <a:spcPts val="600"/>
              </a:spcBef>
              <a:buFont typeface="Arial"/>
              <a:buChar char="●"/>
            </a:pPr>
            <a:r>
              <a:rPr lang="en-US" sz="1900" b="1" dirty="0">
                <a:solidFill>
                  <a:schemeClr val="tx2"/>
                </a:solidFill>
                <a:cs typeface="Arial"/>
              </a:rPr>
              <a:t>Messages that demonstrate the impact that the Census can have on communities are most convincing. </a:t>
            </a:r>
          </a:p>
          <a:p>
            <a:pPr lvl="1">
              <a:spcBef>
                <a:spcPts val="600"/>
              </a:spcBef>
              <a:spcAft>
                <a:spcPts val="600"/>
              </a:spcAft>
              <a:buFont typeface="Arial"/>
              <a:buChar char="●"/>
            </a:pPr>
            <a:r>
              <a:rPr lang="en-US" sz="1900" b="1" dirty="0">
                <a:solidFill>
                  <a:schemeClr val="tx2"/>
                </a:solidFill>
                <a:cs typeface="Arial"/>
              </a:rPr>
              <a:t>“</a:t>
            </a:r>
            <a:r>
              <a:rPr lang="en-US" sz="1900" dirty="0">
                <a:solidFill>
                  <a:schemeClr val="tx2"/>
                </a:solidFill>
                <a:cs typeface="Arial"/>
              </a:rPr>
              <a:t>Funding specific government programs” is an important element of messaging, as is mentioning the impact on funding Medicaid and food stamps. </a:t>
            </a:r>
          </a:p>
          <a:p>
            <a:pPr>
              <a:spcBef>
                <a:spcPts val="600"/>
              </a:spcBef>
              <a:spcAft>
                <a:spcPts val="600"/>
              </a:spcAft>
              <a:buFont typeface="Arial"/>
              <a:buChar char="●"/>
            </a:pPr>
            <a:r>
              <a:rPr lang="en-US" sz="2400" b="1" i="1" dirty="0">
                <a:solidFill>
                  <a:srgbClr val="CD0458"/>
                </a:solidFill>
                <a:cs typeface="Arial"/>
              </a:rPr>
              <a:t>The greatest potential to convert is by clearly demonstrating the impact that the Census has on communities. </a:t>
            </a:r>
            <a:endParaRPr lang="en-US" sz="2400" dirty="0">
              <a:solidFill>
                <a:srgbClr val="CD0458"/>
              </a:solidFill>
              <a:cs typeface="Arial"/>
            </a:endParaRPr>
          </a:p>
          <a:p>
            <a:pPr>
              <a:spcBef>
                <a:spcPts val="600"/>
              </a:spcBef>
              <a:spcAft>
                <a:spcPts val="600"/>
              </a:spcAft>
              <a:buFont typeface="Arial"/>
              <a:buChar char="●"/>
            </a:pPr>
            <a:r>
              <a:rPr lang="en-US" sz="1900" dirty="0">
                <a:solidFill>
                  <a:schemeClr val="tx2"/>
                </a:solidFill>
                <a:cs typeface="Arial"/>
              </a:rPr>
              <a:t>Many Black adults are not aware of how Census data are used and how those applications impact their communities. </a:t>
            </a:r>
          </a:p>
          <a:p>
            <a:pPr>
              <a:spcBef>
                <a:spcPts val="600"/>
              </a:spcBef>
              <a:spcAft>
                <a:spcPts val="300"/>
              </a:spcAft>
              <a:buFont typeface="Arial"/>
              <a:buChar char="●"/>
            </a:pPr>
            <a:r>
              <a:rPr lang="en-US" sz="1900" dirty="0">
                <a:solidFill>
                  <a:schemeClr val="tx2"/>
                </a:solidFill>
                <a:cs typeface="Arial"/>
              </a:rPr>
              <a:t>Messages that focus on the impact that the Census has on communities through funding of important government programs are particularly compelling. </a:t>
            </a:r>
          </a:p>
          <a:p>
            <a:pPr lvl="1">
              <a:spcBef>
                <a:spcPts val="600"/>
              </a:spcBef>
              <a:spcAft>
                <a:spcPts val="600"/>
              </a:spcAft>
              <a:buFont typeface="Arial"/>
              <a:buChar char="●"/>
            </a:pPr>
            <a:r>
              <a:rPr lang="en-US" sz="1900" dirty="0">
                <a:solidFill>
                  <a:schemeClr val="tx2"/>
                </a:solidFill>
                <a:cs typeface="Arial"/>
              </a:rPr>
              <a:t>Being specific about the impact that the Census has on ensuring that communities get their fair share, both in federal dollars and for specific programs, serves as a very compelling reason to participate in the Census.</a:t>
            </a:r>
          </a:p>
          <a:p>
            <a:pPr marL="139700" indent="0">
              <a:spcBef>
                <a:spcPts val="600"/>
              </a:spcBef>
              <a:buClr>
                <a:srgbClr val="000000"/>
              </a:buClr>
              <a:buSzPts val="1400"/>
              <a:buNone/>
            </a:pPr>
            <a:endParaRPr lang="en-GB" sz="1800" dirty="0">
              <a:solidFill>
                <a:schemeClr val="accent1"/>
              </a:solidFill>
              <a:latin typeface="+mj-lt"/>
              <a:cs typeface="Arial"/>
              <a:sym typeface="Arial"/>
            </a:endParaRPr>
          </a:p>
          <a:p>
            <a:pPr marL="139700" indent="0">
              <a:buClr>
                <a:srgbClr val="000000"/>
              </a:buClr>
              <a:buSzPts val="1400"/>
              <a:buNone/>
            </a:pPr>
            <a:endParaRPr sz="1800" dirty="0">
              <a:solidFill>
                <a:schemeClr val="accent1"/>
              </a:solidFill>
              <a:latin typeface="+mj-lt"/>
              <a:cs typeface="Arial"/>
              <a:sym typeface="Arial"/>
            </a:endParaRPr>
          </a:p>
          <a:p>
            <a:pPr marL="0" indent="0">
              <a:lnSpc>
                <a:spcPct val="90000"/>
              </a:lnSpc>
              <a:spcBef>
                <a:spcPts val="1000"/>
              </a:spcBef>
              <a:buNone/>
            </a:pPr>
            <a:endParaRPr sz="1800" dirty="0">
              <a:solidFill>
                <a:srgbClr val="000000"/>
              </a:solidFill>
              <a:latin typeface="Arial"/>
              <a:ea typeface="Arial"/>
              <a:cs typeface="Arial"/>
              <a:sym typeface="Arial"/>
            </a:endParaRPr>
          </a:p>
        </p:txBody>
      </p:sp>
      <p:sp>
        <p:nvSpPr>
          <p:cNvPr id="5" name="Rectangle 4">
            <a:extLst>
              <a:ext uri="{FF2B5EF4-FFF2-40B4-BE49-F238E27FC236}">
                <a16:creationId xmlns:a16="http://schemas.microsoft.com/office/drawing/2014/main" id="{581DEAEA-71D3-4E06-BA38-E727CB26EEE8}"/>
              </a:ext>
            </a:extLst>
          </p:cNvPr>
          <p:cNvSpPr/>
          <p:nvPr/>
        </p:nvSpPr>
        <p:spPr>
          <a:xfrm>
            <a:off x="76200" y="6096000"/>
            <a:ext cx="4572000" cy="646331"/>
          </a:xfrm>
          <a:prstGeom prst="rect">
            <a:avLst/>
          </a:prstGeom>
        </p:spPr>
        <p:txBody>
          <a:bodyPr>
            <a:spAutoFit/>
          </a:bodyPr>
          <a:lstStyle/>
          <a:p>
            <a:r>
              <a:rPr lang="en-US" i="1" dirty="0">
                <a:solidFill>
                  <a:schemeClr val="bg1"/>
                </a:solidFill>
                <a:cs typeface="Arial"/>
              </a:rPr>
              <a:t>This information has been researched and presented by Color of Change.</a:t>
            </a:r>
            <a:endParaRPr lang="en-US" dirty="0"/>
          </a:p>
        </p:txBody>
      </p:sp>
    </p:spTree>
    <p:extLst>
      <p:ext uri="{BB962C8B-B14F-4D97-AF65-F5344CB8AC3E}">
        <p14:creationId xmlns:p14="http://schemas.microsoft.com/office/powerpoint/2010/main" val="4156585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311700" y="228600"/>
            <a:ext cx="8520600" cy="801000"/>
          </a:xfrm>
          <a:prstGeom prst="rect">
            <a:avLst/>
          </a:prstGeom>
        </p:spPr>
        <p:txBody>
          <a:bodyPr spcFirstLastPara="1" vert="horz" wrap="square" lIns="91425" tIns="91425" rIns="91425" bIns="91425" rtlCol="0" anchor="t" anchorCtr="0">
            <a:noAutofit/>
          </a:bodyPr>
          <a:lstStyle/>
          <a:p>
            <a:pPr algn="l"/>
            <a:r>
              <a:rPr lang="en-GB" sz="4000" dirty="0"/>
              <a:t>Top Messages for African Americans</a:t>
            </a:r>
            <a:endParaRPr sz="4000" dirty="0"/>
          </a:p>
        </p:txBody>
      </p:sp>
      <p:sp>
        <p:nvSpPr>
          <p:cNvPr id="180" name="Google Shape;180;p27"/>
          <p:cNvSpPr txBox="1">
            <a:spLocks noGrp="1"/>
          </p:cNvSpPr>
          <p:nvPr>
            <p:ph type="body" idx="1"/>
          </p:nvPr>
        </p:nvSpPr>
        <p:spPr>
          <a:xfrm>
            <a:off x="311700" y="1029600"/>
            <a:ext cx="8520600" cy="4686300"/>
          </a:xfrm>
          <a:prstGeom prst="rect">
            <a:avLst/>
          </a:prstGeom>
        </p:spPr>
        <p:txBody>
          <a:bodyPr spcFirstLastPara="1" vert="horz" wrap="square" lIns="91425" tIns="91425" rIns="91425" bIns="91425" rtlCol="0" anchor="t" anchorCtr="0">
            <a:noAutofit/>
          </a:bodyPr>
          <a:lstStyle/>
          <a:p>
            <a:pPr>
              <a:spcBef>
                <a:spcPts val="600"/>
              </a:spcBef>
              <a:spcAft>
                <a:spcPts val="600"/>
              </a:spcAft>
              <a:tabLst>
                <a:tab pos="457200" algn="l"/>
              </a:tabLst>
            </a:pPr>
            <a:r>
              <a:rPr lang="en-US" sz="2800" dirty="0">
                <a:solidFill>
                  <a:schemeClr val="tx2"/>
                </a:solidFill>
                <a:cs typeface="Arial"/>
              </a:rPr>
              <a:t>Completing the census will make a difference to your community! </a:t>
            </a:r>
            <a:r>
              <a:rPr lang="en-US" sz="2800" dirty="0">
                <a:solidFill>
                  <a:srgbClr val="CD0458"/>
                </a:solidFill>
                <a:cs typeface="Arial"/>
              </a:rPr>
              <a:t>~$20k per person </a:t>
            </a:r>
            <a:r>
              <a:rPr lang="en-US" sz="2800" dirty="0">
                <a:solidFill>
                  <a:schemeClr val="tx2"/>
                </a:solidFill>
                <a:cs typeface="Arial"/>
              </a:rPr>
              <a:t>in funding over 10 </a:t>
            </a:r>
            <a:r>
              <a:rPr lang="en-US" sz="2800" dirty="0" err="1">
                <a:solidFill>
                  <a:schemeClr val="tx2"/>
                </a:solidFill>
                <a:cs typeface="Arial"/>
              </a:rPr>
              <a:t>yrs</a:t>
            </a:r>
            <a:endParaRPr lang="en-US" sz="2800" dirty="0">
              <a:solidFill>
                <a:schemeClr val="tx2"/>
              </a:solidFill>
              <a:cs typeface="Arial"/>
            </a:endParaRPr>
          </a:p>
          <a:p>
            <a:pPr>
              <a:spcBef>
                <a:spcPts val="600"/>
              </a:spcBef>
              <a:spcAft>
                <a:spcPts val="600"/>
              </a:spcAft>
              <a:tabLst>
                <a:tab pos="457200" algn="l"/>
              </a:tabLst>
            </a:pPr>
            <a:r>
              <a:rPr lang="en-US" sz="2800" dirty="0">
                <a:solidFill>
                  <a:schemeClr val="tx2"/>
                </a:solidFill>
                <a:cs typeface="Arial"/>
              </a:rPr>
              <a:t>The government has other ways to obtain this information, but if you don’t fill out the Census form, </a:t>
            </a:r>
            <a:r>
              <a:rPr lang="en-US" sz="2800" i="1" dirty="0">
                <a:solidFill>
                  <a:srgbClr val="CD0458"/>
                </a:solidFill>
                <a:cs typeface="Arial"/>
              </a:rPr>
              <a:t>it doesn’t count. </a:t>
            </a:r>
          </a:p>
          <a:p>
            <a:pPr>
              <a:spcBef>
                <a:spcPts val="600"/>
              </a:spcBef>
              <a:spcAft>
                <a:spcPts val="600"/>
              </a:spcAft>
              <a:tabLst>
                <a:tab pos="457200" algn="l"/>
              </a:tabLst>
            </a:pPr>
            <a:r>
              <a:rPr lang="en-US" sz="2800" dirty="0">
                <a:solidFill>
                  <a:schemeClr val="tx2"/>
                </a:solidFill>
                <a:cs typeface="Arial"/>
              </a:rPr>
              <a:t>There are only 10 basic demographic questions</a:t>
            </a:r>
            <a:r>
              <a:rPr lang="en-US" sz="2400" dirty="0">
                <a:solidFill>
                  <a:schemeClr val="tx2"/>
                </a:solidFill>
                <a:cs typeface="Arial"/>
              </a:rPr>
              <a:t> </a:t>
            </a:r>
            <a:r>
              <a:rPr lang="en-US" sz="2800" dirty="0">
                <a:solidFill>
                  <a:schemeClr val="tx2"/>
                </a:solidFill>
                <a:cs typeface="Arial"/>
              </a:rPr>
              <a:t>– this is less intrusive than, say, a LIHEAP or TANF form. </a:t>
            </a:r>
            <a:endParaRPr lang="en-US" sz="2400" dirty="0">
              <a:solidFill>
                <a:schemeClr val="tx2"/>
              </a:solidFill>
              <a:cs typeface="Arial"/>
            </a:endParaRPr>
          </a:p>
          <a:p>
            <a:pPr marL="114300" indent="0" algn="ctr">
              <a:spcBef>
                <a:spcPts val="1200"/>
              </a:spcBef>
              <a:spcAft>
                <a:spcPts val="600"/>
              </a:spcAft>
              <a:buNone/>
            </a:pPr>
            <a:r>
              <a:rPr lang="en-US" sz="2400" b="1" i="1" dirty="0">
                <a:solidFill>
                  <a:srgbClr val="CD0458"/>
                </a:solidFill>
                <a:cs typeface="Arial"/>
              </a:rPr>
              <a:t>“Ensuring funding for programs in my community” is the most persuasive message across generations.</a:t>
            </a:r>
          </a:p>
          <a:p>
            <a:pPr marL="0" indent="0">
              <a:spcAft>
                <a:spcPts val="1200"/>
              </a:spcAft>
              <a:buNone/>
            </a:pPr>
            <a:endParaRPr dirty="0"/>
          </a:p>
        </p:txBody>
      </p:sp>
      <p:sp>
        <p:nvSpPr>
          <p:cNvPr id="2" name="Rectangle 1">
            <a:extLst>
              <a:ext uri="{FF2B5EF4-FFF2-40B4-BE49-F238E27FC236}">
                <a16:creationId xmlns:a16="http://schemas.microsoft.com/office/drawing/2014/main" id="{6F6B5F6A-32D9-4386-983E-281450AAE274}"/>
              </a:ext>
            </a:extLst>
          </p:cNvPr>
          <p:cNvSpPr/>
          <p:nvPr/>
        </p:nvSpPr>
        <p:spPr>
          <a:xfrm>
            <a:off x="311700" y="6147327"/>
            <a:ext cx="7232100" cy="369332"/>
          </a:xfrm>
          <a:prstGeom prst="rect">
            <a:avLst/>
          </a:prstGeom>
        </p:spPr>
        <p:txBody>
          <a:bodyPr wrap="square">
            <a:spAutoFit/>
          </a:bodyPr>
          <a:lstStyle/>
          <a:p>
            <a:r>
              <a:rPr lang="en-US" i="1" dirty="0">
                <a:solidFill>
                  <a:schemeClr val="bg1"/>
                </a:solidFill>
                <a:cs typeface="Arial"/>
              </a:rPr>
              <a:t>This information has been researched and presented by Color of Change.</a:t>
            </a:r>
            <a:endParaRPr lang="en-US" dirty="0"/>
          </a:p>
        </p:txBody>
      </p:sp>
    </p:spTree>
    <p:extLst>
      <p:ext uri="{BB962C8B-B14F-4D97-AF65-F5344CB8AC3E}">
        <p14:creationId xmlns:p14="http://schemas.microsoft.com/office/powerpoint/2010/main" val="15033229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76200" y="57150"/>
            <a:ext cx="9067800" cy="1028700"/>
          </a:xfrm>
          <a:prstGeom prst="rect">
            <a:avLst/>
          </a:prstGeom>
        </p:spPr>
        <p:txBody>
          <a:bodyPr spcFirstLastPara="1" vert="horz" wrap="square" lIns="91425" tIns="91425" rIns="91425" bIns="91425" rtlCol="0" anchor="t" anchorCtr="0">
            <a:noAutofit/>
          </a:bodyPr>
          <a:lstStyle/>
          <a:p>
            <a:r>
              <a:rPr lang="en-GB" sz="2800" dirty="0"/>
              <a:t>Why Hispanic/Latinx American </a:t>
            </a:r>
            <a:br>
              <a:rPr lang="en-GB" sz="2800" dirty="0"/>
            </a:br>
            <a:r>
              <a:rPr lang="en-GB" sz="2800" dirty="0"/>
              <a:t>Communities Are Undercounted</a:t>
            </a:r>
            <a:br>
              <a:rPr lang="en-GB" sz="2800" dirty="0"/>
            </a:br>
            <a:endParaRPr sz="1700" i="1" dirty="0"/>
          </a:p>
        </p:txBody>
      </p:sp>
      <p:sp>
        <p:nvSpPr>
          <p:cNvPr id="180" name="Google Shape;180;p27"/>
          <p:cNvSpPr txBox="1">
            <a:spLocks noGrp="1"/>
          </p:cNvSpPr>
          <p:nvPr>
            <p:ph type="body" idx="1"/>
          </p:nvPr>
        </p:nvSpPr>
        <p:spPr>
          <a:xfrm>
            <a:off x="311700" y="1085850"/>
            <a:ext cx="8520600" cy="4686300"/>
          </a:xfrm>
          <a:prstGeom prst="rect">
            <a:avLst/>
          </a:prstGeom>
        </p:spPr>
        <p:txBody>
          <a:bodyPr spcFirstLastPara="1" vert="horz" wrap="square" lIns="91425" tIns="91425" rIns="91425" bIns="91425" rtlCol="0" anchor="t" anchorCtr="0">
            <a:noAutofit/>
          </a:bodyPr>
          <a:lstStyle/>
          <a:p>
            <a:pPr>
              <a:spcBef>
                <a:spcPts val="600"/>
              </a:spcBef>
              <a:spcAft>
                <a:spcPts val="600"/>
              </a:spcAft>
            </a:pPr>
            <a:r>
              <a:rPr lang="en-US" sz="2400" b="1" dirty="0">
                <a:solidFill>
                  <a:schemeClr val="tx2"/>
                </a:solidFill>
                <a:cs typeface="Arial"/>
              </a:rPr>
              <a:t>Hesitation, fear, and cynicism </a:t>
            </a:r>
            <a:r>
              <a:rPr lang="en-US" sz="2400" dirty="0">
                <a:solidFill>
                  <a:schemeClr val="tx2"/>
                </a:solidFill>
                <a:cs typeface="Arial"/>
              </a:rPr>
              <a:t>arose among focus group participants when they saw a version of the actual questionnaire</a:t>
            </a:r>
          </a:p>
          <a:p>
            <a:pPr lvl="1">
              <a:spcBef>
                <a:spcPts val="600"/>
              </a:spcBef>
              <a:spcAft>
                <a:spcPts val="600"/>
              </a:spcAft>
            </a:pPr>
            <a:r>
              <a:rPr lang="en-US" sz="2000" dirty="0">
                <a:solidFill>
                  <a:schemeClr val="tx2"/>
                </a:solidFill>
                <a:cs typeface="Arial"/>
              </a:rPr>
              <a:t>The Citizenship question, which will </a:t>
            </a:r>
            <a:r>
              <a:rPr lang="en-US" sz="2000" dirty="0">
                <a:solidFill>
                  <a:srgbClr val="CD0458"/>
                </a:solidFill>
                <a:cs typeface="Arial"/>
              </a:rPr>
              <a:t>NOT</a:t>
            </a:r>
            <a:r>
              <a:rPr lang="en-US" sz="2000" dirty="0">
                <a:solidFill>
                  <a:schemeClr val="tx2"/>
                </a:solidFill>
                <a:cs typeface="Arial"/>
              </a:rPr>
              <a:t> be on the Census, is still spreading fear among Hispanic populations</a:t>
            </a:r>
          </a:p>
          <a:p>
            <a:pPr>
              <a:spcBef>
                <a:spcPts val="600"/>
              </a:spcBef>
              <a:spcAft>
                <a:spcPts val="600"/>
              </a:spcAft>
            </a:pPr>
            <a:r>
              <a:rPr lang="en-US" sz="2400" dirty="0">
                <a:solidFill>
                  <a:schemeClr val="tx2"/>
                </a:solidFill>
                <a:cs typeface="Arial"/>
              </a:rPr>
              <a:t>There was lack of confidence that the data provided would be </a:t>
            </a:r>
            <a:r>
              <a:rPr lang="en-US" sz="2400" b="1" dirty="0">
                <a:solidFill>
                  <a:schemeClr val="tx2"/>
                </a:solidFill>
                <a:cs typeface="Arial"/>
              </a:rPr>
              <a:t>kept confidential.</a:t>
            </a:r>
          </a:p>
          <a:p>
            <a:pPr>
              <a:spcBef>
                <a:spcPts val="600"/>
              </a:spcBef>
              <a:spcAft>
                <a:spcPts val="600"/>
              </a:spcAft>
            </a:pPr>
            <a:r>
              <a:rPr lang="en-US" sz="2400" dirty="0">
                <a:solidFill>
                  <a:schemeClr val="tx2"/>
                </a:solidFill>
                <a:cs typeface="Arial"/>
              </a:rPr>
              <a:t>Most survey respondents (</a:t>
            </a:r>
            <a:r>
              <a:rPr lang="en-US" sz="2400" dirty="0">
                <a:solidFill>
                  <a:srgbClr val="CD0458"/>
                </a:solidFill>
                <a:cs typeface="Arial"/>
              </a:rPr>
              <a:t>75%</a:t>
            </a:r>
            <a:r>
              <a:rPr lang="en-US" sz="2400" dirty="0">
                <a:solidFill>
                  <a:schemeClr val="tx2"/>
                </a:solidFill>
                <a:cs typeface="Arial"/>
              </a:rPr>
              <a:t>) would prefer to fill the form out on paper, not online or in person </a:t>
            </a:r>
            <a:r>
              <a:rPr lang="en-US" sz="1800" dirty="0">
                <a:solidFill>
                  <a:schemeClr val="tx2"/>
                </a:solidFill>
                <a:cs typeface="Arial"/>
              </a:rPr>
              <a:t>(nearly </a:t>
            </a:r>
            <a:r>
              <a:rPr lang="en-US" sz="1800" dirty="0">
                <a:solidFill>
                  <a:srgbClr val="CD0458"/>
                </a:solidFill>
                <a:cs typeface="Arial"/>
              </a:rPr>
              <a:t>40%</a:t>
            </a:r>
            <a:r>
              <a:rPr lang="en-US" sz="1800" dirty="0">
                <a:solidFill>
                  <a:schemeClr val="tx2"/>
                </a:solidFill>
                <a:cs typeface="Arial"/>
              </a:rPr>
              <a:t> said completing the form online was not convenient and </a:t>
            </a:r>
            <a:r>
              <a:rPr lang="en-US" sz="1800" dirty="0">
                <a:solidFill>
                  <a:srgbClr val="CD0458"/>
                </a:solidFill>
                <a:cs typeface="Arial"/>
              </a:rPr>
              <a:t>64%</a:t>
            </a:r>
            <a:r>
              <a:rPr lang="en-US" sz="1800" dirty="0">
                <a:solidFill>
                  <a:schemeClr val="tx2"/>
                </a:solidFill>
                <a:cs typeface="Arial"/>
              </a:rPr>
              <a:t> said a Census worker coming to their home was not convenient)</a:t>
            </a:r>
            <a:endParaRPr lang="en-US" sz="1800" i="1" dirty="0">
              <a:solidFill>
                <a:schemeClr val="accent1"/>
              </a:solidFill>
              <a:cs typeface="Arial"/>
            </a:endParaRPr>
          </a:p>
          <a:p>
            <a:pPr marL="114300" indent="0">
              <a:buNone/>
            </a:pPr>
            <a:endParaRPr lang="en-US" sz="2000" i="1" dirty="0">
              <a:solidFill>
                <a:schemeClr val="accent1"/>
              </a:solidFill>
              <a:cs typeface="Arial"/>
            </a:endParaRPr>
          </a:p>
        </p:txBody>
      </p:sp>
      <p:sp>
        <p:nvSpPr>
          <p:cNvPr id="2" name="Rectangle 1">
            <a:extLst>
              <a:ext uri="{FF2B5EF4-FFF2-40B4-BE49-F238E27FC236}">
                <a16:creationId xmlns:a16="http://schemas.microsoft.com/office/drawing/2014/main" id="{2A15A367-DACB-436C-A38E-C0815E4427AC}"/>
              </a:ext>
            </a:extLst>
          </p:cNvPr>
          <p:cNvSpPr/>
          <p:nvPr/>
        </p:nvSpPr>
        <p:spPr>
          <a:xfrm>
            <a:off x="39384" y="6248400"/>
            <a:ext cx="7315200" cy="369332"/>
          </a:xfrm>
          <a:prstGeom prst="rect">
            <a:avLst/>
          </a:prstGeom>
        </p:spPr>
        <p:txBody>
          <a:bodyPr wrap="square">
            <a:spAutoFit/>
          </a:bodyPr>
          <a:lstStyle/>
          <a:p>
            <a:pPr marL="114300" indent="0">
              <a:buNone/>
            </a:pPr>
            <a:r>
              <a:rPr lang="en-US" i="1" dirty="0">
                <a:solidFill>
                  <a:schemeClr val="bg1"/>
                </a:solidFill>
                <a:cs typeface="Arial"/>
              </a:rPr>
              <a:t>This information has been researched and presented by NALEO</a:t>
            </a:r>
          </a:p>
        </p:txBody>
      </p:sp>
    </p:spTree>
    <p:extLst>
      <p:ext uri="{BB962C8B-B14F-4D97-AF65-F5344CB8AC3E}">
        <p14:creationId xmlns:p14="http://schemas.microsoft.com/office/powerpoint/2010/main" val="1771443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152400" y="113400"/>
            <a:ext cx="8991600" cy="801000"/>
          </a:xfrm>
          <a:prstGeom prst="rect">
            <a:avLst/>
          </a:prstGeom>
        </p:spPr>
        <p:txBody>
          <a:bodyPr spcFirstLastPara="1" vert="horz" wrap="square" lIns="91425" tIns="91425" rIns="91425" bIns="91425" rtlCol="0" anchor="t" anchorCtr="0">
            <a:noAutofit/>
          </a:bodyPr>
          <a:lstStyle/>
          <a:p>
            <a:pPr algn="l"/>
            <a:r>
              <a:rPr lang="en-GB" sz="3600" dirty="0"/>
              <a:t>Messaging for </a:t>
            </a:r>
            <a:r>
              <a:rPr lang="en-GB" sz="3600" dirty="0" err="1"/>
              <a:t>Latinx</a:t>
            </a:r>
            <a:r>
              <a:rPr lang="en-GB" sz="3600" dirty="0"/>
              <a:t>/Hispanic Communities</a:t>
            </a:r>
            <a:endParaRPr sz="3600" dirty="0"/>
          </a:p>
        </p:txBody>
      </p:sp>
      <p:sp>
        <p:nvSpPr>
          <p:cNvPr id="174" name="Google Shape;174;p26"/>
          <p:cNvSpPr txBox="1">
            <a:spLocks noGrp="1"/>
          </p:cNvSpPr>
          <p:nvPr>
            <p:ph type="body" idx="1"/>
          </p:nvPr>
        </p:nvSpPr>
        <p:spPr>
          <a:xfrm>
            <a:off x="0" y="762000"/>
            <a:ext cx="8832300" cy="5141552"/>
          </a:xfrm>
          <a:prstGeom prst="rect">
            <a:avLst/>
          </a:prstGeom>
        </p:spPr>
        <p:txBody>
          <a:bodyPr spcFirstLastPara="1" vert="horz" wrap="square" lIns="91425" tIns="91425" rIns="91425" bIns="91425" rtlCol="0" anchor="t" anchorCtr="0">
            <a:noAutofit/>
          </a:bodyPr>
          <a:lstStyle/>
          <a:p>
            <a:pPr marL="139700" indent="0">
              <a:spcBef>
                <a:spcPts val="600"/>
              </a:spcBef>
              <a:spcAft>
                <a:spcPts val="600"/>
              </a:spcAft>
              <a:buClr>
                <a:srgbClr val="000000"/>
              </a:buClr>
              <a:buSzPts val="1400"/>
              <a:buNone/>
            </a:pPr>
            <a:r>
              <a:rPr lang="en-US" sz="1800" b="1" dirty="0">
                <a:solidFill>
                  <a:schemeClr val="accent1"/>
                </a:solidFill>
                <a:cs typeface="Arial"/>
              </a:rPr>
              <a:t>Any message is better than none</a:t>
            </a:r>
            <a:r>
              <a:rPr lang="en-US" sz="1800" dirty="0">
                <a:solidFill>
                  <a:schemeClr val="accent1"/>
                </a:solidFill>
                <a:cs typeface="Arial"/>
              </a:rPr>
              <a:t>: all four messages tested - Convenient, Safe, Required; Civic/Community Duty; Funding; Resistance/Defend Community - performed better than the control group which received no message</a:t>
            </a:r>
          </a:p>
          <a:p>
            <a:pPr marL="139700" indent="0">
              <a:spcBef>
                <a:spcPts val="600"/>
              </a:spcBef>
              <a:spcAft>
                <a:spcPts val="600"/>
              </a:spcAft>
              <a:buClr>
                <a:srgbClr val="000000"/>
              </a:buClr>
              <a:buSzPts val="1400"/>
              <a:buNone/>
            </a:pPr>
            <a:r>
              <a:rPr lang="en-US" sz="1800" b="1" i="1" dirty="0">
                <a:solidFill>
                  <a:schemeClr val="tx2"/>
                </a:solidFill>
                <a:cs typeface="Arial"/>
              </a:rPr>
              <a:t>Messages about Census participation being “Convenient, Safe and Required” showed the most positive response in the survey</a:t>
            </a:r>
          </a:p>
          <a:p>
            <a:pPr marL="400050" lvl="1">
              <a:spcBef>
                <a:spcPts val="600"/>
              </a:spcBef>
              <a:spcAft>
                <a:spcPts val="600"/>
              </a:spcAft>
              <a:buClr>
                <a:srgbClr val="000000"/>
              </a:buClr>
              <a:buFont typeface="Arial"/>
              <a:buChar char="●"/>
              <a:tabLst>
                <a:tab pos="400050" algn="l"/>
              </a:tabLst>
            </a:pPr>
            <a:r>
              <a:rPr lang="en-US" sz="1600" dirty="0">
                <a:solidFill>
                  <a:schemeClr val="tx2"/>
                </a:solidFill>
                <a:cs typeface="Arial"/>
              </a:rPr>
              <a:t>“Participating in the Census is safe and really easy, just a few clicks online. The Census protects your personal data and keeps your identity anonymous. By federal law, your response is required, and your information cannot be given out or shared.”</a:t>
            </a:r>
          </a:p>
          <a:p>
            <a:pPr marL="139700" indent="0">
              <a:spcBef>
                <a:spcPts val="600"/>
              </a:spcBef>
              <a:spcAft>
                <a:spcPts val="600"/>
              </a:spcAft>
              <a:buClr>
                <a:srgbClr val="000000"/>
              </a:buClr>
              <a:buSzPts val="1400"/>
              <a:buNone/>
            </a:pPr>
            <a:r>
              <a:rPr lang="en-US" sz="1800" b="1" i="1" dirty="0">
                <a:solidFill>
                  <a:schemeClr val="tx2"/>
                </a:solidFill>
                <a:cs typeface="Arial"/>
              </a:rPr>
              <a:t>Messages about the role of Census data in providing funding for local schools and community programs were the most effective in the focus groups</a:t>
            </a:r>
          </a:p>
          <a:p>
            <a:pPr indent="-317500">
              <a:spcBef>
                <a:spcPts val="600"/>
              </a:spcBef>
              <a:spcAft>
                <a:spcPts val="600"/>
              </a:spcAft>
              <a:buClr>
                <a:srgbClr val="000000"/>
              </a:buClr>
              <a:buSzPts val="1400"/>
              <a:buFont typeface="Arial"/>
              <a:buChar char="●"/>
            </a:pPr>
            <a:r>
              <a:rPr lang="en-US" sz="1600" dirty="0">
                <a:solidFill>
                  <a:schemeClr val="tx2"/>
                </a:solidFill>
                <a:cs typeface="Arial"/>
              </a:rPr>
              <a:t>“The government relies on the Census population count to determine funding for state and local services, including education, police, fire, and health care. Our community schools, hospitals, and first responders are depending on us to do our part and participate in the Census”</a:t>
            </a:r>
          </a:p>
          <a:p>
            <a:pPr indent="-317500">
              <a:spcBef>
                <a:spcPts val="600"/>
              </a:spcBef>
              <a:spcAft>
                <a:spcPts val="1200"/>
              </a:spcAft>
              <a:buClr>
                <a:srgbClr val="000000"/>
              </a:buClr>
              <a:buSzPts val="1400"/>
              <a:buFont typeface="Arial"/>
              <a:buChar char="●"/>
            </a:pPr>
            <a:r>
              <a:rPr lang="en-US" sz="1600" dirty="0">
                <a:solidFill>
                  <a:schemeClr val="tx2"/>
                </a:solidFill>
                <a:cs typeface="Arial"/>
              </a:rPr>
              <a:t>Immigrants were especially responsive to the convenience, safety, and required message with 75% saying they would definitely participate in response to the message. </a:t>
            </a:r>
            <a:endParaRPr sz="1600" dirty="0">
              <a:solidFill>
                <a:schemeClr val="tx2"/>
              </a:solidFill>
              <a:ea typeface="Arial"/>
              <a:cs typeface="Arial"/>
              <a:sym typeface="Arial"/>
            </a:endParaRPr>
          </a:p>
        </p:txBody>
      </p:sp>
      <p:sp>
        <p:nvSpPr>
          <p:cNvPr id="4" name="Rectangle 3">
            <a:extLst>
              <a:ext uri="{FF2B5EF4-FFF2-40B4-BE49-F238E27FC236}">
                <a16:creationId xmlns:a16="http://schemas.microsoft.com/office/drawing/2014/main" id="{6CC4163C-AAFD-405C-B51A-4090438487AA}"/>
              </a:ext>
            </a:extLst>
          </p:cNvPr>
          <p:cNvSpPr/>
          <p:nvPr/>
        </p:nvSpPr>
        <p:spPr>
          <a:xfrm>
            <a:off x="39384" y="6248400"/>
            <a:ext cx="7315200" cy="369332"/>
          </a:xfrm>
          <a:prstGeom prst="rect">
            <a:avLst/>
          </a:prstGeom>
        </p:spPr>
        <p:txBody>
          <a:bodyPr wrap="square">
            <a:spAutoFit/>
          </a:bodyPr>
          <a:lstStyle/>
          <a:p>
            <a:pPr marL="114300" indent="0">
              <a:buNone/>
            </a:pPr>
            <a:r>
              <a:rPr lang="en-US" i="1" dirty="0">
                <a:solidFill>
                  <a:schemeClr val="bg1"/>
                </a:solidFill>
                <a:cs typeface="Arial"/>
              </a:rPr>
              <a:t>This information has been researched and presented by NALEO</a:t>
            </a:r>
          </a:p>
        </p:txBody>
      </p:sp>
    </p:spTree>
    <p:extLst>
      <p:ext uri="{BB962C8B-B14F-4D97-AF65-F5344CB8AC3E}">
        <p14:creationId xmlns:p14="http://schemas.microsoft.com/office/powerpoint/2010/main" val="29788630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152400" y="304800"/>
            <a:ext cx="8991600" cy="628657"/>
          </a:xfrm>
          <a:prstGeom prst="rect">
            <a:avLst/>
          </a:prstGeom>
        </p:spPr>
        <p:txBody>
          <a:bodyPr spcFirstLastPara="1" vert="horz" wrap="square" lIns="91425" tIns="91425" rIns="91425" bIns="91425" rtlCol="0" anchor="t" anchorCtr="0">
            <a:noAutofit/>
          </a:bodyPr>
          <a:lstStyle/>
          <a:p>
            <a:pPr algn="l"/>
            <a:r>
              <a:rPr lang="en-GB" sz="2800" dirty="0"/>
              <a:t>Messaging for Latinx/Hispanic Communities Continued</a:t>
            </a:r>
            <a:br>
              <a:rPr lang="en-GB" sz="3600" dirty="0"/>
            </a:br>
            <a:endParaRPr sz="3600" dirty="0"/>
          </a:p>
        </p:txBody>
      </p:sp>
      <p:sp>
        <p:nvSpPr>
          <p:cNvPr id="174" name="Google Shape;174;p26"/>
          <p:cNvSpPr txBox="1">
            <a:spLocks noGrp="1"/>
          </p:cNvSpPr>
          <p:nvPr>
            <p:ph type="body" idx="1"/>
          </p:nvPr>
        </p:nvSpPr>
        <p:spPr>
          <a:xfrm>
            <a:off x="171877" y="912003"/>
            <a:ext cx="8832300" cy="4800600"/>
          </a:xfrm>
          <a:prstGeom prst="rect">
            <a:avLst/>
          </a:prstGeom>
        </p:spPr>
        <p:txBody>
          <a:bodyPr spcFirstLastPara="1" vert="horz" wrap="square" lIns="91425" tIns="91425" rIns="91425" bIns="91425" rtlCol="0" anchor="t" anchorCtr="0">
            <a:noAutofit/>
          </a:bodyPr>
          <a:lstStyle/>
          <a:p>
            <a:pPr indent="-317500">
              <a:spcBef>
                <a:spcPts val="600"/>
              </a:spcBef>
              <a:spcAft>
                <a:spcPts val="600"/>
              </a:spcAft>
              <a:buClr>
                <a:srgbClr val="000000"/>
              </a:buClr>
              <a:buSzPts val="1400"/>
              <a:buFont typeface="Arial"/>
              <a:buChar char="●"/>
            </a:pPr>
            <a:r>
              <a:rPr lang="en-US" sz="1800" dirty="0">
                <a:solidFill>
                  <a:schemeClr val="tx2"/>
                </a:solidFill>
                <a:cs typeface="Arial"/>
              </a:rPr>
              <a:t>Women were most responsive to </a:t>
            </a:r>
            <a:r>
              <a:rPr lang="en-US" sz="1800" b="1" i="1" dirty="0">
                <a:solidFill>
                  <a:schemeClr val="tx2"/>
                </a:solidFill>
                <a:cs typeface="Arial"/>
              </a:rPr>
              <a:t>the civic and community duty message </a:t>
            </a:r>
            <a:r>
              <a:rPr lang="en-US" sz="1800" dirty="0">
                <a:solidFill>
                  <a:schemeClr val="tx2"/>
                </a:solidFill>
                <a:cs typeface="Arial"/>
              </a:rPr>
              <a:t>with </a:t>
            </a:r>
            <a:r>
              <a:rPr lang="en-US" sz="1800" dirty="0">
                <a:solidFill>
                  <a:srgbClr val="CD0458"/>
                </a:solidFill>
                <a:cs typeface="Arial"/>
              </a:rPr>
              <a:t>57%</a:t>
            </a:r>
            <a:r>
              <a:rPr lang="en-US" sz="1800" dirty="0">
                <a:solidFill>
                  <a:srgbClr val="C00000"/>
                </a:solidFill>
                <a:cs typeface="Arial"/>
              </a:rPr>
              <a:t> </a:t>
            </a:r>
            <a:r>
              <a:rPr lang="en-US" sz="1800" dirty="0">
                <a:solidFill>
                  <a:schemeClr val="tx2"/>
                </a:solidFill>
                <a:cs typeface="Arial"/>
              </a:rPr>
              <a:t>saying they would definitely participate in response to the message</a:t>
            </a:r>
          </a:p>
          <a:p>
            <a:pPr indent="-317500">
              <a:spcBef>
                <a:spcPts val="600"/>
              </a:spcBef>
              <a:spcAft>
                <a:spcPts val="600"/>
              </a:spcAft>
              <a:buClr>
                <a:srgbClr val="000000"/>
              </a:buClr>
              <a:buSzPts val="1400"/>
              <a:buFont typeface="Arial"/>
              <a:buChar char="●"/>
            </a:pPr>
            <a:r>
              <a:rPr lang="en-US" sz="1800" dirty="0">
                <a:solidFill>
                  <a:schemeClr val="tx2"/>
                </a:solidFill>
                <a:cs typeface="Arial"/>
              </a:rPr>
              <a:t>Latinos under age 40 were most responsive to the </a:t>
            </a:r>
            <a:r>
              <a:rPr lang="en-US" sz="1800" b="1" i="1" dirty="0">
                <a:solidFill>
                  <a:schemeClr val="tx2"/>
                </a:solidFill>
                <a:cs typeface="Arial"/>
              </a:rPr>
              <a:t>message about resistance</a:t>
            </a:r>
            <a:r>
              <a:rPr lang="en-US" sz="1800" dirty="0">
                <a:solidFill>
                  <a:schemeClr val="tx2"/>
                </a:solidFill>
                <a:cs typeface="Arial"/>
              </a:rPr>
              <a:t>, with </a:t>
            </a:r>
            <a:r>
              <a:rPr lang="en-US" sz="1800" dirty="0">
                <a:solidFill>
                  <a:srgbClr val="CD0458"/>
                </a:solidFill>
                <a:cs typeface="Arial"/>
              </a:rPr>
              <a:t>53% </a:t>
            </a:r>
            <a:r>
              <a:rPr lang="en-US" sz="1800" dirty="0">
                <a:solidFill>
                  <a:schemeClr val="tx2"/>
                </a:solidFill>
                <a:cs typeface="Arial"/>
              </a:rPr>
              <a:t>saying they would definitely participate in response to the message</a:t>
            </a:r>
          </a:p>
          <a:p>
            <a:pPr indent="-317500">
              <a:spcBef>
                <a:spcPts val="600"/>
              </a:spcBef>
              <a:spcAft>
                <a:spcPts val="600"/>
              </a:spcAft>
              <a:buClr>
                <a:srgbClr val="000000"/>
              </a:buClr>
              <a:buSzPts val="1400"/>
              <a:buFont typeface="Arial"/>
              <a:buChar char="●"/>
            </a:pPr>
            <a:r>
              <a:rPr lang="en-US" sz="1800" dirty="0">
                <a:solidFill>
                  <a:schemeClr val="tx2"/>
                </a:solidFill>
                <a:cs typeface="Arial"/>
              </a:rPr>
              <a:t>Consistent with previous NALEO voter engagement research</a:t>
            </a:r>
            <a:r>
              <a:rPr lang="en-US" sz="1800" b="1" i="1" dirty="0">
                <a:solidFill>
                  <a:schemeClr val="tx2"/>
                </a:solidFill>
                <a:cs typeface="Arial"/>
              </a:rPr>
              <a:t>, “Family Members” </a:t>
            </a:r>
            <a:r>
              <a:rPr lang="en-US" sz="1800" dirty="0">
                <a:solidFill>
                  <a:schemeClr val="tx2"/>
                </a:solidFill>
                <a:cs typeface="Arial"/>
              </a:rPr>
              <a:t>were the most trusted messengers</a:t>
            </a:r>
          </a:p>
          <a:p>
            <a:pPr indent="-317500">
              <a:spcBef>
                <a:spcPts val="600"/>
              </a:spcBef>
              <a:spcAft>
                <a:spcPts val="600"/>
              </a:spcAft>
              <a:buClr>
                <a:srgbClr val="000000"/>
              </a:buClr>
              <a:buSzPts val="1400"/>
              <a:buFont typeface="Arial"/>
              <a:buChar char="●"/>
            </a:pPr>
            <a:r>
              <a:rPr lang="en-US" sz="1800" dirty="0">
                <a:solidFill>
                  <a:schemeClr val="tx2"/>
                </a:solidFill>
                <a:cs typeface="Arial"/>
              </a:rPr>
              <a:t>Our previous voter engagement research also suggested </a:t>
            </a:r>
            <a:r>
              <a:rPr lang="en-US" sz="1800" b="1" i="1" dirty="0">
                <a:solidFill>
                  <a:srgbClr val="CD0458"/>
                </a:solidFill>
                <a:cs typeface="Arial"/>
              </a:rPr>
              <a:t>that women in the household</a:t>
            </a:r>
            <a:r>
              <a:rPr lang="en-US" sz="1800" b="1" i="1" dirty="0">
                <a:solidFill>
                  <a:schemeClr val="tx2"/>
                </a:solidFill>
                <a:cs typeface="Arial"/>
              </a:rPr>
              <a:t>, </a:t>
            </a:r>
            <a:r>
              <a:rPr lang="en-US" sz="1800" dirty="0">
                <a:solidFill>
                  <a:schemeClr val="tx2"/>
                </a:solidFill>
                <a:cs typeface="Arial"/>
              </a:rPr>
              <a:t>in particular, were effective messengers </a:t>
            </a:r>
          </a:p>
          <a:p>
            <a:pPr indent="-317500">
              <a:spcBef>
                <a:spcPts val="600"/>
              </a:spcBef>
              <a:spcAft>
                <a:spcPts val="600"/>
              </a:spcAft>
              <a:buClr>
                <a:srgbClr val="000000"/>
              </a:buClr>
              <a:buSzPts val="1400"/>
              <a:buFont typeface="Arial"/>
              <a:buChar char="●"/>
            </a:pPr>
            <a:r>
              <a:rPr lang="en-US" sz="1800" dirty="0">
                <a:solidFill>
                  <a:schemeClr val="tx2"/>
                </a:solidFill>
                <a:cs typeface="Arial"/>
              </a:rPr>
              <a:t>Nurses, doctors, </a:t>
            </a:r>
            <a:r>
              <a:rPr lang="en-US" sz="1800" b="1" i="1" dirty="0">
                <a:solidFill>
                  <a:schemeClr val="tx2"/>
                </a:solidFill>
                <a:cs typeface="Arial"/>
              </a:rPr>
              <a:t>health providers </a:t>
            </a:r>
            <a:r>
              <a:rPr lang="en-US" sz="1800" dirty="0">
                <a:solidFill>
                  <a:schemeClr val="tx2"/>
                </a:solidFill>
                <a:cs typeface="Arial"/>
              </a:rPr>
              <a:t>and Latino community organizations were also highly trusted as messengers</a:t>
            </a:r>
          </a:p>
          <a:p>
            <a:pPr indent="-317500">
              <a:spcBef>
                <a:spcPts val="600"/>
              </a:spcBef>
              <a:spcAft>
                <a:spcPts val="600"/>
              </a:spcAft>
              <a:buClr>
                <a:srgbClr val="000000"/>
              </a:buClr>
              <a:buSzPts val="1400"/>
              <a:buFont typeface="Arial"/>
              <a:buChar char="●"/>
            </a:pPr>
            <a:r>
              <a:rPr lang="en-US" sz="1800" dirty="0">
                <a:solidFill>
                  <a:schemeClr val="tx2"/>
                </a:solidFill>
                <a:cs typeface="Arial"/>
              </a:rPr>
              <a:t>People who speak for “the children” or “the schools” – </a:t>
            </a:r>
            <a:r>
              <a:rPr lang="en-US" sz="1800" b="1" i="1" dirty="0">
                <a:solidFill>
                  <a:schemeClr val="tx2"/>
                </a:solidFill>
                <a:cs typeface="Arial"/>
              </a:rPr>
              <a:t>such as teachers </a:t>
            </a:r>
            <a:r>
              <a:rPr lang="en-US" sz="1800" dirty="0">
                <a:solidFill>
                  <a:schemeClr val="tx2"/>
                </a:solidFill>
                <a:cs typeface="Arial"/>
              </a:rPr>
              <a:t>-- were especially trusted and convincing (our previous research on voter engagement had comparable findings)</a:t>
            </a:r>
          </a:p>
          <a:p>
            <a:pPr indent="-317500">
              <a:spcBef>
                <a:spcPts val="600"/>
              </a:spcBef>
              <a:spcAft>
                <a:spcPts val="600"/>
              </a:spcAft>
              <a:buClr>
                <a:srgbClr val="000000"/>
              </a:buClr>
              <a:buSzPts val="1400"/>
              <a:buFont typeface="Arial"/>
              <a:buChar char="●"/>
            </a:pPr>
            <a:r>
              <a:rPr lang="en-US" sz="1800" dirty="0">
                <a:solidFill>
                  <a:schemeClr val="tx2"/>
                </a:solidFill>
                <a:cs typeface="Arial"/>
              </a:rPr>
              <a:t>Elected officials were among the least trusted as a reliable source for Information </a:t>
            </a:r>
          </a:p>
          <a:p>
            <a:pPr marL="139700" indent="0">
              <a:buClr>
                <a:srgbClr val="000000"/>
              </a:buClr>
              <a:buSzPts val="1400"/>
              <a:buNone/>
            </a:pPr>
            <a:endParaRPr lang="en-US" sz="1600" i="1" dirty="0">
              <a:solidFill>
                <a:schemeClr val="accent1"/>
              </a:solidFill>
              <a:cs typeface="Arial"/>
            </a:endParaRPr>
          </a:p>
          <a:p>
            <a:pPr marL="139700" indent="0">
              <a:buClr>
                <a:srgbClr val="000000"/>
              </a:buClr>
              <a:buSzPts val="1400"/>
              <a:buNone/>
            </a:pPr>
            <a:r>
              <a:rPr lang="en-US" sz="1600" i="1" dirty="0">
                <a:solidFill>
                  <a:schemeClr val="bg1"/>
                </a:solidFill>
                <a:cs typeface="Arial"/>
              </a:rPr>
              <a:t>This information has been researched and presented by NALEO.  </a:t>
            </a:r>
          </a:p>
          <a:p>
            <a:pPr marL="139700" indent="0">
              <a:buClr>
                <a:srgbClr val="000000"/>
              </a:buClr>
              <a:buSzPts val="1400"/>
              <a:buNone/>
            </a:pPr>
            <a:endParaRPr sz="1600" dirty="0">
              <a:solidFill>
                <a:schemeClr val="accent1"/>
              </a:solidFill>
              <a:cs typeface="Arial"/>
              <a:sym typeface="Arial"/>
            </a:endParaRPr>
          </a:p>
          <a:p>
            <a:pPr marL="0" indent="0">
              <a:lnSpc>
                <a:spcPct val="90000"/>
              </a:lnSpc>
              <a:spcBef>
                <a:spcPts val="1000"/>
              </a:spcBef>
              <a:buNone/>
            </a:pPr>
            <a:endParaRPr sz="1600" dirty="0">
              <a:solidFill>
                <a:srgbClr val="000000"/>
              </a:solidFill>
              <a:ea typeface="Arial"/>
              <a:cs typeface="Arial"/>
              <a:sym typeface="Arial"/>
            </a:endParaRPr>
          </a:p>
        </p:txBody>
      </p:sp>
    </p:spTree>
    <p:extLst>
      <p:ext uri="{BB962C8B-B14F-4D97-AF65-F5344CB8AC3E}">
        <p14:creationId xmlns:p14="http://schemas.microsoft.com/office/powerpoint/2010/main" val="40240040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311700" y="228600"/>
            <a:ext cx="8520600" cy="801000"/>
          </a:xfrm>
          <a:prstGeom prst="rect">
            <a:avLst/>
          </a:prstGeom>
        </p:spPr>
        <p:txBody>
          <a:bodyPr spcFirstLastPara="1" vert="horz" wrap="square" lIns="91425" tIns="91425" rIns="91425" bIns="91425" rtlCol="0" anchor="t" anchorCtr="0">
            <a:noAutofit/>
          </a:bodyPr>
          <a:lstStyle/>
          <a:p>
            <a:pPr algn="l"/>
            <a:r>
              <a:rPr lang="en-GB" sz="3200" dirty="0"/>
              <a:t>Top Messages for Latinx/Hispanic Communities</a:t>
            </a:r>
            <a:endParaRPr sz="3200" dirty="0"/>
          </a:p>
        </p:txBody>
      </p:sp>
      <p:sp>
        <p:nvSpPr>
          <p:cNvPr id="180" name="Google Shape;180;p27"/>
          <p:cNvSpPr txBox="1">
            <a:spLocks noGrp="1"/>
          </p:cNvSpPr>
          <p:nvPr>
            <p:ph type="body" idx="1"/>
          </p:nvPr>
        </p:nvSpPr>
        <p:spPr>
          <a:xfrm>
            <a:off x="311700" y="999120"/>
            <a:ext cx="8520600" cy="4686300"/>
          </a:xfrm>
          <a:prstGeom prst="rect">
            <a:avLst/>
          </a:prstGeom>
        </p:spPr>
        <p:txBody>
          <a:bodyPr spcFirstLastPara="1" vert="horz" wrap="square" lIns="91425" tIns="91425" rIns="91425" bIns="91425" rtlCol="0" anchor="t" anchorCtr="0">
            <a:noAutofit/>
          </a:bodyPr>
          <a:lstStyle/>
          <a:p>
            <a:pPr marL="425450" indent="-285750">
              <a:spcBef>
                <a:spcPts val="600"/>
              </a:spcBef>
              <a:spcAft>
                <a:spcPts val="600"/>
              </a:spcAft>
              <a:buClr>
                <a:srgbClr val="000000"/>
              </a:buClr>
              <a:buSzPts val="1400"/>
            </a:pPr>
            <a:r>
              <a:rPr lang="en-US" sz="1800" b="1" dirty="0">
                <a:solidFill>
                  <a:schemeClr val="tx2"/>
                </a:solidFill>
                <a:cs typeface="Arial"/>
              </a:rPr>
              <a:t>Any message is better than none</a:t>
            </a:r>
            <a:r>
              <a:rPr lang="en-US" sz="1800" dirty="0">
                <a:solidFill>
                  <a:schemeClr val="tx2"/>
                </a:solidFill>
                <a:cs typeface="Arial"/>
              </a:rPr>
              <a:t>: trusted messengers mentioning the Census at all moved people towards participating</a:t>
            </a:r>
            <a:r>
              <a:rPr lang="en-US" sz="1800" b="1" dirty="0">
                <a:solidFill>
                  <a:schemeClr val="tx2"/>
                </a:solidFill>
                <a:cs typeface="Arial"/>
              </a:rPr>
              <a:t>. </a:t>
            </a:r>
          </a:p>
          <a:p>
            <a:pPr marL="425450" indent="-285750">
              <a:spcBef>
                <a:spcPts val="600"/>
              </a:spcBef>
              <a:spcAft>
                <a:spcPts val="600"/>
              </a:spcAft>
              <a:buClr>
                <a:srgbClr val="000000"/>
              </a:buClr>
              <a:buSzPts val="1400"/>
            </a:pPr>
            <a:r>
              <a:rPr lang="en-US" sz="1800" b="1" dirty="0">
                <a:solidFill>
                  <a:schemeClr val="tx2"/>
                </a:solidFill>
                <a:cs typeface="Arial"/>
              </a:rPr>
              <a:t>The Census is safe, easy, and important</a:t>
            </a:r>
          </a:p>
          <a:p>
            <a:pPr marL="425450" indent="-285750">
              <a:spcBef>
                <a:spcPts val="600"/>
              </a:spcBef>
              <a:spcAft>
                <a:spcPts val="600"/>
              </a:spcAft>
              <a:buClr>
                <a:srgbClr val="000000"/>
              </a:buClr>
              <a:buSzPts val="1400"/>
            </a:pPr>
            <a:r>
              <a:rPr lang="en-US" sz="1800" b="1" dirty="0">
                <a:solidFill>
                  <a:schemeClr val="tx2"/>
                </a:solidFill>
                <a:cs typeface="Arial"/>
              </a:rPr>
              <a:t>There is NO citizenship question. </a:t>
            </a:r>
          </a:p>
          <a:p>
            <a:pPr marL="425450" indent="-285750">
              <a:spcBef>
                <a:spcPts val="600"/>
              </a:spcBef>
              <a:spcAft>
                <a:spcPts val="600"/>
              </a:spcAft>
              <a:buClr>
                <a:srgbClr val="000000"/>
              </a:buClr>
              <a:buSzPts val="1400"/>
            </a:pPr>
            <a:r>
              <a:rPr lang="en-US" sz="1800" b="1" dirty="0">
                <a:solidFill>
                  <a:schemeClr val="tx2"/>
                </a:solidFill>
                <a:cs typeface="Arial"/>
              </a:rPr>
              <a:t>The Census Bureau keeps </a:t>
            </a:r>
            <a:r>
              <a:rPr lang="en-US" sz="1800" b="1" i="1" dirty="0">
                <a:solidFill>
                  <a:schemeClr val="tx2"/>
                </a:solidFill>
                <a:cs typeface="Arial"/>
              </a:rPr>
              <a:t>all</a:t>
            </a:r>
            <a:r>
              <a:rPr lang="en-US" sz="1800" b="1" dirty="0">
                <a:solidFill>
                  <a:schemeClr val="tx2"/>
                </a:solidFill>
                <a:cs typeface="Arial"/>
              </a:rPr>
              <a:t> information confidential – </a:t>
            </a:r>
          </a:p>
          <a:p>
            <a:pPr marL="882650" lvl="1" indent="-285750">
              <a:spcBef>
                <a:spcPts val="600"/>
              </a:spcBef>
              <a:spcAft>
                <a:spcPts val="600"/>
              </a:spcAft>
              <a:buClr>
                <a:srgbClr val="000000"/>
              </a:buClr>
            </a:pPr>
            <a:r>
              <a:rPr lang="en-US" sz="1800" dirty="0">
                <a:solidFill>
                  <a:schemeClr val="tx2"/>
                </a:solidFill>
                <a:cs typeface="Arial"/>
              </a:rPr>
              <a:t>They are prohibited by law from sharing any personal details. They only report in aggregate. </a:t>
            </a:r>
          </a:p>
          <a:p>
            <a:pPr marL="882650" lvl="1" indent="-285750">
              <a:spcBef>
                <a:spcPts val="600"/>
              </a:spcBef>
              <a:spcAft>
                <a:spcPts val="600"/>
              </a:spcAft>
              <a:buClr>
                <a:srgbClr val="000000"/>
              </a:buClr>
            </a:pPr>
            <a:r>
              <a:rPr lang="en-US" sz="1800" dirty="0">
                <a:solidFill>
                  <a:schemeClr val="tx2"/>
                </a:solidFill>
                <a:cs typeface="Arial"/>
              </a:rPr>
              <a:t>Census Bureau employees can be fined $250k and/or jailed for up to 5 years if they share private information. (This is under Title XIII)</a:t>
            </a:r>
          </a:p>
          <a:p>
            <a:pPr marL="882650" lvl="1" indent="-285750">
              <a:spcBef>
                <a:spcPts val="600"/>
              </a:spcBef>
              <a:spcAft>
                <a:spcPts val="600"/>
              </a:spcAft>
              <a:buClr>
                <a:srgbClr val="000000"/>
              </a:buClr>
            </a:pPr>
            <a:r>
              <a:rPr lang="en-US" sz="1800" dirty="0">
                <a:solidFill>
                  <a:schemeClr val="tx2"/>
                </a:solidFill>
                <a:cs typeface="Arial"/>
              </a:rPr>
              <a:t>The actual forms filled out are kept private for 72 years, until 2092, long after they can hurt anyone. </a:t>
            </a:r>
          </a:p>
          <a:p>
            <a:pPr marL="425450" indent="-285750">
              <a:spcBef>
                <a:spcPts val="600"/>
              </a:spcBef>
              <a:spcAft>
                <a:spcPts val="600"/>
              </a:spcAft>
              <a:buClr>
                <a:srgbClr val="000000"/>
              </a:buClr>
              <a:buSzPts val="1400"/>
            </a:pPr>
            <a:r>
              <a:rPr lang="en-US" sz="1800" b="1" dirty="0">
                <a:solidFill>
                  <a:schemeClr val="tx2"/>
                </a:solidFill>
                <a:cs typeface="Arial"/>
              </a:rPr>
              <a:t>Filling out the Census means our community gets their faire share of funding for local schools and community programs</a:t>
            </a:r>
          </a:p>
          <a:p>
            <a:pPr marL="0" indent="0">
              <a:spcAft>
                <a:spcPts val="1200"/>
              </a:spcAft>
              <a:buNone/>
            </a:pPr>
            <a:endParaRPr dirty="0"/>
          </a:p>
        </p:txBody>
      </p:sp>
      <p:sp>
        <p:nvSpPr>
          <p:cNvPr id="2" name="Rectangle 1">
            <a:extLst>
              <a:ext uri="{FF2B5EF4-FFF2-40B4-BE49-F238E27FC236}">
                <a16:creationId xmlns:a16="http://schemas.microsoft.com/office/drawing/2014/main" id="{6F6B5F6A-32D9-4386-983E-281450AAE274}"/>
              </a:ext>
            </a:extLst>
          </p:cNvPr>
          <p:cNvSpPr/>
          <p:nvPr/>
        </p:nvSpPr>
        <p:spPr>
          <a:xfrm>
            <a:off x="311700" y="6147327"/>
            <a:ext cx="7232100" cy="369332"/>
          </a:xfrm>
          <a:prstGeom prst="rect">
            <a:avLst/>
          </a:prstGeom>
        </p:spPr>
        <p:txBody>
          <a:bodyPr wrap="square">
            <a:spAutoFit/>
          </a:bodyPr>
          <a:lstStyle/>
          <a:p>
            <a:r>
              <a:rPr lang="en-US" i="1" dirty="0">
                <a:solidFill>
                  <a:schemeClr val="bg1"/>
                </a:solidFill>
                <a:cs typeface="Arial"/>
              </a:rPr>
              <a:t>This information has been researched and presented by NALEO.  </a:t>
            </a:r>
          </a:p>
        </p:txBody>
      </p:sp>
    </p:spTree>
    <p:extLst>
      <p:ext uri="{BB962C8B-B14F-4D97-AF65-F5344CB8AC3E}">
        <p14:creationId xmlns:p14="http://schemas.microsoft.com/office/powerpoint/2010/main" val="39850675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76200" y="228600"/>
            <a:ext cx="9067800" cy="1028700"/>
          </a:xfrm>
          <a:prstGeom prst="rect">
            <a:avLst/>
          </a:prstGeom>
        </p:spPr>
        <p:txBody>
          <a:bodyPr spcFirstLastPara="1" vert="horz" wrap="square" lIns="91425" tIns="91425" rIns="91425" bIns="91425" rtlCol="0" anchor="t" anchorCtr="0">
            <a:noAutofit/>
          </a:bodyPr>
          <a:lstStyle/>
          <a:p>
            <a:pPr algn="l"/>
            <a:r>
              <a:rPr lang="en-GB" sz="2800" dirty="0"/>
              <a:t>Why Asian American Communities Are Undercounted</a:t>
            </a:r>
            <a:br>
              <a:rPr lang="en-GB" sz="2800" dirty="0"/>
            </a:br>
            <a:endParaRPr sz="1700" i="1" dirty="0"/>
          </a:p>
        </p:txBody>
      </p:sp>
      <p:sp>
        <p:nvSpPr>
          <p:cNvPr id="180" name="Google Shape;180;p27"/>
          <p:cNvSpPr txBox="1">
            <a:spLocks noGrp="1"/>
          </p:cNvSpPr>
          <p:nvPr>
            <p:ph type="body" idx="1"/>
          </p:nvPr>
        </p:nvSpPr>
        <p:spPr>
          <a:xfrm>
            <a:off x="64213" y="5834795"/>
            <a:ext cx="8991600" cy="533400"/>
          </a:xfrm>
          <a:prstGeom prst="rect">
            <a:avLst/>
          </a:prstGeom>
        </p:spPr>
        <p:txBody>
          <a:bodyPr spcFirstLastPara="1" vert="horz" wrap="square" lIns="91425" tIns="91425" rIns="91425" bIns="91425" rtlCol="0" anchor="t" anchorCtr="0">
            <a:noAutofit/>
          </a:bodyPr>
          <a:lstStyle/>
          <a:p>
            <a:endParaRPr lang="en-US" sz="2000" i="1" dirty="0">
              <a:solidFill>
                <a:schemeClr val="bg1"/>
              </a:solidFill>
              <a:cs typeface="Arial"/>
            </a:endParaRPr>
          </a:p>
          <a:p>
            <a:pPr marL="114300" indent="0">
              <a:buNone/>
            </a:pPr>
            <a:r>
              <a:rPr lang="en-US" sz="1800" i="1" dirty="0">
                <a:solidFill>
                  <a:schemeClr val="bg1"/>
                </a:solidFill>
                <a:cs typeface="Arial"/>
              </a:rPr>
              <a:t>This information has been researched and presented by </a:t>
            </a:r>
          </a:p>
          <a:p>
            <a:pPr marL="114300" indent="0">
              <a:buNone/>
            </a:pPr>
            <a:r>
              <a:rPr lang="en-US" sz="1800" i="1" dirty="0">
                <a:solidFill>
                  <a:schemeClr val="bg1"/>
                </a:solidFill>
                <a:cs typeface="Arial"/>
              </a:rPr>
              <a:t>Asian-Americans Advancing Justice </a:t>
            </a:r>
            <a:endParaRPr sz="1800" i="1" dirty="0">
              <a:solidFill>
                <a:schemeClr val="bg1"/>
              </a:solidFill>
              <a:cs typeface="Arial"/>
            </a:endParaRPr>
          </a:p>
        </p:txBody>
      </p:sp>
      <p:sp>
        <p:nvSpPr>
          <p:cNvPr id="3" name="Rectangle 2">
            <a:extLst>
              <a:ext uri="{FF2B5EF4-FFF2-40B4-BE49-F238E27FC236}">
                <a16:creationId xmlns:a16="http://schemas.microsoft.com/office/drawing/2014/main" id="{8877DE90-AF6F-4F52-ACFB-1066A2869C11}"/>
              </a:ext>
            </a:extLst>
          </p:cNvPr>
          <p:cNvSpPr/>
          <p:nvPr/>
        </p:nvSpPr>
        <p:spPr>
          <a:xfrm>
            <a:off x="76200" y="1028342"/>
            <a:ext cx="8610600" cy="4524315"/>
          </a:xfrm>
          <a:prstGeom prst="rect">
            <a:avLst/>
          </a:prstGeom>
        </p:spPr>
        <p:txBody>
          <a:bodyPr wrap="square">
            <a:spAutoFit/>
          </a:bodyPr>
          <a:lstStyle/>
          <a:p>
            <a:pPr marL="457200" indent="-317500">
              <a:buClr>
                <a:srgbClr val="000000"/>
              </a:buClr>
              <a:buSzPts val="1400"/>
              <a:buFont typeface="Arial"/>
              <a:buChar char="●"/>
            </a:pPr>
            <a:r>
              <a:rPr lang="en-US" sz="2400" dirty="0">
                <a:solidFill>
                  <a:schemeClr val="tx2"/>
                </a:solidFill>
                <a:cs typeface="Arial"/>
              </a:rPr>
              <a:t>A majority of AAPIs have not heard anything about the upcoming census, and only </a:t>
            </a:r>
            <a:r>
              <a:rPr lang="en-US" sz="2400" b="1" dirty="0">
                <a:solidFill>
                  <a:srgbClr val="CD0458"/>
                </a:solidFill>
                <a:cs typeface="Arial"/>
              </a:rPr>
              <a:t>2/3</a:t>
            </a:r>
            <a:r>
              <a:rPr lang="en-US" sz="2400" dirty="0">
                <a:solidFill>
                  <a:schemeClr val="tx2"/>
                </a:solidFill>
                <a:cs typeface="Arial"/>
              </a:rPr>
              <a:t> say they would be likely to participate.</a:t>
            </a:r>
          </a:p>
          <a:p>
            <a:pPr marL="457200" indent="-317500">
              <a:buClr>
                <a:srgbClr val="000000"/>
              </a:buClr>
              <a:buSzPts val="1400"/>
              <a:buFont typeface="Arial"/>
              <a:buChar char="●"/>
            </a:pPr>
            <a:endParaRPr lang="en-US" sz="2400" dirty="0">
              <a:solidFill>
                <a:schemeClr val="tx2"/>
              </a:solidFill>
              <a:cs typeface="Arial"/>
            </a:endParaRPr>
          </a:p>
          <a:p>
            <a:pPr marL="457200" indent="-317500">
              <a:buClr>
                <a:srgbClr val="000000"/>
              </a:buClr>
              <a:buSzPts val="1400"/>
              <a:buFont typeface="Arial"/>
              <a:buChar char="●"/>
            </a:pPr>
            <a:r>
              <a:rPr lang="en-US" sz="2400" dirty="0">
                <a:solidFill>
                  <a:schemeClr val="tx2"/>
                </a:solidFill>
                <a:cs typeface="Arial"/>
              </a:rPr>
              <a:t>AAPIs strongly prefer the paper form and online options to the phone or in-person options, with those concerned about the citizenship question more likely to use the paper option.</a:t>
            </a:r>
          </a:p>
          <a:p>
            <a:pPr marL="457200" indent="-317500">
              <a:buClr>
                <a:srgbClr val="000000"/>
              </a:buClr>
              <a:buSzPts val="1400"/>
              <a:buFont typeface="Arial"/>
              <a:buChar char="●"/>
            </a:pPr>
            <a:endParaRPr lang="en-US" sz="2400" dirty="0">
              <a:solidFill>
                <a:schemeClr val="tx2"/>
              </a:solidFill>
              <a:cs typeface="Arial"/>
            </a:endParaRPr>
          </a:p>
          <a:p>
            <a:pPr marL="457200" indent="-317500">
              <a:buClr>
                <a:srgbClr val="000000"/>
              </a:buClr>
              <a:buSzPts val="1400"/>
              <a:buFont typeface="Arial"/>
              <a:buChar char="●"/>
            </a:pPr>
            <a:r>
              <a:rPr lang="en-US" sz="2400" dirty="0">
                <a:solidFill>
                  <a:schemeClr val="tx2"/>
                </a:solidFill>
                <a:cs typeface="Arial"/>
              </a:rPr>
              <a:t>Our messaging should highlight that the </a:t>
            </a:r>
            <a:r>
              <a:rPr lang="en-US" sz="2400" b="1" i="1" dirty="0">
                <a:solidFill>
                  <a:srgbClr val="CD0458"/>
                </a:solidFill>
                <a:cs typeface="Arial"/>
              </a:rPr>
              <a:t>Census helps your community get its fair share of resources and government services, that it is key to equality, and that completing the census will help your family.</a:t>
            </a:r>
          </a:p>
        </p:txBody>
      </p:sp>
    </p:spTree>
    <p:extLst>
      <p:ext uri="{BB962C8B-B14F-4D97-AF65-F5344CB8AC3E}">
        <p14:creationId xmlns:p14="http://schemas.microsoft.com/office/powerpoint/2010/main" val="11132110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311700" y="228600"/>
            <a:ext cx="8520600" cy="801000"/>
          </a:xfrm>
          <a:prstGeom prst="rect">
            <a:avLst/>
          </a:prstGeom>
        </p:spPr>
        <p:txBody>
          <a:bodyPr spcFirstLastPara="1" vert="horz" wrap="square" lIns="91425" tIns="91425" rIns="91425" bIns="91425" rtlCol="0" anchor="t" anchorCtr="0">
            <a:noAutofit/>
          </a:bodyPr>
          <a:lstStyle/>
          <a:p>
            <a:r>
              <a:rPr lang="en-GB" sz="3200" dirty="0"/>
              <a:t>Reasons for Asian Americans to Participate </a:t>
            </a:r>
            <a:endParaRPr sz="3200" dirty="0"/>
          </a:p>
        </p:txBody>
      </p:sp>
      <p:sp>
        <p:nvSpPr>
          <p:cNvPr id="180" name="Google Shape;180;p27"/>
          <p:cNvSpPr txBox="1">
            <a:spLocks noGrp="1"/>
          </p:cNvSpPr>
          <p:nvPr>
            <p:ph type="body" idx="1"/>
          </p:nvPr>
        </p:nvSpPr>
        <p:spPr>
          <a:xfrm>
            <a:off x="311700" y="999120"/>
            <a:ext cx="8520600" cy="4686300"/>
          </a:xfrm>
          <a:prstGeom prst="rect">
            <a:avLst/>
          </a:prstGeom>
        </p:spPr>
        <p:txBody>
          <a:bodyPr spcFirstLastPara="1" vert="horz" wrap="square" lIns="91425" tIns="91425" rIns="91425" bIns="91425" rtlCol="0" anchor="t" anchorCtr="0">
            <a:noAutofit/>
          </a:bodyPr>
          <a:lstStyle/>
          <a:p>
            <a:pPr marL="425450" indent="-285750">
              <a:spcBef>
                <a:spcPts val="600"/>
              </a:spcBef>
              <a:spcAft>
                <a:spcPts val="600"/>
              </a:spcAft>
              <a:buClr>
                <a:srgbClr val="000000"/>
              </a:buClr>
              <a:buSzPts val="1400"/>
            </a:pPr>
            <a:endParaRPr lang="en-US" sz="1800" b="1" dirty="0">
              <a:solidFill>
                <a:schemeClr val="tx2"/>
              </a:solidFill>
              <a:cs typeface="Arial"/>
            </a:endParaRPr>
          </a:p>
          <a:p>
            <a:pPr marL="0" indent="0">
              <a:spcAft>
                <a:spcPts val="1200"/>
              </a:spcAft>
              <a:buNone/>
            </a:pPr>
            <a:endParaRPr dirty="0"/>
          </a:p>
        </p:txBody>
      </p:sp>
      <p:sp>
        <p:nvSpPr>
          <p:cNvPr id="5" name="Google Shape;180;p27">
            <a:extLst>
              <a:ext uri="{FF2B5EF4-FFF2-40B4-BE49-F238E27FC236}">
                <a16:creationId xmlns:a16="http://schemas.microsoft.com/office/drawing/2014/main" id="{2E93B1CD-FA3F-4F9B-8487-6A28244C8AF1}"/>
              </a:ext>
            </a:extLst>
          </p:cNvPr>
          <p:cNvSpPr txBox="1">
            <a:spLocks/>
          </p:cNvSpPr>
          <p:nvPr/>
        </p:nvSpPr>
        <p:spPr>
          <a:xfrm>
            <a:off x="162560" y="6019800"/>
            <a:ext cx="8991600" cy="1105799"/>
          </a:xfrm>
          <a:prstGeom prst="rect">
            <a:avLst/>
          </a:prstGeom>
        </p:spPr>
        <p:txBody>
          <a:bodyPr spcFirstLastPara="1" vert="horz" wrap="square" lIns="91425" tIns="91425" rIns="91425" bIns="91425" rtlCol="0" anchor="t" anchorCtr="0">
            <a:noAutofit/>
          </a:bodyPr>
          <a:lstStyle>
            <a:lvl1pPr marL="457200" lvl="0" indent="-342900" algn="l" defTabSz="914400" rtl="0" eaLnBrk="1" latinLnBrk="0" hangingPunct="1">
              <a:spcBef>
                <a:spcPts val="0"/>
              </a:spcBef>
              <a:spcAft>
                <a:spcPts val="0"/>
              </a:spcAft>
              <a:buSzPts val="1800"/>
              <a:buFont typeface="Arial" pitchFamily="34" charset="0"/>
              <a:buChar char="●"/>
              <a:defRPr sz="3200" kern="1200" baseline="0">
                <a:solidFill>
                  <a:schemeClr val="tx2">
                    <a:lumMod val="75000"/>
                  </a:schemeClr>
                </a:solidFill>
                <a:latin typeface="+mn-lt"/>
                <a:ea typeface="+mn-ea"/>
                <a:cs typeface="+mn-cs"/>
              </a:defRPr>
            </a:lvl1pPr>
            <a:lvl2pPr marL="914400" lvl="1" indent="-317500" algn="l" defTabSz="914400" rtl="0" eaLnBrk="1" latinLnBrk="0" hangingPunct="1">
              <a:spcBef>
                <a:spcPts val="1600"/>
              </a:spcBef>
              <a:spcAft>
                <a:spcPts val="0"/>
              </a:spcAft>
              <a:buSzPts val="1400"/>
              <a:buFont typeface="Arial" pitchFamily="34" charset="0"/>
              <a:buChar char="○"/>
              <a:defRPr sz="2800" kern="1200" baseline="0">
                <a:solidFill>
                  <a:schemeClr val="accent1">
                    <a:lumMod val="75000"/>
                  </a:schemeClr>
                </a:solidFill>
                <a:latin typeface="+mn-lt"/>
                <a:ea typeface="+mn-ea"/>
                <a:cs typeface="+mn-cs"/>
              </a:defRPr>
            </a:lvl2pPr>
            <a:lvl3pPr marL="1371600" lvl="2" indent="-317500" algn="l" defTabSz="914400" rtl="0" eaLnBrk="1" latinLnBrk="0" hangingPunct="1">
              <a:spcBef>
                <a:spcPts val="1600"/>
              </a:spcBef>
              <a:spcAft>
                <a:spcPts val="0"/>
              </a:spcAft>
              <a:buSzPts val="1400"/>
              <a:buFont typeface="Arial" pitchFamily="34" charset="0"/>
              <a:buChar char="■"/>
              <a:defRPr sz="2400" kern="1200" baseline="0">
                <a:solidFill>
                  <a:schemeClr val="tx2">
                    <a:lumMod val="60000"/>
                    <a:lumOff val="40000"/>
                  </a:schemeClr>
                </a:solidFill>
                <a:latin typeface="+mn-lt"/>
                <a:ea typeface="+mn-ea"/>
                <a:cs typeface="+mn-cs"/>
              </a:defRPr>
            </a:lvl3pPr>
            <a:lvl4pPr marL="1828800" lvl="3"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4pPr>
            <a:lvl5pPr marL="2286000" lvl="4"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5pPr>
            <a:lvl6pPr marL="2743200" lvl="5"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1600"/>
              </a:spcBef>
              <a:spcAft>
                <a:spcPts val="1600"/>
              </a:spcAft>
              <a:buSzPts val="1400"/>
              <a:buFont typeface="Arial" pitchFamily="34" charset="0"/>
              <a:buChar char="■"/>
              <a:defRPr sz="2000" kern="1200">
                <a:solidFill>
                  <a:schemeClr val="tx1"/>
                </a:solidFill>
                <a:latin typeface="+mn-lt"/>
                <a:ea typeface="+mn-ea"/>
                <a:cs typeface="+mn-cs"/>
              </a:defRPr>
            </a:lvl9pPr>
          </a:lstStyle>
          <a:p>
            <a:pPr marL="114300" indent="0">
              <a:buFont typeface="Arial" pitchFamily="34" charset="0"/>
              <a:buNone/>
            </a:pPr>
            <a:r>
              <a:rPr lang="en-US" sz="1800" i="1" dirty="0">
                <a:solidFill>
                  <a:schemeClr val="bg1"/>
                </a:solidFill>
                <a:cs typeface="Arial"/>
              </a:rPr>
              <a:t>This information has been researched and presented by </a:t>
            </a:r>
          </a:p>
          <a:p>
            <a:pPr marL="114300" indent="0">
              <a:buFont typeface="Arial" pitchFamily="34" charset="0"/>
              <a:buNone/>
            </a:pPr>
            <a:r>
              <a:rPr lang="en-US" sz="1800" i="1" dirty="0">
                <a:solidFill>
                  <a:schemeClr val="bg1"/>
                </a:solidFill>
                <a:cs typeface="Arial"/>
              </a:rPr>
              <a:t>Asian-Americans Advancing Justice </a:t>
            </a:r>
          </a:p>
        </p:txBody>
      </p:sp>
      <p:pic>
        <p:nvPicPr>
          <p:cNvPr id="7" name="Picture 6">
            <a:extLst>
              <a:ext uri="{FF2B5EF4-FFF2-40B4-BE49-F238E27FC236}">
                <a16:creationId xmlns:a16="http://schemas.microsoft.com/office/drawing/2014/main" id="{86DEB149-BDFB-40CC-B1F9-5F2D6B9AD0DD}"/>
              </a:ext>
            </a:extLst>
          </p:cNvPr>
          <p:cNvPicPr>
            <a:picLocks noChangeAspect="1"/>
          </p:cNvPicPr>
          <p:nvPr/>
        </p:nvPicPr>
        <p:blipFill>
          <a:blip r:embed="rId3"/>
          <a:stretch>
            <a:fillRect/>
          </a:stretch>
        </p:blipFill>
        <p:spPr>
          <a:xfrm>
            <a:off x="646558" y="1101090"/>
            <a:ext cx="8023603" cy="4512840"/>
          </a:xfrm>
          <a:prstGeom prst="rect">
            <a:avLst/>
          </a:prstGeom>
        </p:spPr>
      </p:pic>
    </p:spTree>
    <p:extLst>
      <p:ext uri="{BB962C8B-B14F-4D97-AF65-F5344CB8AC3E}">
        <p14:creationId xmlns:p14="http://schemas.microsoft.com/office/powerpoint/2010/main" val="38793188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152400" y="212799"/>
            <a:ext cx="8991600" cy="801000"/>
          </a:xfrm>
          <a:prstGeom prst="rect">
            <a:avLst/>
          </a:prstGeom>
        </p:spPr>
        <p:txBody>
          <a:bodyPr spcFirstLastPara="1" vert="horz" wrap="square" lIns="91425" tIns="91425" rIns="91425" bIns="91425" rtlCol="0" anchor="t" anchorCtr="0">
            <a:noAutofit/>
          </a:bodyPr>
          <a:lstStyle/>
          <a:p>
            <a:pPr algn="l"/>
            <a:r>
              <a:rPr lang="en-GB" sz="3200" dirty="0"/>
              <a:t>Top Messaging for Asian American Communities</a:t>
            </a:r>
            <a:endParaRPr sz="3200" dirty="0"/>
          </a:p>
        </p:txBody>
      </p:sp>
      <p:sp>
        <p:nvSpPr>
          <p:cNvPr id="174" name="Google Shape;174;p26"/>
          <p:cNvSpPr txBox="1">
            <a:spLocks noGrp="1"/>
          </p:cNvSpPr>
          <p:nvPr>
            <p:ph type="body" idx="1"/>
          </p:nvPr>
        </p:nvSpPr>
        <p:spPr>
          <a:xfrm>
            <a:off x="311700" y="1123943"/>
            <a:ext cx="8832300" cy="4800600"/>
          </a:xfrm>
          <a:prstGeom prst="rect">
            <a:avLst/>
          </a:prstGeom>
        </p:spPr>
        <p:txBody>
          <a:bodyPr spcFirstLastPara="1" vert="horz" wrap="square" lIns="91425" tIns="91425" rIns="91425" bIns="91425" rtlCol="0" anchor="t" anchorCtr="0">
            <a:noAutofit/>
          </a:bodyPr>
          <a:lstStyle/>
          <a:p>
            <a:pPr marL="139700" indent="0">
              <a:buClr>
                <a:srgbClr val="000000"/>
              </a:buClr>
              <a:buSzPts val="1400"/>
              <a:buNone/>
            </a:pPr>
            <a:endParaRPr sz="1400" dirty="0">
              <a:solidFill>
                <a:schemeClr val="accent1"/>
              </a:solidFill>
              <a:cs typeface="Arial"/>
              <a:sym typeface="Arial"/>
            </a:endParaRPr>
          </a:p>
          <a:p>
            <a:pPr marL="0" indent="0">
              <a:lnSpc>
                <a:spcPct val="90000"/>
              </a:lnSpc>
              <a:spcBef>
                <a:spcPts val="1000"/>
              </a:spcBef>
              <a:buNone/>
            </a:pPr>
            <a:endParaRPr sz="1400" dirty="0">
              <a:solidFill>
                <a:srgbClr val="000000"/>
              </a:solidFill>
              <a:ea typeface="Arial"/>
              <a:cs typeface="Arial"/>
              <a:sym typeface="Arial"/>
            </a:endParaRPr>
          </a:p>
        </p:txBody>
      </p:sp>
      <p:sp>
        <p:nvSpPr>
          <p:cNvPr id="5" name="Google Shape;180;p27">
            <a:extLst>
              <a:ext uri="{FF2B5EF4-FFF2-40B4-BE49-F238E27FC236}">
                <a16:creationId xmlns:a16="http://schemas.microsoft.com/office/drawing/2014/main" id="{05228476-149A-4C0D-9CB8-DA6CC0AFA1C9}"/>
              </a:ext>
            </a:extLst>
          </p:cNvPr>
          <p:cNvSpPr txBox="1">
            <a:spLocks/>
          </p:cNvSpPr>
          <p:nvPr/>
        </p:nvSpPr>
        <p:spPr>
          <a:xfrm>
            <a:off x="0" y="6098576"/>
            <a:ext cx="8991600" cy="1105799"/>
          </a:xfrm>
          <a:prstGeom prst="rect">
            <a:avLst/>
          </a:prstGeom>
        </p:spPr>
        <p:txBody>
          <a:bodyPr spcFirstLastPara="1" vert="horz" wrap="square" lIns="91425" tIns="91425" rIns="91425" bIns="91425" rtlCol="0" anchor="t" anchorCtr="0">
            <a:noAutofit/>
          </a:bodyPr>
          <a:lstStyle>
            <a:lvl1pPr marL="457200" lvl="0" indent="-342900" algn="l" defTabSz="914400" rtl="0" eaLnBrk="1" latinLnBrk="0" hangingPunct="1">
              <a:spcBef>
                <a:spcPts val="0"/>
              </a:spcBef>
              <a:spcAft>
                <a:spcPts val="0"/>
              </a:spcAft>
              <a:buSzPts val="1800"/>
              <a:buFont typeface="Arial" pitchFamily="34" charset="0"/>
              <a:buChar char="●"/>
              <a:defRPr sz="3200" kern="1200" baseline="0">
                <a:solidFill>
                  <a:schemeClr val="tx2">
                    <a:lumMod val="75000"/>
                  </a:schemeClr>
                </a:solidFill>
                <a:latin typeface="+mn-lt"/>
                <a:ea typeface="+mn-ea"/>
                <a:cs typeface="+mn-cs"/>
              </a:defRPr>
            </a:lvl1pPr>
            <a:lvl2pPr marL="914400" lvl="1" indent="-317500" algn="l" defTabSz="914400" rtl="0" eaLnBrk="1" latinLnBrk="0" hangingPunct="1">
              <a:spcBef>
                <a:spcPts val="1600"/>
              </a:spcBef>
              <a:spcAft>
                <a:spcPts val="0"/>
              </a:spcAft>
              <a:buSzPts val="1400"/>
              <a:buFont typeface="Arial" pitchFamily="34" charset="0"/>
              <a:buChar char="○"/>
              <a:defRPr sz="2800" kern="1200" baseline="0">
                <a:solidFill>
                  <a:schemeClr val="accent1">
                    <a:lumMod val="75000"/>
                  </a:schemeClr>
                </a:solidFill>
                <a:latin typeface="+mn-lt"/>
                <a:ea typeface="+mn-ea"/>
                <a:cs typeface="+mn-cs"/>
              </a:defRPr>
            </a:lvl2pPr>
            <a:lvl3pPr marL="1371600" lvl="2" indent="-317500" algn="l" defTabSz="914400" rtl="0" eaLnBrk="1" latinLnBrk="0" hangingPunct="1">
              <a:spcBef>
                <a:spcPts val="1600"/>
              </a:spcBef>
              <a:spcAft>
                <a:spcPts val="0"/>
              </a:spcAft>
              <a:buSzPts val="1400"/>
              <a:buFont typeface="Arial" pitchFamily="34" charset="0"/>
              <a:buChar char="■"/>
              <a:defRPr sz="2400" kern="1200" baseline="0">
                <a:solidFill>
                  <a:schemeClr val="tx2">
                    <a:lumMod val="60000"/>
                    <a:lumOff val="40000"/>
                  </a:schemeClr>
                </a:solidFill>
                <a:latin typeface="+mn-lt"/>
                <a:ea typeface="+mn-ea"/>
                <a:cs typeface="+mn-cs"/>
              </a:defRPr>
            </a:lvl3pPr>
            <a:lvl4pPr marL="1828800" lvl="3"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4pPr>
            <a:lvl5pPr marL="2286000" lvl="4"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5pPr>
            <a:lvl6pPr marL="2743200" lvl="5"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1600"/>
              </a:spcBef>
              <a:spcAft>
                <a:spcPts val="1600"/>
              </a:spcAft>
              <a:buSzPts val="1400"/>
              <a:buFont typeface="Arial" pitchFamily="34" charset="0"/>
              <a:buChar char="■"/>
              <a:defRPr sz="2000" kern="1200">
                <a:solidFill>
                  <a:schemeClr val="tx1"/>
                </a:solidFill>
                <a:latin typeface="+mn-lt"/>
                <a:ea typeface="+mn-ea"/>
                <a:cs typeface="+mn-cs"/>
              </a:defRPr>
            </a:lvl9pPr>
          </a:lstStyle>
          <a:p>
            <a:pPr marL="114300" indent="0">
              <a:buFont typeface="Arial" pitchFamily="34" charset="0"/>
              <a:buNone/>
            </a:pPr>
            <a:r>
              <a:rPr lang="en-US" sz="1800" i="1" dirty="0">
                <a:solidFill>
                  <a:schemeClr val="bg1"/>
                </a:solidFill>
                <a:cs typeface="Arial"/>
              </a:rPr>
              <a:t>This information has been researched and presented by </a:t>
            </a:r>
          </a:p>
          <a:p>
            <a:pPr marL="114300" indent="0">
              <a:buFont typeface="Arial" pitchFamily="34" charset="0"/>
              <a:buNone/>
            </a:pPr>
            <a:r>
              <a:rPr lang="en-US" sz="1800" i="1" dirty="0">
                <a:solidFill>
                  <a:schemeClr val="bg1"/>
                </a:solidFill>
                <a:cs typeface="Arial"/>
              </a:rPr>
              <a:t>Asian-Americans Advancing Justice </a:t>
            </a:r>
          </a:p>
        </p:txBody>
      </p:sp>
      <p:sp>
        <p:nvSpPr>
          <p:cNvPr id="6" name="Rectangle 5">
            <a:extLst>
              <a:ext uri="{FF2B5EF4-FFF2-40B4-BE49-F238E27FC236}">
                <a16:creationId xmlns:a16="http://schemas.microsoft.com/office/drawing/2014/main" id="{9340B98A-477E-4359-B5EC-15D2573DAD44}"/>
              </a:ext>
            </a:extLst>
          </p:cNvPr>
          <p:cNvSpPr/>
          <p:nvPr/>
        </p:nvSpPr>
        <p:spPr>
          <a:xfrm>
            <a:off x="258518" y="1105800"/>
            <a:ext cx="8504482" cy="4770537"/>
          </a:xfrm>
          <a:prstGeom prst="rect">
            <a:avLst/>
          </a:prstGeom>
        </p:spPr>
        <p:txBody>
          <a:bodyPr wrap="square">
            <a:spAutoFit/>
          </a:bodyPr>
          <a:lstStyle/>
          <a:p>
            <a:pPr marL="457200" indent="-317500">
              <a:spcAft>
                <a:spcPts val="600"/>
              </a:spcAft>
              <a:buClr>
                <a:srgbClr val="000000"/>
              </a:buClr>
              <a:buSzPts val="1400"/>
              <a:buFont typeface="Arial"/>
              <a:buChar char="●"/>
            </a:pPr>
            <a:r>
              <a:rPr lang="en-US" sz="2400" dirty="0">
                <a:solidFill>
                  <a:schemeClr val="tx2"/>
                </a:solidFill>
                <a:cs typeface="Arial"/>
              </a:rPr>
              <a:t>Two of the top three reasons for participating in the census include </a:t>
            </a:r>
            <a:r>
              <a:rPr lang="en-US" sz="2400" b="1" dirty="0">
                <a:solidFill>
                  <a:schemeClr val="tx2"/>
                </a:solidFill>
                <a:cs typeface="Arial"/>
              </a:rPr>
              <a:t>making sure that our communities get resources.</a:t>
            </a:r>
          </a:p>
          <a:p>
            <a:pPr marL="457200" indent="-317500">
              <a:spcBef>
                <a:spcPts val="600"/>
              </a:spcBef>
              <a:spcAft>
                <a:spcPts val="600"/>
              </a:spcAft>
              <a:buClr>
                <a:srgbClr val="000000"/>
              </a:buClr>
              <a:buSzPts val="1400"/>
              <a:buFont typeface="Arial"/>
              <a:buChar char="●"/>
            </a:pPr>
            <a:r>
              <a:rPr lang="en-US" sz="2400" dirty="0">
                <a:solidFill>
                  <a:schemeClr val="tx2"/>
                </a:solidFill>
                <a:cs typeface="Arial"/>
              </a:rPr>
              <a:t>Census Data is critical to </a:t>
            </a:r>
            <a:r>
              <a:rPr lang="en-US" sz="2400" b="1" dirty="0">
                <a:solidFill>
                  <a:schemeClr val="tx2"/>
                </a:solidFill>
                <a:cs typeface="Arial"/>
              </a:rPr>
              <a:t>our children’s future and the next generation</a:t>
            </a:r>
            <a:r>
              <a:rPr lang="en-US" sz="2400" dirty="0">
                <a:solidFill>
                  <a:schemeClr val="tx2"/>
                </a:solidFill>
                <a:cs typeface="Arial"/>
              </a:rPr>
              <a:t>. It helps us get the health care, transportation, schools, affordable housing, and higher education that our children need to get a good start and be successful (</a:t>
            </a:r>
            <a:r>
              <a:rPr lang="en-US" sz="2400" dirty="0">
                <a:solidFill>
                  <a:srgbClr val="CD0458"/>
                </a:solidFill>
                <a:cs typeface="Arial"/>
              </a:rPr>
              <a:t>79%</a:t>
            </a:r>
            <a:r>
              <a:rPr lang="en-US" sz="2400" dirty="0">
                <a:solidFill>
                  <a:schemeClr val="tx2"/>
                </a:solidFill>
                <a:cs typeface="Arial"/>
              </a:rPr>
              <a:t> found this totally convincing.) </a:t>
            </a:r>
          </a:p>
          <a:p>
            <a:pPr marL="457200" indent="-317500">
              <a:spcBef>
                <a:spcPts val="600"/>
              </a:spcBef>
              <a:spcAft>
                <a:spcPts val="600"/>
              </a:spcAft>
              <a:buClr>
                <a:srgbClr val="000000"/>
              </a:buClr>
              <a:buSzPts val="1400"/>
              <a:buFont typeface="Arial"/>
              <a:buChar char="●"/>
            </a:pPr>
            <a:r>
              <a:rPr lang="en-US" sz="2400" i="1" dirty="0">
                <a:solidFill>
                  <a:schemeClr val="tx2"/>
                </a:solidFill>
                <a:cs typeface="Arial"/>
              </a:rPr>
              <a:t>The Census makes sure our community gets its fair share of resources</a:t>
            </a:r>
          </a:p>
          <a:p>
            <a:pPr marL="457200" indent="-317500">
              <a:spcBef>
                <a:spcPts val="600"/>
              </a:spcBef>
              <a:spcAft>
                <a:spcPts val="600"/>
              </a:spcAft>
              <a:buClr>
                <a:srgbClr val="000000"/>
              </a:buClr>
              <a:buSzPts val="1400"/>
              <a:buFont typeface="Arial"/>
              <a:buChar char="●"/>
            </a:pPr>
            <a:r>
              <a:rPr lang="en-US" sz="2400" i="1" dirty="0">
                <a:solidFill>
                  <a:schemeClr val="tx2"/>
                </a:solidFill>
                <a:cs typeface="Arial"/>
              </a:rPr>
              <a:t>My community needs resources and government services</a:t>
            </a:r>
          </a:p>
          <a:p>
            <a:pPr marL="457200" indent="-317500">
              <a:spcBef>
                <a:spcPts val="600"/>
              </a:spcBef>
              <a:spcAft>
                <a:spcPts val="600"/>
              </a:spcAft>
              <a:buClr>
                <a:srgbClr val="000000"/>
              </a:buClr>
              <a:buSzPts val="1400"/>
              <a:buFont typeface="Arial"/>
              <a:buChar char="●"/>
            </a:pPr>
            <a:r>
              <a:rPr lang="en-US" sz="2400" i="1" dirty="0">
                <a:solidFill>
                  <a:schemeClr val="tx2"/>
                </a:solidFill>
                <a:cs typeface="Arial"/>
              </a:rPr>
              <a:t>It’s key to equality for all people here</a:t>
            </a:r>
          </a:p>
        </p:txBody>
      </p:sp>
      <p:sp>
        <p:nvSpPr>
          <p:cNvPr id="7" name="Rectangle 6">
            <a:extLst>
              <a:ext uri="{FF2B5EF4-FFF2-40B4-BE49-F238E27FC236}">
                <a16:creationId xmlns:a16="http://schemas.microsoft.com/office/drawing/2014/main" id="{17CC7E4C-9FCB-4C80-AC14-BA2F850188A8}"/>
              </a:ext>
            </a:extLst>
          </p:cNvPr>
          <p:cNvSpPr/>
          <p:nvPr/>
        </p:nvSpPr>
        <p:spPr>
          <a:xfrm>
            <a:off x="5265072" y="3074797"/>
            <a:ext cx="3755967" cy="369332"/>
          </a:xfrm>
          <a:prstGeom prst="rect">
            <a:avLst/>
          </a:prstGeom>
        </p:spPr>
        <p:txBody>
          <a:bodyPr wrap="square">
            <a:spAutoFit/>
          </a:bodyPr>
          <a:lstStyle/>
          <a:p>
            <a:pPr marL="457200" indent="-317500">
              <a:spcBef>
                <a:spcPts val="600"/>
              </a:spcBef>
              <a:spcAft>
                <a:spcPts val="600"/>
              </a:spcAft>
              <a:buClr>
                <a:srgbClr val="000000"/>
              </a:buClr>
              <a:buSzPts val="1400"/>
              <a:buFont typeface="Arial"/>
              <a:buChar char="●"/>
            </a:pPr>
            <a:endParaRPr lang="en-US" i="1" dirty="0">
              <a:solidFill>
                <a:schemeClr val="tx2"/>
              </a:solidFill>
              <a:cs typeface="Arial"/>
            </a:endParaRPr>
          </a:p>
        </p:txBody>
      </p:sp>
    </p:spTree>
    <p:extLst>
      <p:ext uri="{BB962C8B-B14F-4D97-AF65-F5344CB8AC3E}">
        <p14:creationId xmlns:p14="http://schemas.microsoft.com/office/powerpoint/2010/main" val="19520746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76200" y="228600"/>
            <a:ext cx="9067800" cy="685800"/>
          </a:xfrm>
          <a:prstGeom prst="rect">
            <a:avLst/>
          </a:prstGeom>
        </p:spPr>
        <p:txBody>
          <a:bodyPr spcFirstLastPara="1" vert="horz" wrap="square" lIns="91425" tIns="91425" rIns="91425" bIns="91425" rtlCol="0" anchor="t" anchorCtr="0">
            <a:noAutofit/>
          </a:bodyPr>
          <a:lstStyle/>
          <a:p>
            <a:pPr algn="l"/>
            <a:r>
              <a:rPr lang="en-GB" sz="2800" dirty="0"/>
              <a:t>Why Native American Communities Are Undercounted</a:t>
            </a:r>
            <a:br>
              <a:rPr lang="en-GB" sz="2800" dirty="0"/>
            </a:br>
            <a:endParaRPr sz="1700" i="1" dirty="0"/>
          </a:p>
        </p:txBody>
      </p:sp>
      <p:sp>
        <p:nvSpPr>
          <p:cNvPr id="4" name="Text Placeholder 3">
            <a:extLst>
              <a:ext uri="{FF2B5EF4-FFF2-40B4-BE49-F238E27FC236}">
                <a16:creationId xmlns:a16="http://schemas.microsoft.com/office/drawing/2014/main" id="{5193AD2B-55E9-4A3E-BF03-4B1B7A1E6AB1}"/>
              </a:ext>
            </a:extLst>
          </p:cNvPr>
          <p:cNvSpPr>
            <a:spLocks noGrp="1"/>
          </p:cNvSpPr>
          <p:nvPr>
            <p:ph type="body" idx="1"/>
          </p:nvPr>
        </p:nvSpPr>
        <p:spPr>
          <a:xfrm>
            <a:off x="302175" y="833863"/>
            <a:ext cx="8520600" cy="5101233"/>
          </a:xfrm>
        </p:spPr>
        <p:txBody>
          <a:bodyPr/>
          <a:lstStyle/>
          <a:p>
            <a:pPr>
              <a:spcAft>
                <a:spcPts val="600"/>
              </a:spcAft>
            </a:pPr>
            <a:r>
              <a:rPr lang="en-US" sz="1500" dirty="0">
                <a:solidFill>
                  <a:schemeClr val="tx2"/>
                </a:solidFill>
                <a:cs typeface="Arial"/>
              </a:rPr>
              <a:t>Suspicion of anything related to the U.S. government is a natural consequence of historically poor treatment of American Indians. Whether or not to participate in the census, and accept related messaging at face value, is not always an easy decision. Most Native people want more details as well as to be able to see a direct benefit to their community before participating.</a:t>
            </a:r>
          </a:p>
          <a:p>
            <a:pPr>
              <a:spcAft>
                <a:spcPts val="600"/>
              </a:spcAft>
            </a:pPr>
            <a:r>
              <a:rPr lang="en-US" sz="1500" dirty="0">
                <a:solidFill>
                  <a:schemeClr val="tx2"/>
                </a:solidFill>
                <a:cs typeface="Arial"/>
              </a:rPr>
              <a:t>Among all American Indian and Alaska Native groups, </a:t>
            </a:r>
            <a:r>
              <a:rPr lang="en-US" sz="1500" b="1" i="1" dirty="0">
                <a:solidFill>
                  <a:schemeClr val="tx2"/>
                </a:solidFill>
                <a:cs typeface="Arial"/>
              </a:rPr>
              <a:t>concerns of privacy</a:t>
            </a:r>
            <a:r>
              <a:rPr lang="en-US" sz="1500" dirty="0">
                <a:solidFill>
                  <a:schemeClr val="tx2"/>
                </a:solidFill>
                <a:cs typeface="Arial"/>
              </a:rPr>
              <a:t> proved to be the most widely cited barrier for filling out the census form. In multiple cases, participants attributed their lack of previous or potential future participation to privacy concerns—</a:t>
            </a:r>
            <a:r>
              <a:rPr lang="en-US" sz="1500" b="1" i="1" dirty="0">
                <a:solidFill>
                  <a:schemeClr val="tx2"/>
                </a:solidFill>
                <a:cs typeface="Arial"/>
              </a:rPr>
              <a:t>whether it was not feeling comfortable divulging personal information to an unknown enumerator or sending private information through a form.</a:t>
            </a:r>
          </a:p>
          <a:p>
            <a:pPr>
              <a:spcAft>
                <a:spcPts val="600"/>
              </a:spcAft>
            </a:pPr>
            <a:endParaRPr lang="en-US" sz="1500" dirty="0"/>
          </a:p>
          <a:p>
            <a:endParaRPr lang="en-US" sz="1500" dirty="0"/>
          </a:p>
        </p:txBody>
      </p:sp>
      <p:sp>
        <p:nvSpPr>
          <p:cNvPr id="7" name="Google Shape;180;p27">
            <a:extLst>
              <a:ext uri="{FF2B5EF4-FFF2-40B4-BE49-F238E27FC236}">
                <a16:creationId xmlns:a16="http://schemas.microsoft.com/office/drawing/2014/main" id="{A6959471-4555-4C7E-88B6-EC080135D9F1}"/>
              </a:ext>
            </a:extLst>
          </p:cNvPr>
          <p:cNvSpPr txBox="1">
            <a:spLocks/>
          </p:cNvSpPr>
          <p:nvPr/>
        </p:nvSpPr>
        <p:spPr>
          <a:xfrm>
            <a:off x="66675" y="6168033"/>
            <a:ext cx="8991600" cy="533400"/>
          </a:xfrm>
          <a:prstGeom prst="rect">
            <a:avLst/>
          </a:prstGeom>
        </p:spPr>
        <p:txBody>
          <a:bodyPr spcFirstLastPara="1" vert="horz" wrap="square" lIns="91425" tIns="91425" rIns="91425" bIns="91425" rtlCol="0" anchor="t" anchorCtr="0">
            <a:noAutofit/>
          </a:bodyPr>
          <a:lstStyle>
            <a:lvl1pPr marL="457200" lvl="0" indent="-342900" algn="l" defTabSz="914400" rtl="0" eaLnBrk="1" latinLnBrk="0" hangingPunct="1">
              <a:spcBef>
                <a:spcPts val="0"/>
              </a:spcBef>
              <a:spcAft>
                <a:spcPts val="0"/>
              </a:spcAft>
              <a:buSzPts val="1800"/>
              <a:buFont typeface="Arial" pitchFamily="34" charset="0"/>
              <a:buChar char="●"/>
              <a:defRPr sz="3200" kern="1200" baseline="0">
                <a:solidFill>
                  <a:schemeClr val="tx2">
                    <a:lumMod val="75000"/>
                  </a:schemeClr>
                </a:solidFill>
                <a:latin typeface="+mn-lt"/>
                <a:ea typeface="+mn-ea"/>
                <a:cs typeface="+mn-cs"/>
              </a:defRPr>
            </a:lvl1pPr>
            <a:lvl2pPr marL="914400" lvl="1" indent="-317500" algn="l" defTabSz="914400" rtl="0" eaLnBrk="1" latinLnBrk="0" hangingPunct="1">
              <a:spcBef>
                <a:spcPts val="1600"/>
              </a:spcBef>
              <a:spcAft>
                <a:spcPts val="0"/>
              </a:spcAft>
              <a:buSzPts val="1400"/>
              <a:buFont typeface="Arial" pitchFamily="34" charset="0"/>
              <a:buChar char="○"/>
              <a:defRPr sz="2800" kern="1200" baseline="0">
                <a:solidFill>
                  <a:schemeClr val="accent1">
                    <a:lumMod val="75000"/>
                  </a:schemeClr>
                </a:solidFill>
                <a:latin typeface="+mn-lt"/>
                <a:ea typeface="+mn-ea"/>
                <a:cs typeface="+mn-cs"/>
              </a:defRPr>
            </a:lvl2pPr>
            <a:lvl3pPr marL="1371600" lvl="2" indent="-317500" algn="l" defTabSz="914400" rtl="0" eaLnBrk="1" latinLnBrk="0" hangingPunct="1">
              <a:spcBef>
                <a:spcPts val="1600"/>
              </a:spcBef>
              <a:spcAft>
                <a:spcPts val="0"/>
              </a:spcAft>
              <a:buSzPts val="1400"/>
              <a:buFont typeface="Arial" pitchFamily="34" charset="0"/>
              <a:buChar char="■"/>
              <a:defRPr sz="2400" kern="1200" baseline="0">
                <a:solidFill>
                  <a:schemeClr val="tx2">
                    <a:lumMod val="60000"/>
                    <a:lumOff val="40000"/>
                  </a:schemeClr>
                </a:solidFill>
                <a:latin typeface="+mn-lt"/>
                <a:ea typeface="+mn-ea"/>
                <a:cs typeface="+mn-cs"/>
              </a:defRPr>
            </a:lvl3pPr>
            <a:lvl4pPr marL="1828800" lvl="3"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4pPr>
            <a:lvl5pPr marL="2286000" lvl="4"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5pPr>
            <a:lvl6pPr marL="2743200" lvl="5"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1600"/>
              </a:spcBef>
              <a:spcAft>
                <a:spcPts val="1600"/>
              </a:spcAft>
              <a:buSzPts val="1400"/>
              <a:buFont typeface="Arial" pitchFamily="34" charset="0"/>
              <a:buChar char="■"/>
              <a:defRPr sz="2000" kern="1200">
                <a:solidFill>
                  <a:schemeClr val="tx1"/>
                </a:solidFill>
                <a:latin typeface="+mn-lt"/>
                <a:ea typeface="+mn-ea"/>
                <a:cs typeface="+mn-cs"/>
              </a:defRPr>
            </a:lvl9pPr>
          </a:lstStyle>
          <a:p>
            <a:pPr marL="114300" indent="0">
              <a:buFont typeface="Arial" pitchFamily="34" charset="0"/>
              <a:buNone/>
            </a:pPr>
            <a:r>
              <a:rPr lang="en-US" sz="1400" i="1" dirty="0">
                <a:solidFill>
                  <a:schemeClr val="bg1"/>
                </a:solidFill>
                <a:cs typeface="Arial"/>
              </a:rPr>
              <a:t>This information has been researched and presented by </a:t>
            </a:r>
          </a:p>
          <a:p>
            <a:pPr marL="114300" indent="0">
              <a:buFont typeface="Arial" pitchFamily="34" charset="0"/>
              <a:buNone/>
            </a:pPr>
            <a:r>
              <a:rPr lang="en-US" sz="1400" i="1" dirty="0">
                <a:solidFill>
                  <a:schemeClr val="bg1"/>
                </a:solidFill>
                <a:cs typeface="Arial"/>
              </a:rPr>
              <a:t>National Congress of American Indians</a:t>
            </a:r>
          </a:p>
        </p:txBody>
      </p:sp>
      <p:pic>
        <p:nvPicPr>
          <p:cNvPr id="6" name="Picture 5">
            <a:extLst>
              <a:ext uri="{FF2B5EF4-FFF2-40B4-BE49-F238E27FC236}">
                <a16:creationId xmlns:a16="http://schemas.microsoft.com/office/drawing/2014/main" id="{2ED19291-E34C-454C-84B4-2E0BBD5EF8DF}"/>
              </a:ext>
            </a:extLst>
          </p:cNvPr>
          <p:cNvPicPr>
            <a:picLocks noChangeAspect="1"/>
          </p:cNvPicPr>
          <p:nvPr/>
        </p:nvPicPr>
        <p:blipFill>
          <a:blip r:embed="rId3"/>
          <a:stretch>
            <a:fillRect/>
          </a:stretch>
        </p:blipFill>
        <p:spPr>
          <a:xfrm>
            <a:off x="1338329" y="3022278"/>
            <a:ext cx="6205471" cy="3001859"/>
          </a:xfrm>
          <a:prstGeom prst="rect">
            <a:avLst/>
          </a:prstGeom>
        </p:spPr>
      </p:pic>
    </p:spTree>
    <p:extLst>
      <p:ext uri="{BB962C8B-B14F-4D97-AF65-F5344CB8AC3E}">
        <p14:creationId xmlns:p14="http://schemas.microsoft.com/office/powerpoint/2010/main" val="936444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84730" y="104067"/>
            <a:ext cx="8991600" cy="801000"/>
          </a:xfrm>
          <a:prstGeom prst="rect">
            <a:avLst/>
          </a:prstGeom>
        </p:spPr>
        <p:txBody>
          <a:bodyPr spcFirstLastPara="1" vert="horz" wrap="square" lIns="91425" tIns="91425" rIns="91425" bIns="91425" rtlCol="0" anchor="t" anchorCtr="0">
            <a:noAutofit/>
          </a:bodyPr>
          <a:lstStyle/>
          <a:p>
            <a:pPr algn="l"/>
            <a:r>
              <a:rPr lang="en-GB" sz="3600" dirty="0"/>
              <a:t>Messaging for Native American Communities</a:t>
            </a:r>
            <a:endParaRPr sz="3600" dirty="0"/>
          </a:p>
        </p:txBody>
      </p:sp>
      <p:sp>
        <p:nvSpPr>
          <p:cNvPr id="174" name="Google Shape;174;p26"/>
          <p:cNvSpPr txBox="1">
            <a:spLocks noGrp="1"/>
          </p:cNvSpPr>
          <p:nvPr>
            <p:ph type="body" idx="1"/>
          </p:nvPr>
        </p:nvSpPr>
        <p:spPr>
          <a:xfrm>
            <a:off x="311700" y="1123943"/>
            <a:ext cx="8832300" cy="4800600"/>
          </a:xfrm>
          <a:prstGeom prst="rect">
            <a:avLst/>
          </a:prstGeom>
        </p:spPr>
        <p:txBody>
          <a:bodyPr spcFirstLastPara="1" vert="horz" wrap="square" lIns="91425" tIns="91425" rIns="91425" bIns="91425" rtlCol="0" anchor="t" anchorCtr="0">
            <a:noAutofit/>
          </a:bodyPr>
          <a:lstStyle/>
          <a:p>
            <a:pPr marL="139700" indent="0">
              <a:buClr>
                <a:srgbClr val="000000"/>
              </a:buClr>
              <a:buSzPts val="1400"/>
              <a:buNone/>
            </a:pPr>
            <a:endParaRPr sz="1400" dirty="0">
              <a:solidFill>
                <a:schemeClr val="accent1"/>
              </a:solidFill>
              <a:cs typeface="Arial"/>
              <a:sym typeface="Arial"/>
            </a:endParaRPr>
          </a:p>
          <a:p>
            <a:pPr marL="0" indent="0">
              <a:lnSpc>
                <a:spcPct val="90000"/>
              </a:lnSpc>
              <a:spcBef>
                <a:spcPts val="1000"/>
              </a:spcBef>
              <a:buNone/>
            </a:pPr>
            <a:endParaRPr sz="1400" dirty="0">
              <a:solidFill>
                <a:srgbClr val="000000"/>
              </a:solidFill>
              <a:ea typeface="Arial"/>
              <a:cs typeface="Arial"/>
              <a:sym typeface="Arial"/>
            </a:endParaRPr>
          </a:p>
        </p:txBody>
      </p:sp>
      <p:sp>
        <p:nvSpPr>
          <p:cNvPr id="5" name="Google Shape;180;p27">
            <a:extLst>
              <a:ext uri="{FF2B5EF4-FFF2-40B4-BE49-F238E27FC236}">
                <a16:creationId xmlns:a16="http://schemas.microsoft.com/office/drawing/2014/main" id="{05228476-149A-4C0D-9CB8-DA6CC0AFA1C9}"/>
              </a:ext>
            </a:extLst>
          </p:cNvPr>
          <p:cNvSpPr txBox="1">
            <a:spLocks/>
          </p:cNvSpPr>
          <p:nvPr/>
        </p:nvSpPr>
        <p:spPr>
          <a:xfrm>
            <a:off x="-76200" y="6096000"/>
            <a:ext cx="8991600" cy="533400"/>
          </a:xfrm>
          <a:prstGeom prst="rect">
            <a:avLst/>
          </a:prstGeom>
        </p:spPr>
        <p:txBody>
          <a:bodyPr spcFirstLastPara="1" vert="horz" wrap="square" lIns="91425" tIns="91425" rIns="91425" bIns="91425" rtlCol="0" anchor="t" anchorCtr="0">
            <a:noAutofit/>
          </a:bodyPr>
          <a:lstStyle>
            <a:lvl1pPr marL="457200" lvl="0" indent="-342900" algn="l" defTabSz="914400" rtl="0" eaLnBrk="1" latinLnBrk="0" hangingPunct="1">
              <a:spcBef>
                <a:spcPts val="0"/>
              </a:spcBef>
              <a:spcAft>
                <a:spcPts val="0"/>
              </a:spcAft>
              <a:buSzPts val="1800"/>
              <a:buFont typeface="Arial" pitchFamily="34" charset="0"/>
              <a:buChar char="●"/>
              <a:defRPr sz="3200" kern="1200" baseline="0">
                <a:solidFill>
                  <a:schemeClr val="tx2">
                    <a:lumMod val="75000"/>
                  </a:schemeClr>
                </a:solidFill>
                <a:latin typeface="+mn-lt"/>
                <a:ea typeface="+mn-ea"/>
                <a:cs typeface="+mn-cs"/>
              </a:defRPr>
            </a:lvl1pPr>
            <a:lvl2pPr marL="914400" lvl="1" indent="-317500" algn="l" defTabSz="914400" rtl="0" eaLnBrk="1" latinLnBrk="0" hangingPunct="1">
              <a:spcBef>
                <a:spcPts val="1600"/>
              </a:spcBef>
              <a:spcAft>
                <a:spcPts val="0"/>
              </a:spcAft>
              <a:buSzPts val="1400"/>
              <a:buFont typeface="Arial" pitchFamily="34" charset="0"/>
              <a:buChar char="○"/>
              <a:defRPr sz="2800" kern="1200" baseline="0">
                <a:solidFill>
                  <a:schemeClr val="accent1">
                    <a:lumMod val="75000"/>
                  </a:schemeClr>
                </a:solidFill>
                <a:latin typeface="+mn-lt"/>
                <a:ea typeface="+mn-ea"/>
                <a:cs typeface="+mn-cs"/>
              </a:defRPr>
            </a:lvl2pPr>
            <a:lvl3pPr marL="1371600" lvl="2" indent="-317500" algn="l" defTabSz="914400" rtl="0" eaLnBrk="1" latinLnBrk="0" hangingPunct="1">
              <a:spcBef>
                <a:spcPts val="1600"/>
              </a:spcBef>
              <a:spcAft>
                <a:spcPts val="0"/>
              </a:spcAft>
              <a:buSzPts val="1400"/>
              <a:buFont typeface="Arial" pitchFamily="34" charset="0"/>
              <a:buChar char="■"/>
              <a:defRPr sz="2400" kern="1200" baseline="0">
                <a:solidFill>
                  <a:schemeClr val="tx2">
                    <a:lumMod val="60000"/>
                    <a:lumOff val="40000"/>
                  </a:schemeClr>
                </a:solidFill>
                <a:latin typeface="+mn-lt"/>
                <a:ea typeface="+mn-ea"/>
                <a:cs typeface="+mn-cs"/>
              </a:defRPr>
            </a:lvl3pPr>
            <a:lvl4pPr marL="1828800" lvl="3"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4pPr>
            <a:lvl5pPr marL="2286000" lvl="4"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5pPr>
            <a:lvl6pPr marL="2743200" lvl="5"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1600"/>
              </a:spcBef>
              <a:spcAft>
                <a:spcPts val="1600"/>
              </a:spcAft>
              <a:buSzPts val="1400"/>
              <a:buFont typeface="Arial" pitchFamily="34" charset="0"/>
              <a:buChar char="■"/>
              <a:defRPr sz="2000" kern="1200">
                <a:solidFill>
                  <a:schemeClr val="tx1"/>
                </a:solidFill>
                <a:latin typeface="+mn-lt"/>
                <a:ea typeface="+mn-ea"/>
                <a:cs typeface="+mn-cs"/>
              </a:defRPr>
            </a:lvl9pPr>
          </a:lstStyle>
          <a:p>
            <a:pPr marL="114300" indent="0">
              <a:buFont typeface="Arial" pitchFamily="34" charset="0"/>
              <a:buNone/>
            </a:pPr>
            <a:r>
              <a:rPr lang="en-US" sz="1600" i="1" dirty="0">
                <a:solidFill>
                  <a:schemeClr val="bg1"/>
                </a:solidFill>
                <a:cs typeface="Arial"/>
              </a:rPr>
              <a:t>This information has been researched and presented by </a:t>
            </a:r>
          </a:p>
          <a:p>
            <a:pPr marL="114300" indent="0">
              <a:buFont typeface="Arial" pitchFamily="34" charset="0"/>
              <a:buNone/>
            </a:pPr>
            <a:r>
              <a:rPr lang="en-US" sz="1600" i="1" dirty="0">
                <a:solidFill>
                  <a:schemeClr val="bg1"/>
                </a:solidFill>
                <a:cs typeface="Arial"/>
              </a:rPr>
              <a:t>National Congress of American Indians</a:t>
            </a:r>
          </a:p>
        </p:txBody>
      </p:sp>
      <p:pic>
        <p:nvPicPr>
          <p:cNvPr id="7" name="Picture 6">
            <a:extLst>
              <a:ext uri="{FF2B5EF4-FFF2-40B4-BE49-F238E27FC236}">
                <a16:creationId xmlns:a16="http://schemas.microsoft.com/office/drawing/2014/main" id="{08F599FE-EB6D-436E-98CB-89931D8B7353}"/>
              </a:ext>
            </a:extLst>
          </p:cNvPr>
          <p:cNvPicPr>
            <a:picLocks noChangeAspect="1"/>
          </p:cNvPicPr>
          <p:nvPr/>
        </p:nvPicPr>
        <p:blipFill>
          <a:blip r:embed="rId3"/>
          <a:stretch>
            <a:fillRect/>
          </a:stretch>
        </p:blipFill>
        <p:spPr>
          <a:xfrm>
            <a:off x="-10160" y="971107"/>
            <a:ext cx="6757430" cy="3088357"/>
          </a:xfrm>
          <a:prstGeom prst="rect">
            <a:avLst/>
          </a:prstGeom>
        </p:spPr>
      </p:pic>
      <p:pic>
        <p:nvPicPr>
          <p:cNvPr id="8" name="Picture 7">
            <a:extLst>
              <a:ext uri="{FF2B5EF4-FFF2-40B4-BE49-F238E27FC236}">
                <a16:creationId xmlns:a16="http://schemas.microsoft.com/office/drawing/2014/main" id="{FA7109D0-64FA-402F-ABE5-2DFA27D1D04A}"/>
              </a:ext>
            </a:extLst>
          </p:cNvPr>
          <p:cNvPicPr>
            <a:picLocks noChangeAspect="1"/>
          </p:cNvPicPr>
          <p:nvPr/>
        </p:nvPicPr>
        <p:blipFill>
          <a:blip r:embed="rId4"/>
          <a:stretch>
            <a:fillRect/>
          </a:stretch>
        </p:blipFill>
        <p:spPr>
          <a:xfrm>
            <a:off x="6089100" y="971107"/>
            <a:ext cx="2978700" cy="4003424"/>
          </a:xfrm>
          <a:prstGeom prst="rect">
            <a:avLst/>
          </a:prstGeom>
        </p:spPr>
      </p:pic>
      <p:sp>
        <p:nvSpPr>
          <p:cNvPr id="9" name="Rectangle 8">
            <a:extLst>
              <a:ext uri="{FF2B5EF4-FFF2-40B4-BE49-F238E27FC236}">
                <a16:creationId xmlns:a16="http://schemas.microsoft.com/office/drawing/2014/main" id="{79A28AD5-6F91-4F33-ADD8-23FBA01DFEFC}"/>
              </a:ext>
            </a:extLst>
          </p:cNvPr>
          <p:cNvSpPr/>
          <p:nvPr/>
        </p:nvSpPr>
        <p:spPr>
          <a:xfrm>
            <a:off x="62590" y="4054275"/>
            <a:ext cx="5950310" cy="1862048"/>
          </a:xfrm>
          <a:prstGeom prst="rect">
            <a:avLst/>
          </a:prstGeom>
        </p:spPr>
        <p:txBody>
          <a:bodyPr wrap="square">
            <a:spAutoFit/>
          </a:bodyPr>
          <a:lstStyle/>
          <a:p>
            <a:pPr marL="171450" indent="-171450">
              <a:spcAft>
                <a:spcPts val="1200"/>
              </a:spcAft>
              <a:buFont typeface="Arial" panose="020B0604020202020204" pitchFamily="34" charset="0"/>
              <a:buChar char="•"/>
            </a:pPr>
            <a:r>
              <a:rPr lang="en-US" sz="1500" i="1" dirty="0">
                <a:solidFill>
                  <a:schemeClr val="tx2"/>
                </a:solidFill>
                <a:cs typeface="Arial"/>
              </a:rPr>
              <a:t>“Census is critical. By participating, we speak for the generations of native people before us and for those yet to come. Census data can help determine our native communities' needs for schools, housing, health care facilities and roads.”</a:t>
            </a:r>
          </a:p>
          <a:p>
            <a:pPr marL="171450" indent="-171450">
              <a:buFont typeface="Arial" panose="020B0604020202020204" pitchFamily="34" charset="0"/>
              <a:buChar char="•"/>
            </a:pPr>
            <a:r>
              <a:rPr lang="en-US" sz="1500" i="1" dirty="0">
                <a:solidFill>
                  <a:schemeClr val="tx2"/>
                </a:solidFill>
                <a:cs typeface="Arial"/>
              </a:rPr>
              <a:t>“We want to make sure that the American Indian and Alaska Native community, which is growing every day, is not invisible. Filling out the census will ensure our community is counted, heard, and visible.”</a:t>
            </a:r>
          </a:p>
        </p:txBody>
      </p:sp>
    </p:spTree>
    <p:extLst>
      <p:ext uri="{BB962C8B-B14F-4D97-AF65-F5344CB8AC3E}">
        <p14:creationId xmlns:p14="http://schemas.microsoft.com/office/powerpoint/2010/main" val="2840085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152400" y="212799"/>
            <a:ext cx="8991600" cy="801000"/>
          </a:xfrm>
          <a:prstGeom prst="rect">
            <a:avLst/>
          </a:prstGeom>
        </p:spPr>
        <p:txBody>
          <a:bodyPr spcFirstLastPara="1" vert="horz" wrap="square" lIns="91425" tIns="91425" rIns="91425" bIns="91425" rtlCol="0" anchor="t" anchorCtr="0">
            <a:noAutofit/>
          </a:bodyPr>
          <a:lstStyle/>
          <a:p>
            <a:pPr algn="l"/>
            <a:r>
              <a:rPr lang="en-GB" sz="3200" dirty="0"/>
              <a:t>Top Messaging for Native American Communities</a:t>
            </a:r>
            <a:endParaRPr sz="3200" dirty="0"/>
          </a:p>
        </p:txBody>
      </p:sp>
      <p:sp>
        <p:nvSpPr>
          <p:cNvPr id="174" name="Google Shape;174;p26"/>
          <p:cNvSpPr txBox="1">
            <a:spLocks noGrp="1"/>
          </p:cNvSpPr>
          <p:nvPr>
            <p:ph type="body" idx="1"/>
          </p:nvPr>
        </p:nvSpPr>
        <p:spPr>
          <a:xfrm>
            <a:off x="311700" y="1123943"/>
            <a:ext cx="8832300" cy="4800600"/>
          </a:xfrm>
          <a:prstGeom prst="rect">
            <a:avLst/>
          </a:prstGeom>
        </p:spPr>
        <p:txBody>
          <a:bodyPr spcFirstLastPara="1" vert="horz" wrap="square" lIns="91425" tIns="91425" rIns="91425" bIns="91425" rtlCol="0" anchor="t" anchorCtr="0">
            <a:noAutofit/>
          </a:bodyPr>
          <a:lstStyle/>
          <a:p>
            <a:pPr marL="139700" indent="0">
              <a:buClr>
                <a:srgbClr val="000000"/>
              </a:buClr>
              <a:buSzPts val="1400"/>
              <a:buNone/>
            </a:pPr>
            <a:endParaRPr sz="1400" dirty="0">
              <a:solidFill>
                <a:schemeClr val="accent1"/>
              </a:solidFill>
              <a:cs typeface="Arial"/>
              <a:sym typeface="Arial"/>
            </a:endParaRPr>
          </a:p>
          <a:p>
            <a:pPr marL="0" indent="0">
              <a:lnSpc>
                <a:spcPct val="90000"/>
              </a:lnSpc>
              <a:spcBef>
                <a:spcPts val="1000"/>
              </a:spcBef>
              <a:buNone/>
            </a:pPr>
            <a:endParaRPr sz="1400" dirty="0">
              <a:solidFill>
                <a:srgbClr val="000000"/>
              </a:solidFill>
              <a:ea typeface="Arial"/>
              <a:cs typeface="Arial"/>
              <a:sym typeface="Arial"/>
            </a:endParaRPr>
          </a:p>
        </p:txBody>
      </p:sp>
      <p:sp>
        <p:nvSpPr>
          <p:cNvPr id="7" name="Rectangle 6">
            <a:extLst>
              <a:ext uri="{FF2B5EF4-FFF2-40B4-BE49-F238E27FC236}">
                <a16:creationId xmlns:a16="http://schemas.microsoft.com/office/drawing/2014/main" id="{17CC7E4C-9FCB-4C80-AC14-BA2F850188A8}"/>
              </a:ext>
            </a:extLst>
          </p:cNvPr>
          <p:cNvSpPr/>
          <p:nvPr/>
        </p:nvSpPr>
        <p:spPr>
          <a:xfrm>
            <a:off x="5265072" y="3074797"/>
            <a:ext cx="3755967" cy="369332"/>
          </a:xfrm>
          <a:prstGeom prst="rect">
            <a:avLst/>
          </a:prstGeom>
        </p:spPr>
        <p:txBody>
          <a:bodyPr wrap="square">
            <a:spAutoFit/>
          </a:bodyPr>
          <a:lstStyle/>
          <a:p>
            <a:pPr marL="457200" indent="-317500">
              <a:spcBef>
                <a:spcPts val="600"/>
              </a:spcBef>
              <a:spcAft>
                <a:spcPts val="600"/>
              </a:spcAft>
              <a:buClr>
                <a:srgbClr val="000000"/>
              </a:buClr>
              <a:buSzPts val="1400"/>
              <a:buFont typeface="Arial"/>
              <a:buChar char="●"/>
            </a:pPr>
            <a:endParaRPr lang="en-US" i="1" dirty="0">
              <a:solidFill>
                <a:schemeClr val="tx2"/>
              </a:solidFill>
              <a:cs typeface="Arial"/>
            </a:endParaRPr>
          </a:p>
        </p:txBody>
      </p:sp>
      <p:sp>
        <p:nvSpPr>
          <p:cNvPr id="8" name="Google Shape;180;p27">
            <a:extLst>
              <a:ext uri="{FF2B5EF4-FFF2-40B4-BE49-F238E27FC236}">
                <a16:creationId xmlns:a16="http://schemas.microsoft.com/office/drawing/2014/main" id="{ED82B850-C26C-4AD0-A9EC-980B88FF1BF8}"/>
              </a:ext>
            </a:extLst>
          </p:cNvPr>
          <p:cNvSpPr txBox="1">
            <a:spLocks/>
          </p:cNvSpPr>
          <p:nvPr/>
        </p:nvSpPr>
        <p:spPr>
          <a:xfrm>
            <a:off x="0" y="6111801"/>
            <a:ext cx="8991600" cy="533400"/>
          </a:xfrm>
          <a:prstGeom prst="rect">
            <a:avLst/>
          </a:prstGeom>
        </p:spPr>
        <p:txBody>
          <a:bodyPr spcFirstLastPara="1" vert="horz" wrap="square" lIns="91425" tIns="91425" rIns="91425" bIns="91425" rtlCol="0" anchor="t" anchorCtr="0">
            <a:noAutofit/>
          </a:bodyPr>
          <a:lstStyle>
            <a:lvl1pPr marL="457200" lvl="0" indent="-342900" algn="l" defTabSz="914400" rtl="0" eaLnBrk="1" latinLnBrk="0" hangingPunct="1">
              <a:spcBef>
                <a:spcPts val="0"/>
              </a:spcBef>
              <a:spcAft>
                <a:spcPts val="0"/>
              </a:spcAft>
              <a:buSzPts val="1800"/>
              <a:buFont typeface="Arial" pitchFamily="34" charset="0"/>
              <a:buChar char="●"/>
              <a:defRPr sz="3200" kern="1200" baseline="0">
                <a:solidFill>
                  <a:schemeClr val="tx2">
                    <a:lumMod val="75000"/>
                  </a:schemeClr>
                </a:solidFill>
                <a:latin typeface="+mn-lt"/>
                <a:ea typeface="+mn-ea"/>
                <a:cs typeface="+mn-cs"/>
              </a:defRPr>
            </a:lvl1pPr>
            <a:lvl2pPr marL="914400" lvl="1" indent="-317500" algn="l" defTabSz="914400" rtl="0" eaLnBrk="1" latinLnBrk="0" hangingPunct="1">
              <a:spcBef>
                <a:spcPts val="1600"/>
              </a:spcBef>
              <a:spcAft>
                <a:spcPts val="0"/>
              </a:spcAft>
              <a:buSzPts val="1400"/>
              <a:buFont typeface="Arial" pitchFamily="34" charset="0"/>
              <a:buChar char="○"/>
              <a:defRPr sz="2800" kern="1200" baseline="0">
                <a:solidFill>
                  <a:schemeClr val="accent1">
                    <a:lumMod val="75000"/>
                  </a:schemeClr>
                </a:solidFill>
                <a:latin typeface="+mn-lt"/>
                <a:ea typeface="+mn-ea"/>
                <a:cs typeface="+mn-cs"/>
              </a:defRPr>
            </a:lvl2pPr>
            <a:lvl3pPr marL="1371600" lvl="2" indent="-317500" algn="l" defTabSz="914400" rtl="0" eaLnBrk="1" latinLnBrk="0" hangingPunct="1">
              <a:spcBef>
                <a:spcPts val="1600"/>
              </a:spcBef>
              <a:spcAft>
                <a:spcPts val="0"/>
              </a:spcAft>
              <a:buSzPts val="1400"/>
              <a:buFont typeface="Arial" pitchFamily="34" charset="0"/>
              <a:buChar char="■"/>
              <a:defRPr sz="2400" kern="1200" baseline="0">
                <a:solidFill>
                  <a:schemeClr val="tx2">
                    <a:lumMod val="60000"/>
                    <a:lumOff val="40000"/>
                  </a:schemeClr>
                </a:solidFill>
                <a:latin typeface="+mn-lt"/>
                <a:ea typeface="+mn-ea"/>
                <a:cs typeface="+mn-cs"/>
              </a:defRPr>
            </a:lvl3pPr>
            <a:lvl4pPr marL="1828800" lvl="3"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4pPr>
            <a:lvl5pPr marL="2286000" lvl="4" indent="-317500" algn="l" defTabSz="914400" rtl="0" eaLnBrk="1" latinLnBrk="0" hangingPunct="1">
              <a:spcBef>
                <a:spcPts val="1600"/>
              </a:spcBef>
              <a:spcAft>
                <a:spcPts val="0"/>
              </a:spcAft>
              <a:buSzPts val="1400"/>
              <a:buFont typeface="Arial" pitchFamily="34" charset="0"/>
              <a:buChar char="○"/>
              <a:defRPr sz="2000" kern="1200" baseline="0">
                <a:solidFill>
                  <a:schemeClr val="tx2">
                    <a:lumMod val="60000"/>
                    <a:lumOff val="40000"/>
                  </a:schemeClr>
                </a:solidFill>
                <a:latin typeface="+mn-lt"/>
                <a:ea typeface="+mn-ea"/>
                <a:cs typeface="+mn-cs"/>
              </a:defRPr>
            </a:lvl5pPr>
            <a:lvl6pPr marL="2743200" lvl="5"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160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1600"/>
              </a:spcBef>
              <a:spcAft>
                <a:spcPts val="1600"/>
              </a:spcAft>
              <a:buSzPts val="1400"/>
              <a:buFont typeface="Arial" pitchFamily="34" charset="0"/>
              <a:buChar char="■"/>
              <a:defRPr sz="2000" kern="1200">
                <a:solidFill>
                  <a:schemeClr val="tx1"/>
                </a:solidFill>
                <a:latin typeface="+mn-lt"/>
                <a:ea typeface="+mn-ea"/>
                <a:cs typeface="+mn-cs"/>
              </a:defRPr>
            </a:lvl9pPr>
          </a:lstStyle>
          <a:p>
            <a:pPr marL="114300" indent="0">
              <a:buFont typeface="Arial" pitchFamily="34" charset="0"/>
              <a:buNone/>
            </a:pPr>
            <a:r>
              <a:rPr lang="en-US" sz="1600" i="1" dirty="0">
                <a:solidFill>
                  <a:schemeClr val="bg1"/>
                </a:solidFill>
                <a:cs typeface="Arial"/>
              </a:rPr>
              <a:t>This information has been researched and presented by </a:t>
            </a:r>
          </a:p>
          <a:p>
            <a:pPr marL="114300" indent="0">
              <a:buFont typeface="Arial" pitchFamily="34" charset="0"/>
              <a:buNone/>
            </a:pPr>
            <a:r>
              <a:rPr lang="en-US" sz="1600" i="1" dirty="0">
                <a:solidFill>
                  <a:schemeClr val="bg1"/>
                </a:solidFill>
                <a:cs typeface="Arial"/>
              </a:rPr>
              <a:t>National Congress of American Indians</a:t>
            </a:r>
          </a:p>
        </p:txBody>
      </p:sp>
      <p:sp>
        <p:nvSpPr>
          <p:cNvPr id="2" name="Rectangle 1">
            <a:extLst>
              <a:ext uri="{FF2B5EF4-FFF2-40B4-BE49-F238E27FC236}">
                <a16:creationId xmlns:a16="http://schemas.microsoft.com/office/drawing/2014/main" id="{C2838955-0513-4BD2-9DDD-7D38AB80D61A}"/>
              </a:ext>
            </a:extLst>
          </p:cNvPr>
          <p:cNvSpPr/>
          <p:nvPr/>
        </p:nvSpPr>
        <p:spPr>
          <a:xfrm>
            <a:off x="381000" y="1123944"/>
            <a:ext cx="8229600" cy="4416594"/>
          </a:xfrm>
          <a:prstGeom prst="rect">
            <a:avLst/>
          </a:prstGeom>
        </p:spPr>
        <p:txBody>
          <a:bodyPr wrap="square">
            <a:spAutoFit/>
          </a:bodyPr>
          <a:lstStyle/>
          <a:p>
            <a:pPr marL="171450" indent="-171450">
              <a:spcAft>
                <a:spcPts val="1200"/>
              </a:spcAft>
              <a:buFont typeface="Arial" panose="020B0604020202020204" pitchFamily="34" charset="0"/>
              <a:buChar char="•"/>
            </a:pPr>
            <a:r>
              <a:rPr lang="en-US" dirty="0">
                <a:solidFill>
                  <a:schemeClr val="tx2"/>
                </a:solidFill>
                <a:cs typeface="Arial"/>
              </a:rPr>
              <a:t>Filling out the Census is critical to fund our community programs -- school, housing, health care facility and road funding all rely on having an accurate count.</a:t>
            </a:r>
          </a:p>
          <a:p>
            <a:pPr marL="171450" indent="-171450">
              <a:buFont typeface="Arial" panose="020B0604020202020204" pitchFamily="34" charset="0"/>
              <a:buChar char="•"/>
            </a:pPr>
            <a:r>
              <a:rPr lang="en-US" dirty="0">
                <a:solidFill>
                  <a:schemeClr val="tx2"/>
                </a:solidFill>
                <a:cs typeface="Arial"/>
              </a:rPr>
              <a:t>Completing the Census helps our Native communities be seen. </a:t>
            </a:r>
          </a:p>
          <a:p>
            <a:pPr marL="628650" lvl="1" indent="-171450">
              <a:spcBef>
                <a:spcPts val="600"/>
              </a:spcBef>
              <a:spcAft>
                <a:spcPts val="600"/>
              </a:spcAft>
              <a:buFont typeface="Arial" panose="020B0604020202020204" pitchFamily="34" charset="0"/>
              <a:buChar char="•"/>
            </a:pPr>
            <a:r>
              <a:rPr lang="en-US" dirty="0">
                <a:solidFill>
                  <a:schemeClr val="tx2"/>
                </a:solidFill>
                <a:cs typeface="Arial"/>
              </a:rPr>
              <a:t>Filling out the census will ensure our community is counted, heard, and visible.</a:t>
            </a:r>
          </a:p>
          <a:p>
            <a:pPr marL="171450" indent="-171450">
              <a:spcBef>
                <a:spcPts val="600"/>
              </a:spcBef>
              <a:spcAft>
                <a:spcPts val="600"/>
              </a:spcAft>
              <a:buFont typeface="Arial" panose="020B0604020202020204" pitchFamily="34" charset="0"/>
              <a:buChar char="•"/>
            </a:pPr>
            <a:r>
              <a:rPr lang="en-US" dirty="0">
                <a:solidFill>
                  <a:schemeClr val="tx2"/>
                </a:solidFill>
                <a:cs typeface="Arial"/>
              </a:rPr>
              <a:t>The Census is safe, easy and important. </a:t>
            </a:r>
            <a:r>
              <a:rPr lang="en-US" i="1" dirty="0">
                <a:solidFill>
                  <a:schemeClr val="tx2"/>
                </a:solidFill>
                <a:cs typeface="Arial"/>
              </a:rPr>
              <a:t>All</a:t>
            </a:r>
            <a:r>
              <a:rPr lang="en-US" dirty="0">
                <a:solidFill>
                  <a:schemeClr val="tx2"/>
                </a:solidFill>
                <a:cs typeface="Arial"/>
              </a:rPr>
              <a:t> information collected is confidential – </a:t>
            </a:r>
          </a:p>
          <a:p>
            <a:pPr marL="630238" lvl="1" indent="-285750">
              <a:spcBef>
                <a:spcPts val="600"/>
              </a:spcBef>
              <a:spcAft>
                <a:spcPts val="600"/>
              </a:spcAft>
              <a:buClr>
                <a:srgbClr val="000000"/>
              </a:buClr>
              <a:buFont typeface="Arial" panose="020B0604020202020204" pitchFamily="34" charset="0"/>
              <a:buChar char="•"/>
            </a:pPr>
            <a:r>
              <a:rPr lang="en-US" dirty="0">
                <a:solidFill>
                  <a:schemeClr val="tx2"/>
                </a:solidFill>
                <a:cs typeface="Arial"/>
              </a:rPr>
              <a:t>They are prohibited by law from sharing any personal details. They only report in aggregate. </a:t>
            </a:r>
          </a:p>
          <a:p>
            <a:pPr marL="630238" lvl="1" indent="-233363">
              <a:spcBef>
                <a:spcPts val="600"/>
              </a:spcBef>
              <a:spcAft>
                <a:spcPts val="600"/>
              </a:spcAft>
              <a:buClr>
                <a:srgbClr val="000000"/>
              </a:buClr>
              <a:buFont typeface="Arial" panose="020B0604020202020204" pitchFamily="34" charset="0"/>
              <a:buChar char="•"/>
            </a:pPr>
            <a:r>
              <a:rPr lang="en-US" dirty="0">
                <a:solidFill>
                  <a:schemeClr val="tx2"/>
                </a:solidFill>
                <a:cs typeface="Arial"/>
              </a:rPr>
              <a:t>Census Bureau employees can be fined $250k and/or jailed for up to 5 years if they share private information. (This is called Title XIII)</a:t>
            </a:r>
          </a:p>
          <a:p>
            <a:pPr marL="630238" lvl="1" indent="-233363">
              <a:spcBef>
                <a:spcPts val="600"/>
              </a:spcBef>
              <a:spcAft>
                <a:spcPts val="600"/>
              </a:spcAft>
              <a:buClr>
                <a:srgbClr val="000000"/>
              </a:buClr>
              <a:buFont typeface="Arial" panose="020B0604020202020204" pitchFamily="34" charset="0"/>
              <a:buChar char="•"/>
            </a:pPr>
            <a:r>
              <a:rPr lang="en-US" dirty="0">
                <a:solidFill>
                  <a:schemeClr val="tx2"/>
                </a:solidFill>
                <a:cs typeface="Arial"/>
              </a:rPr>
              <a:t>The actual forms filled out are kept private for 72 years, until 2092, long after they can hurt anyone. </a:t>
            </a:r>
          </a:p>
          <a:p>
            <a:pPr marL="171450" indent="-171450">
              <a:spcBef>
                <a:spcPts val="600"/>
              </a:spcBef>
              <a:spcAft>
                <a:spcPts val="600"/>
              </a:spcAft>
              <a:buFont typeface="Arial" panose="020B0604020202020204" pitchFamily="34" charset="0"/>
              <a:buChar char="•"/>
            </a:pPr>
            <a:r>
              <a:rPr lang="en-US" dirty="0">
                <a:solidFill>
                  <a:schemeClr val="tx2"/>
                </a:solidFill>
                <a:cs typeface="Arial"/>
              </a:rPr>
              <a:t>Participating in the Census is my Civic duty</a:t>
            </a:r>
          </a:p>
        </p:txBody>
      </p:sp>
    </p:spTree>
    <p:extLst>
      <p:ext uri="{BB962C8B-B14F-4D97-AF65-F5344CB8AC3E}">
        <p14:creationId xmlns:p14="http://schemas.microsoft.com/office/powerpoint/2010/main" val="66041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A6E98-D0FA-4296-BE8E-151C4514712C}"/>
              </a:ext>
            </a:extLst>
          </p:cNvPr>
          <p:cNvSpPr>
            <a:spLocks noGrp="1"/>
          </p:cNvSpPr>
          <p:nvPr>
            <p:ph type="title"/>
          </p:nvPr>
        </p:nvSpPr>
        <p:spPr>
          <a:xfrm>
            <a:off x="436880" y="-15240"/>
            <a:ext cx="8229600" cy="1143000"/>
          </a:xfrm>
        </p:spPr>
        <p:txBody>
          <a:bodyPr/>
          <a:lstStyle/>
          <a:p>
            <a:r>
              <a:rPr lang="en-US" dirty="0">
                <a:solidFill>
                  <a:srgbClr val="C00000"/>
                </a:solidFill>
              </a:rPr>
              <a:t>COVID 19 aka Coronavirus</a:t>
            </a:r>
          </a:p>
        </p:txBody>
      </p:sp>
      <p:sp>
        <p:nvSpPr>
          <p:cNvPr id="3" name="Content Placeholder 2">
            <a:extLst>
              <a:ext uri="{FF2B5EF4-FFF2-40B4-BE49-F238E27FC236}">
                <a16:creationId xmlns:a16="http://schemas.microsoft.com/office/drawing/2014/main" id="{0E124CA3-69C1-43F8-A40F-C1DFA0A28CBE}"/>
              </a:ext>
            </a:extLst>
          </p:cNvPr>
          <p:cNvSpPr>
            <a:spLocks noGrp="1"/>
          </p:cNvSpPr>
          <p:nvPr>
            <p:ph idx="1"/>
          </p:nvPr>
        </p:nvSpPr>
        <p:spPr>
          <a:xfrm>
            <a:off x="436880" y="990600"/>
            <a:ext cx="8478520" cy="5181600"/>
          </a:xfrm>
        </p:spPr>
        <p:txBody>
          <a:bodyPr>
            <a:normAutofit/>
          </a:bodyPr>
          <a:lstStyle/>
          <a:p>
            <a:pPr marL="0" indent="0">
              <a:buNone/>
            </a:pPr>
            <a:r>
              <a:rPr lang="en-US" sz="2000" dirty="0"/>
              <a:t>We know a lot of people are concerned about the spread of this novel corona virus. The Census has plans to continue the count, even during a pandemic. </a:t>
            </a:r>
          </a:p>
          <a:p>
            <a:pPr marL="0" indent="0">
              <a:spcBef>
                <a:spcPts val="0"/>
              </a:spcBef>
              <a:buNone/>
            </a:pPr>
            <a:endParaRPr lang="en-US" sz="2000" dirty="0"/>
          </a:p>
          <a:p>
            <a:pPr marL="0" indent="0">
              <a:spcBef>
                <a:spcPts val="600"/>
              </a:spcBef>
              <a:spcAft>
                <a:spcPts val="600"/>
              </a:spcAft>
              <a:buNone/>
            </a:pPr>
            <a:r>
              <a:rPr lang="en-US" sz="2000" dirty="0"/>
              <a:t>This is an opportunity to bring up the Census to customers and encourage them to go online (</a:t>
            </a:r>
            <a:r>
              <a:rPr lang="en-US" sz="2000" dirty="0">
                <a:hlinkClick r:id="rId2"/>
              </a:rPr>
              <a:t>www.my2020census.gov</a:t>
            </a:r>
            <a:r>
              <a:rPr lang="en-US" sz="2000" dirty="0"/>
              <a:t>) or call the phone lines to fill out their Census form early and completely. </a:t>
            </a:r>
          </a:p>
          <a:p>
            <a:pPr marL="0" indent="0">
              <a:spcBef>
                <a:spcPts val="600"/>
              </a:spcBef>
              <a:spcAft>
                <a:spcPts val="600"/>
              </a:spcAft>
              <a:buNone/>
            </a:pPr>
            <a:r>
              <a:rPr lang="en-US" sz="2000" dirty="0"/>
              <a:t>This will reduce the number of people who will need Census Bureau employee follow up at their doors. </a:t>
            </a:r>
          </a:p>
          <a:p>
            <a:pPr marL="0" indent="0">
              <a:spcBef>
                <a:spcPts val="600"/>
              </a:spcBef>
              <a:spcAft>
                <a:spcPts val="600"/>
              </a:spcAft>
              <a:buNone/>
            </a:pPr>
            <a:r>
              <a:rPr lang="en-US" sz="2000" dirty="0"/>
              <a:t>The best way to handle fears about COVID 19 and the Census is to encourage people to do the form </a:t>
            </a:r>
            <a:r>
              <a:rPr lang="en-US" sz="2000" i="1" dirty="0">
                <a:solidFill>
                  <a:srgbClr val="C00000"/>
                </a:solidFill>
              </a:rPr>
              <a:t>online</a:t>
            </a:r>
            <a:r>
              <a:rPr lang="en-US" sz="2000" dirty="0">
                <a:solidFill>
                  <a:srgbClr val="C00000"/>
                </a:solidFill>
              </a:rPr>
              <a:t>, over the </a:t>
            </a:r>
            <a:r>
              <a:rPr lang="en-US" sz="2000" i="1" dirty="0">
                <a:solidFill>
                  <a:srgbClr val="C00000"/>
                </a:solidFill>
              </a:rPr>
              <a:t>phones</a:t>
            </a:r>
            <a:r>
              <a:rPr lang="en-US" sz="2000" dirty="0"/>
              <a:t>, or if they must wait, on </a:t>
            </a:r>
            <a:r>
              <a:rPr lang="en-US" sz="2000" i="1" dirty="0"/>
              <a:t>the paper forms </a:t>
            </a:r>
            <a:r>
              <a:rPr lang="en-US" sz="2000" dirty="0"/>
              <a:t>when they are sent out in late April. </a:t>
            </a:r>
          </a:p>
          <a:p>
            <a:pPr marL="0" indent="0" algn="ctr">
              <a:buNone/>
            </a:pPr>
            <a:r>
              <a:rPr lang="en-US" b="1" u="sng" dirty="0"/>
              <a:t>Self Response is KEY</a:t>
            </a:r>
          </a:p>
        </p:txBody>
      </p:sp>
    </p:spTree>
    <p:extLst>
      <p:ext uri="{BB962C8B-B14F-4D97-AF65-F5344CB8AC3E}">
        <p14:creationId xmlns:p14="http://schemas.microsoft.com/office/powerpoint/2010/main" val="3664528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Questions &amp; Answers</a:t>
            </a:r>
          </a:p>
        </p:txBody>
      </p:sp>
      <p:sp>
        <p:nvSpPr>
          <p:cNvPr id="3" name="Content Placeholder 2"/>
          <p:cNvSpPr>
            <a:spLocks noGrp="1"/>
          </p:cNvSpPr>
          <p:nvPr>
            <p:ph idx="1"/>
          </p:nvPr>
        </p:nvSpPr>
        <p:spPr>
          <a:xfrm>
            <a:off x="457200" y="1447800"/>
            <a:ext cx="8229600" cy="4525963"/>
          </a:xfrm>
        </p:spPr>
        <p:txBody>
          <a:bodyPr>
            <a:normAutofit/>
          </a:bodyPr>
          <a:lstStyle/>
          <a:p>
            <a:pPr>
              <a:spcAft>
                <a:spcPts val="1200"/>
              </a:spcAft>
            </a:pPr>
            <a:r>
              <a:rPr lang="en-US" dirty="0"/>
              <a:t>Do I participate if I am not a citizen?</a:t>
            </a:r>
          </a:p>
          <a:p>
            <a:pPr lvl="1">
              <a:buFont typeface="Wingdings" panose="05000000000000000000" pitchFamily="2" charset="2"/>
              <a:buChar char="ü"/>
            </a:pPr>
            <a:r>
              <a:rPr lang="en-US" dirty="0"/>
              <a:t>Yes, the US Constitution says that the Census should count </a:t>
            </a:r>
            <a:r>
              <a:rPr lang="en-US" i="1" u="sng" dirty="0"/>
              <a:t>every person</a:t>
            </a:r>
            <a:r>
              <a:rPr lang="en-US" dirty="0"/>
              <a:t>,</a:t>
            </a:r>
            <a:r>
              <a:rPr lang="en-US" i="1" dirty="0"/>
              <a:t> </a:t>
            </a:r>
            <a:r>
              <a:rPr lang="en-US" dirty="0"/>
              <a:t>whether citizen or not. </a:t>
            </a:r>
          </a:p>
          <a:p>
            <a:pPr lvl="2">
              <a:spcBef>
                <a:spcPts val="1800"/>
              </a:spcBef>
            </a:pPr>
            <a:r>
              <a:rPr lang="en-US" dirty="0"/>
              <a:t>Federal money and creation of districts are both based on total size of </a:t>
            </a:r>
            <a:r>
              <a:rPr lang="en-US" i="1" u="sng" dirty="0"/>
              <a:t>population</a:t>
            </a:r>
            <a:r>
              <a:rPr lang="en-US" dirty="0"/>
              <a:t>, not just citizens.</a:t>
            </a:r>
          </a:p>
          <a:p>
            <a:pPr lvl="2">
              <a:spcBef>
                <a:spcPts val="1200"/>
              </a:spcBef>
            </a:pPr>
            <a:r>
              <a:rPr lang="en-US" dirty="0"/>
              <a:t>There are a number of safeguards in place to protect the privacy of data shared, including citizenship status.</a:t>
            </a:r>
          </a:p>
        </p:txBody>
      </p:sp>
    </p:spTree>
    <p:extLst>
      <p:ext uri="{BB962C8B-B14F-4D97-AF65-F5344CB8AC3E}">
        <p14:creationId xmlns:p14="http://schemas.microsoft.com/office/powerpoint/2010/main" val="4090988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sz="4000" dirty="0"/>
              <a:t>Common Questions &amp; Answers</a:t>
            </a:r>
          </a:p>
        </p:txBody>
      </p:sp>
      <p:sp>
        <p:nvSpPr>
          <p:cNvPr id="3" name="Content Placeholder 2"/>
          <p:cNvSpPr>
            <a:spLocks noGrp="1"/>
          </p:cNvSpPr>
          <p:nvPr>
            <p:ph idx="1"/>
          </p:nvPr>
        </p:nvSpPr>
        <p:spPr>
          <a:xfrm>
            <a:off x="228600" y="1219200"/>
            <a:ext cx="8686800" cy="4876800"/>
          </a:xfrm>
        </p:spPr>
        <p:txBody>
          <a:bodyPr>
            <a:normAutofit lnSpcReduction="10000"/>
          </a:bodyPr>
          <a:lstStyle/>
          <a:p>
            <a:pPr>
              <a:spcAft>
                <a:spcPts val="1200"/>
              </a:spcAft>
            </a:pPr>
            <a:r>
              <a:rPr lang="en-US" dirty="0"/>
              <a:t>Do they come to my house?</a:t>
            </a:r>
          </a:p>
          <a:p>
            <a:pPr lvl="1">
              <a:spcAft>
                <a:spcPts val="1200"/>
              </a:spcAft>
              <a:buFont typeface="Wingdings" panose="05000000000000000000" pitchFamily="2" charset="2"/>
              <a:buChar char="ü"/>
            </a:pPr>
            <a:r>
              <a:rPr lang="en-US" dirty="0"/>
              <a:t>If you do not complete the Census form by the end of April, a Census staff member will visit your home to conduct the Census in person. They will not enter your home.</a:t>
            </a:r>
          </a:p>
          <a:p>
            <a:pPr lvl="2">
              <a:spcAft>
                <a:spcPts val="600"/>
              </a:spcAft>
            </a:pPr>
            <a:r>
              <a:rPr lang="en-US" dirty="0"/>
              <a:t>You will get a letter in the mail, with instructions on how and when to complete the Census in March. </a:t>
            </a:r>
          </a:p>
          <a:p>
            <a:pPr lvl="2">
              <a:spcAft>
                <a:spcPts val="600"/>
              </a:spcAft>
            </a:pPr>
            <a:r>
              <a:rPr lang="en-US" dirty="0"/>
              <a:t>Completing the Decennial Census before the end of April does </a:t>
            </a:r>
            <a:r>
              <a:rPr lang="en-US" b="1" dirty="0"/>
              <a:t>not </a:t>
            </a:r>
            <a:r>
              <a:rPr lang="en-US" dirty="0"/>
              <a:t>mean a Census employee won’t come to your home for verification or other Census surveys, although it does make it less likely. </a:t>
            </a:r>
          </a:p>
        </p:txBody>
      </p:sp>
    </p:spTree>
    <p:extLst>
      <p:ext uri="{BB962C8B-B14F-4D97-AF65-F5344CB8AC3E}">
        <p14:creationId xmlns:p14="http://schemas.microsoft.com/office/powerpoint/2010/main" val="688693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p:txBody>
          <a:bodyPr>
            <a:normAutofit/>
          </a:bodyPr>
          <a:lstStyle/>
          <a:p>
            <a:pPr>
              <a:spcAft>
                <a:spcPts val="1200"/>
              </a:spcAft>
            </a:pPr>
            <a:r>
              <a:rPr lang="en-US" dirty="0"/>
              <a:t>Is it safe for me to provide my information?</a:t>
            </a:r>
          </a:p>
          <a:p>
            <a:pPr lvl="1">
              <a:buFont typeface="Wingdings" panose="05000000000000000000" pitchFamily="2" charset="2"/>
              <a:buChar char="ü"/>
            </a:pPr>
            <a:r>
              <a:rPr lang="en-US" dirty="0"/>
              <a:t>Yes. </a:t>
            </a:r>
          </a:p>
          <a:p>
            <a:pPr lvl="2"/>
            <a:r>
              <a:rPr lang="en-US" dirty="0"/>
              <a:t>Yes. Under the law, Census data can only be used for statistical purposes. </a:t>
            </a:r>
          </a:p>
          <a:p>
            <a:pPr lvl="2"/>
            <a:r>
              <a:rPr lang="en-US" dirty="0"/>
              <a:t>Personal Census information cannot be disclosed for 72 years (including names, addresses, and telephone numbers, and citizenship status).</a:t>
            </a:r>
          </a:p>
          <a:p>
            <a:pPr lvl="2"/>
            <a:r>
              <a:rPr lang="en-US" dirty="0"/>
              <a:t>Census Bureau staff who have access to personal information are sworn for life to protect confidentiality.</a:t>
            </a:r>
          </a:p>
          <a:p>
            <a:pPr lvl="2"/>
            <a:endParaRPr lang="en-US" dirty="0"/>
          </a:p>
          <a:p>
            <a:pPr lvl="2"/>
            <a:endParaRPr lang="en-US" dirty="0"/>
          </a:p>
        </p:txBody>
      </p:sp>
    </p:spTree>
    <p:extLst>
      <p:ext uri="{BB962C8B-B14F-4D97-AF65-F5344CB8AC3E}">
        <p14:creationId xmlns:p14="http://schemas.microsoft.com/office/powerpoint/2010/main" val="11651970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a:xfrm>
            <a:off x="457200" y="1417638"/>
            <a:ext cx="8229600" cy="4525963"/>
          </a:xfrm>
        </p:spPr>
        <p:txBody>
          <a:bodyPr>
            <a:normAutofit fontScale="92500" lnSpcReduction="10000"/>
          </a:bodyPr>
          <a:lstStyle/>
          <a:p>
            <a:pPr>
              <a:spcAft>
                <a:spcPts val="1200"/>
              </a:spcAft>
            </a:pPr>
            <a:r>
              <a:rPr lang="en-US" dirty="0"/>
              <a:t>Can I help someone fill out their Census form?</a:t>
            </a:r>
          </a:p>
          <a:p>
            <a:pPr lvl="1">
              <a:buFont typeface="Wingdings" panose="05000000000000000000" pitchFamily="2" charset="2"/>
              <a:buChar char="ü"/>
            </a:pPr>
            <a:r>
              <a:rPr lang="en-US" dirty="0"/>
              <a:t>Yes. </a:t>
            </a:r>
          </a:p>
          <a:p>
            <a:pPr lvl="2"/>
            <a:r>
              <a:rPr lang="en-US" dirty="0"/>
              <a:t>As a CAA staff member, you </a:t>
            </a:r>
            <a:r>
              <a:rPr lang="en-US" b="1" dirty="0">
                <a:solidFill>
                  <a:schemeClr val="tx2"/>
                </a:solidFill>
              </a:rPr>
              <a:t>CAN</a:t>
            </a:r>
            <a:r>
              <a:rPr lang="en-US" dirty="0"/>
              <a:t> help a customer get online and pull up the proper form. You can sit with a customer and read the form over with them prior to their completing it. </a:t>
            </a:r>
          </a:p>
          <a:p>
            <a:pPr marL="914400" lvl="2" indent="0">
              <a:buNone/>
            </a:pPr>
            <a:endParaRPr lang="en-US" dirty="0"/>
          </a:p>
          <a:p>
            <a:pPr lvl="2"/>
            <a:r>
              <a:rPr lang="en-US" dirty="0"/>
              <a:t>You </a:t>
            </a:r>
            <a:r>
              <a:rPr lang="en-US" b="1" dirty="0">
                <a:solidFill>
                  <a:srgbClr val="CD0458"/>
                </a:solidFill>
              </a:rPr>
              <a:t>CANNOT</a:t>
            </a:r>
            <a:r>
              <a:rPr lang="en-US" dirty="0"/>
              <a:t> fill out the form for them. There are privacy concerns that prohibit you from doing so. </a:t>
            </a:r>
          </a:p>
          <a:p>
            <a:pPr marL="914400" lvl="2" indent="0">
              <a:buNone/>
            </a:pPr>
            <a:endParaRPr lang="en-US" dirty="0"/>
          </a:p>
          <a:p>
            <a:pPr lvl="2"/>
            <a:r>
              <a:rPr lang="en-US" dirty="0"/>
              <a:t>You </a:t>
            </a:r>
            <a:r>
              <a:rPr lang="en-US" b="1" dirty="0">
                <a:solidFill>
                  <a:schemeClr val="tx2"/>
                </a:solidFill>
              </a:rPr>
              <a:t>CAN</a:t>
            </a:r>
            <a:r>
              <a:rPr lang="en-US" dirty="0"/>
              <a:t> help them call the Census hotline and fill out the form over the phone, or you can arrange for a Census Bureau staff member to help them in person.</a:t>
            </a:r>
          </a:p>
        </p:txBody>
      </p:sp>
    </p:spTree>
    <p:extLst>
      <p:ext uri="{BB962C8B-B14F-4D97-AF65-F5344CB8AC3E}">
        <p14:creationId xmlns:p14="http://schemas.microsoft.com/office/powerpoint/2010/main" val="3343835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p:txBody>
          <a:bodyPr>
            <a:normAutofit lnSpcReduction="10000"/>
          </a:bodyPr>
          <a:lstStyle/>
          <a:p>
            <a:r>
              <a:rPr lang="en-US" dirty="0"/>
              <a:t>What if a customer has accessibility issues?</a:t>
            </a:r>
          </a:p>
          <a:p>
            <a:endParaRPr lang="en-US" sz="1000" dirty="0"/>
          </a:p>
          <a:p>
            <a:pPr lvl="1">
              <a:spcAft>
                <a:spcPts val="600"/>
              </a:spcAft>
              <a:buFont typeface="Wingdings" panose="05000000000000000000" pitchFamily="2" charset="2"/>
              <a:buChar char="ü"/>
            </a:pPr>
            <a:r>
              <a:rPr lang="en-US" dirty="0"/>
              <a:t>The Census has several ways forms can be returned</a:t>
            </a:r>
          </a:p>
          <a:p>
            <a:pPr lvl="2"/>
            <a:r>
              <a:rPr lang="en-US" dirty="0"/>
              <a:t>The Census Bureau has dedicated staff members to assist people who have language or disability barriers.</a:t>
            </a:r>
          </a:p>
          <a:p>
            <a:pPr lvl="2"/>
            <a:r>
              <a:rPr lang="en-US" dirty="0"/>
              <a:t>Census forms can be filled out online, on paper, or over the phone.</a:t>
            </a:r>
          </a:p>
          <a:p>
            <a:pPr lvl="2"/>
            <a:r>
              <a:rPr lang="en-US" dirty="0"/>
              <a:t>Your local Census Partnership Specialist or Complete Count Committee will have more resources to help you guide customers.</a:t>
            </a:r>
          </a:p>
        </p:txBody>
      </p:sp>
    </p:spTree>
    <p:extLst>
      <p:ext uri="{BB962C8B-B14F-4D97-AF65-F5344CB8AC3E}">
        <p14:creationId xmlns:p14="http://schemas.microsoft.com/office/powerpoint/2010/main" val="39507111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 With Social Media</a:t>
            </a:r>
          </a:p>
        </p:txBody>
      </p:sp>
      <p:sp>
        <p:nvSpPr>
          <p:cNvPr id="3" name="Content Placeholder 2"/>
          <p:cNvSpPr>
            <a:spLocks noGrp="1"/>
          </p:cNvSpPr>
          <p:nvPr>
            <p:ph idx="1"/>
          </p:nvPr>
        </p:nvSpPr>
        <p:spPr>
          <a:xfrm>
            <a:off x="3429000" y="1787857"/>
            <a:ext cx="5715000" cy="3276601"/>
          </a:xfrm>
        </p:spPr>
        <p:txBody>
          <a:bodyPr>
            <a:normAutofit/>
          </a:bodyPr>
          <a:lstStyle/>
          <a:p>
            <a:pPr marL="182880" indent="-182880">
              <a:lnSpc>
                <a:spcPts val="2600"/>
              </a:lnSpc>
              <a:spcBef>
                <a:spcPts val="0"/>
              </a:spcBef>
              <a:spcAft>
                <a:spcPts val="3000"/>
              </a:spcAft>
            </a:pPr>
            <a:r>
              <a:rPr lang="en-US" sz="2700" dirty="0"/>
              <a:t>Follow us on Twitter and Instagram: @</a:t>
            </a:r>
            <a:r>
              <a:rPr lang="en-US" sz="2700" dirty="0" err="1"/>
              <a:t>CAPartnership</a:t>
            </a:r>
            <a:endParaRPr lang="en-US" sz="2700" dirty="0"/>
          </a:p>
          <a:p>
            <a:pPr marL="182880" indent="-182880">
              <a:lnSpc>
                <a:spcPts val="2600"/>
              </a:lnSpc>
              <a:spcBef>
                <a:spcPts val="0"/>
              </a:spcBef>
              <a:spcAft>
                <a:spcPts val="3000"/>
              </a:spcAft>
            </a:pPr>
            <a:r>
              <a:rPr lang="en-US" sz="2700" dirty="0"/>
              <a:t>Sign-up for our Census newsletter for resources and trainings, and Census news</a:t>
            </a:r>
          </a:p>
          <a:p>
            <a:pPr marL="182880" indent="-182880">
              <a:lnSpc>
                <a:spcPts val="2600"/>
              </a:lnSpc>
              <a:spcBef>
                <a:spcPts val="0"/>
              </a:spcBef>
              <a:spcAft>
                <a:spcPts val="3000"/>
              </a:spcAft>
            </a:pPr>
            <a:r>
              <a:rPr lang="en-US" sz="2700" dirty="0"/>
              <a:t>Join our Facebook group to engage with CAA staff across the network</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787857"/>
            <a:ext cx="3164006" cy="3164006"/>
          </a:xfrm>
          <a:prstGeom prst="rect">
            <a:avLst/>
          </a:prstGeom>
        </p:spPr>
      </p:pic>
    </p:spTree>
    <p:extLst>
      <p:ext uri="{BB962C8B-B14F-4D97-AF65-F5344CB8AC3E}">
        <p14:creationId xmlns:p14="http://schemas.microsoft.com/office/powerpoint/2010/main" val="9986096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Action Steps</a:t>
            </a:r>
          </a:p>
        </p:txBody>
      </p:sp>
      <p:sp>
        <p:nvSpPr>
          <p:cNvPr id="3" name="Content Placeholder 2"/>
          <p:cNvSpPr>
            <a:spLocks noGrp="1"/>
          </p:cNvSpPr>
          <p:nvPr>
            <p:ph idx="1"/>
          </p:nvPr>
        </p:nvSpPr>
        <p:spPr>
          <a:xfrm>
            <a:off x="152400" y="1219200"/>
            <a:ext cx="8991600" cy="4953000"/>
          </a:xfrm>
        </p:spPr>
        <p:txBody>
          <a:bodyPr>
            <a:noAutofit/>
          </a:bodyPr>
          <a:lstStyle/>
          <a:p>
            <a:pPr marL="0" indent="-91440">
              <a:lnSpc>
                <a:spcPct val="120000"/>
              </a:lnSpc>
              <a:spcBef>
                <a:spcPts val="600"/>
              </a:spcBef>
              <a:spcAft>
                <a:spcPts val="600"/>
              </a:spcAft>
              <a:buFont typeface="Wingdings" panose="05000000000000000000" pitchFamily="2" charset="2"/>
              <a:buChar char="ü"/>
            </a:pPr>
            <a:r>
              <a:rPr lang="en-US" sz="2600" dirty="0"/>
              <a:t>Make sure your agency has nominated someone to the CACCC!  </a:t>
            </a:r>
          </a:p>
          <a:p>
            <a:pPr marL="0" indent="-91440">
              <a:lnSpc>
                <a:spcPct val="120000"/>
              </a:lnSpc>
              <a:spcBef>
                <a:spcPts val="600"/>
              </a:spcBef>
              <a:spcAft>
                <a:spcPts val="600"/>
              </a:spcAft>
              <a:buFont typeface="Wingdings" panose="05000000000000000000" pitchFamily="2" charset="2"/>
              <a:buChar char="ü"/>
            </a:pPr>
            <a:r>
              <a:rPr lang="en-US" sz="2600" dirty="0"/>
              <a:t>Reach out to Partnership Specialists to Connect with the Census Bureau</a:t>
            </a:r>
          </a:p>
          <a:p>
            <a:pPr marL="0" indent="-91440">
              <a:lnSpc>
                <a:spcPct val="120000"/>
              </a:lnSpc>
              <a:spcBef>
                <a:spcPts val="600"/>
              </a:spcBef>
              <a:spcAft>
                <a:spcPts val="600"/>
              </a:spcAft>
              <a:buFont typeface="Wingdings" panose="05000000000000000000" pitchFamily="2" charset="2"/>
              <a:buChar char="ü"/>
            </a:pPr>
            <a:r>
              <a:rPr lang="en-US" sz="2600" dirty="0"/>
              <a:t>Join or Form a local Complete Count Committee </a:t>
            </a:r>
          </a:p>
          <a:p>
            <a:pPr marL="0" indent="-91440">
              <a:lnSpc>
                <a:spcPct val="120000"/>
              </a:lnSpc>
              <a:spcBef>
                <a:spcPts val="600"/>
              </a:spcBef>
              <a:spcAft>
                <a:spcPts val="600"/>
              </a:spcAft>
              <a:buFont typeface="Wingdings" panose="05000000000000000000" pitchFamily="2" charset="2"/>
              <a:buChar char="ü"/>
            </a:pPr>
            <a:r>
              <a:rPr lang="en-US" sz="2600" dirty="0"/>
              <a:t>Recruit to fill Census Jobs in your Community – and why</a:t>
            </a:r>
          </a:p>
          <a:p>
            <a:pPr marL="0" indent="-91440">
              <a:lnSpc>
                <a:spcPct val="120000"/>
              </a:lnSpc>
              <a:spcBef>
                <a:spcPts val="600"/>
              </a:spcBef>
              <a:spcAft>
                <a:spcPts val="600"/>
              </a:spcAft>
              <a:buFont typeface="Wingdings" panose="05000000000000000000" pitchFamily="2" charset="2"/>
              <a:buChar char="ü"/>
            </a:pPr>
            <a:r>
              <a:rPr lang="en-US" sz="2600" dirty="0"/>
              <a:t>Create a Census Plan of Action</a:t>
            </a:r>
          </a:p>
          <a:p>
            <a:pPr marL="0" indent="-91440">
              <a:lnSpc>
                <a:spcPct val="120000"/>
              </a:lnSpc>
              <a:spcBef>
                <a:spcPts val="600"/>
              </a:spcBef>
              <a:spcAft>
                <a:spcPts val="600"/>
              </a:spcAft>
              <a:buFont typeface="Wingdings" panose="05000000000000000000" pitchFamily="2" charset="2"/>
              <a:buChar char="ü"/>
            </a:pPr>
            <a:r>
              <a:rPr lang="en-US" sz="2600" dirty="0"/>
              <a:t>Train your agency to talk about the Census, give them materials to help engage customers. (posters, postcards)</a:t>
            </a:r>
          </a:p>
        </p:txBody>
      </p:sp>
    </p:spTree>
    <p:extLst>
      <p:ext uri="{BB962C8B-B14F-4D97-AF65-F5344CB8AC3E}">
        <p14:creationId xmlns:p14="http://schemas.microsoft.com/office/powerpoint/2010/main" val="15675867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a:p>
            <a:endParaRPr lang="en-US" dirty="0"/>
          </a:p>
          <a:p>
            <a:pPr marL="0" indent="0" algn="ctr">
              <a:buNone/>
            </a:pP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7975" y="1168400"/>
            <a:ext cx="5986463"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5204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Resources</a:t>
            </a:r>
          </a:p>
        </p:txBody>
      </p:sp>
      <p:sp>
        <p:nvSpPr>
          <p:cNvPr id="3" name="Content Placeholder 2"/>
          <p:cNvSpPr>
            <a:spLocks noGrp="1"/>
          </p:cNvSpPr>
          <p:nvPr>
            <p:ph idx="1"/>
          </p:nvPr>
        </p:nvSpPr>
        <p:spPr>
          <a:xfrm>
            <a:off x="228600" y="1676400"/>
            <a:ext cx="8686800" cy="4495800"/>
          </a:xfrm>
        </p:spPr>
        <p:txBody>
          <a:bodyPr>
            <a:normAutofit/>
          </a:bodyPr>
          <a:lstStyle/>
          <a:p>
            <a:pPr>
              <a:spcBef>
                <a:spcPts val="0"/>
              </a:spcBef>
              <a:spcAft>
                <a:spcPts val="3600"/>
              </a:spcAft>
            </a:pPr>
            <a:r>
              <a:rPr lang="en-US" sz="2400" dirty="0"/>
              <a:t>Find handouts, flyers, posters, fact sheets and more on our website: </a:t>
            </a:r>
            <a:r>
              <a:rPr lang="en-US" sz="2400" dirty="0">
                <a:hlinkClick r:id="rId3"/>
              </a:rPr>
              <a:t>www.CommunityActionPartnership.com/Census-2020</a:t>
            </a:r>
            <a:endParaRPr lang="en-US" sz="2400" dirty="0"/>
          </a:p>
          <a:p>
            <a:pPr>
              <a:spcBef>
                <a:spcPts val="0"/>
              </a:spcBef>
              <a:spcAft>
                <a:spcPts val="3600"/>
              </a:spcAft>
            </a:pPr>
            <a:r>
              <a:rPr lang="en-US" sz="2400" dirty="0"/>
              <a:t>Find the latest news, tips and tricks to helping get people counted on our blog: </a:t>
            </a:r>
            <a:r>
              <a:rPr lang="en-US" sz="2400" dirty="0">
                <a:hlinkClick r:id="rId4"/>
              </a:rPr>
              <a:t>https://CommunityActionPartnership.com/census-blog/</a:t>
            </a:r>
            <a:endParaRPr lang="en-US" sz="2400" dirty="0"/>
          </a:p>
          <a:p>
            <a:pPr>
              <a:spcBef>
                <a:spcPts val="0"/>
              </a:spcBef>
              <a:spcAft>
                <a:spcPts val="3600"/>
              </a:spcAft>
            </a:pPr>
            <a:r>
              <a:rPr lang="en-US" sz="2400" dirty="0"/>
              <a:t>Find our Census Count 2020 Coalition Partners’ toolkits, fact sheets and more: </a:t>
            </a:r>
            <a:r>
              <a:rPr lang="en-US" sz="2400" dirty="0">
                <a:hlinkClick r:id="rId5"/>
              </a:rPr>
              <a:t>https://CensusCounts.org/Resources/</a:t>
            </a:r>
            <a:endParaRPr lang="en-US" sz="2400" dirty="0"/>
          </a:p>
        </p:txBody>
      </p:sp>
    </p:spTree>
    <p:extLst>
      <p:ext uri="{BB962C8B-B14F-4D97-AF65-F5344CB8AC3E}">
        <p14:creationId xmlns:p14="http://schemas.microsoft.com/office/powerpoint/2010/main" val="42155808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176A0-ABBB-46E6-B1BB-0846FA588E5A}"/>
              </a:ext>
            </a:extLst>
          </p:cNvPr>
          <p:cNvSpPr>
            <a:spLocks noGrp="1"/>
          </p:cNvSpPr>
          <p:nvPr>
            <p:ph type="title"/>
          </p:nvPr>
        </p:nvSpPr>
        <p:spPr>
          <a:xfrm>
            <a:off x="457200" y="228600"/>
            <a:ext cx="8229600" cy="884238"/>
          </a:xfrm>
        </p:spPr>
        <p:txBody>
          <a:bodyPr/>
          <a:lstStyle/>
          <a:p>
            <a:r>
              <a:rPr lang="en-US" dirty="0"/>
              <a:t>Community Action Census Team</a:t>
            </a:r>
          </a:p>
        </p:txBody>
      </p:sp>
      <p:sp>
        <p:nvSpPr>
          <p:cNvPr id="3" name="Content Placeholder 2">
            <a:extLst>
              <a:ext uri="{FF2B5EF4-FFF2-40B4-BE49-F238E27FC236}">
                <a16:creationId xmlns:a16="http://schemas.microsoft.com/office/drawing/2014/main" id="{0925457B-3C67-477A-A82B-8BC67EB19666}"/>
              </a:ext>
            </a:extLst>
          </p:cNvPr>
          <p:cNvSpPr>
            <a:spLocks noGrp="1"/>
          </p:cNvSpPr>
          <p:nvPr>
            <p:ph idx="1"/>
          </p:nvPr>
        </p:nvSpPr>
        <p:spPr>
          <a:xfrm>
            <a:off x="0" y="1166018"/>
            <a:ext cx="8839200" cy="5082382"/>
          </a:xfrm>
        </p:spPr>
        <p:txBody>
          <a:bodyPr>
            <a:normAutofit fontScale="92500"/>
          </a:bodyPr>
          <a:lstStyle/>
          <a:p>
            <a:pPr marL="0" indent="0">
              <a:spcAft>
                <a:spcPts val="1200"/>
              </a:spcAft>
              <a:buNone/>
            </a:pPr>
            <a:r>
              <a:rPr lang="en-US" b="1" dirty="0"/>
              <a:t>Partnership Staff</a:t>
            </a:r>
            <a:endParaRPr lang="en-US" dirty="0"/>
          </a:p>
          <a:p>
            <a:pPr marL="517525">
              <a:lnSpc>
                <a:spcPct val="110000"/>
              </a:lnSpc>
              <a:spcAft>
                <a:spcPts val="1200"/>
              </a:spcAft>
            </a:pPr>
            <a:r>
              <a:rPr lang="en-US" sz="2800" b="1" dirty="0"/>
              <a:t>Lindsay Marsh, </a:t>
            </a:r>
            <a:r>
              <a:rPr lang="en-US" sz="2800" dirty="0">
                <a:hlinkClick r:id="rId2">
                  <a:extLst>
                    <a:ext uri="{A12FA001-AC4F-418D-AE19-62706E023703}">
                      <ahyp:hlinkClr xmlns:ahyp="http://schemas.microsoft.com/office/drawing/2018/hyperlinkcolor" val="tx"/>
                    </a:ext>
                  </a:extLst>
                </a:hlinkClick>
              </a:rPr>
              <a:t>LMarsh@CommunityActionPartnership.com</a:t>
            </a:r>
            <a:endParaRPr lang="en-US" sz="2800" dirty="0"/>
          </a:p>
          <a:p>
            <a:pPr marL="517525">
              <a:lnSpc>
                <a:spcPct val="110000"/>
              </a:lnSpc>
              <a:spcAft>
                <a:spcPts val="1200"/>
              </a:spcAft>
            </a:pPr>
            <a:r>
              <a:rPr lang="en-US" sz="2800" b="1" dirty="0"/>
              <a:t>Lil Dupree, </a:t>
            </a:r>
            <a:r>
              <a:rPr lang="en-US" sz="2800" dirty="0">
                <a:hlinkClick r:id="rId3">
                  <a:extLst>
                    <a:ext uri="{A12FA001-AC4F-418D-AE19-62706E023703}">
                      <ahyp:hlinkClr xmlns:ahyp="http://schemas.microsoft.com/office/drawing/2018/hyperlinkcolor" val="tx"/>
                    </a:ext>
                  </a:extLst>
                </a:hlinkClick>
              </a:rPr>
              <a:t>LDupree@CommunityActionPartnership.com</a:t>
            </a:r>
            <a:endParaRPr lang="en-US" sz="2800" dirty="0"/>
          </a:p>
          <a:p>
            <a:pPr marL="517525">
              <a:lnSpc>
                <a:spcPct val="110000"/>
              </a:lnSpc>
              <a:spcBef>
                <a:spcPts val="600"/>
              </a:spcBef>
              <a:spcAft>
                <a:spcPts val="2400"/>
              </a:spcAft>
            </a:pPr>
            <a:r>
              <a:rPr lang="en-US" sz="2800" b="1" dirty="0"/>
              <a:t>Lauren Martin, </a:t>
            </a:r>
            <a:r>
              <a:rPr lang="en-US" sz="2800" u="sng" dirty="0"/>
              <a:t>LMartin@CommunityActionPartnership.com</a:t>
            </a:r>
          </a:p>
          <a:p>
            <a:pPr marL="57150" indent="0" algn="r">
              <a:spcAft>
                <a:spcPts val="600"/>
              </a:spcAft>
              <a:buNone/>
            </a:pPr>
            <a:r>
              <a:rPr lang="en-US" b="1" dirty="0"/>
              <a:t>Center for Community Futures Subject Matter Experts</a:t>
            </a:r>
          </a:p>
          <a:p>
            <a:pPr algn="r"/>
            <a:r>
              <a:rPr lang="en-US" sz="3100" dirty="0"/>
              <a:t>Jim Masters, </a:t>
            </a:r>
            <a:r>
              <a:rPr lang="en-US" sz="3100" dirty="0">
                <a:hlinkClick r:id="rId4">
                  <a:extLst>
                    <a:ext uri="{A12FA001-AC4F-418D-AE19-62706E023703}">
                      <ahyp:hlinkClr xmlns:ahyp="http://schemas.microsoft.com/office/drawing/2018/hyperlinkcolor" val="tx"/>
                    </a:ext>
                  </a:extLst>
                </a:hlinkClick>
              </a:rPr>
              <a:t>JMasters@cencomfut.com</a:t>
            </a:r>
            <a:endParaRPr lang="en-US" sz="3100" dirty="0"/>
          </a:p>
          <a:p>
            <a:pPr algn="r"/>
            <a:r>
              <a:rPr lang="en-US" sz="3100" dirty="0"/>
              <a:t>Allen Stansbury, </a:t>
            </a:r>
            <a:r>
              <a:rPr lang="en-US" sz="3100" u="sng" dirty="0"/>
              <a:t>Allen@Stansbury.net </a:t>
            </a:r>
          </a:p>
          <a:p>
            <a:pPr marL="0" indent="0">
              <a:buNone/>
            </a:pPr>
            <a:endParaRPr lang="en-US" dirty="0"/>
          </a:p>
        </p:txBody>
      </p:sp>
    </p:spTree>
    <p:extLst>
      <p:ext uri="{BB962C8B-B14F-4D97-AF65-F5344CB8AC3E}">
        <p14:creationId xmlns:p14="http://schemas.microsoft.com/office/powerpoint/2010/main" val="97448473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76917</TotalTime>
  <Words>6619</Words>
  <Application>Microsoft Office PowerPoint</Application>
  <PresentationFormat>On-screen Show (4:3)</PresentationFormat>
  <Paragraphs>500</Paragraphs>
  <Slides>62</Slides>
  <Notes>53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62</vt:i4>
      </vt:variant>
    </vt:vector>
  </HeadingPairs>
  <TitlesOfParts>
    <vt:vector size="70" baseType="lpstr">
      <vt:lpstr>Arial</vt:lpstr>
      <vt:lpstr>Arial Black</vt:lpstr>
      <vt:lpstr>Calibri</vt:lpstr>
      <vt:lpstr>Calibri Light</vt:lpstr>
      <vt:lpstr>Helvetica Light</vt:lpstr>
      <vt:lpstr>Wingdings</vt:lpstr>
      <vt:lpstr>1_Office Theme</vt:lpstr>
      <vt:lpstr>Office Theme</vt:lpstr>
      <vt:lpstr>PowerPoint Presentation</vt:lpstr>
      <vt:lpstr>Agenda</vt:lpstr>
      <vt:lpstr>What is the Census?</vt:lpstr>
      <vt:lpstr>PowerPoint Presentation</vt:lpstr>
      <vt:lpstr>The 2020 Census Questions</vt:lpstr>
      <vt:lpstr>What the Census Won’t Ask For:</vt:lpstr>
      <vt:lpstr>Census Data is Used To…</vt:lpstr>
      <vt:lpstr>Counting The Population – Key Dates </vt:lpstr>
      <vt:lpstr>2020 Census Counting The Population - Strategy</vt:lpstr>
      <vt:lpstr>How will we get our forms?</vt:lpstr>
      <vt:lpstr>2020 Census Economics</vt:lpstr>
      <vt:lpstr>The 2020 Census- The Environment</vt:lpstr>
      <vt:lpstr>The Hard-To-Count Are:</vt:lpstr>
      <vt:lpstr>Economics and HTC: Follow Up</vt:lpstr>
      <vt:lpstr>Why Does the Census Matter to Community Action?</vt:lpstr>
      <vt:lpstr>Why Community Action?</vt:lpstr>
      <vt:lpstr>Census Data Drives Dollars</vt:lpstr>
      <vt:lpstr>Get Out The Count –  What Is Being Done? </vt:lpstr>
      <vt:lpstr>US Census Bureau: Partner Efforts</vt:lpstr>
      <vt:lpstr>US Census Bureau: Partner Efforts Your Regional Office</vt:lpstr>
      <vt:lpstr>US Census Bureau: Partner Efforts Your Regional Office</vt:lpstr>
      <vt:lpstr>Complete Count Committees (CCCs):</vt:lpstr>
      <vt:lpstr>Finding The Hard To Count</vt:lpstr>
      <vt:lpstr>Maryland’s Response as of 3/26</vt:lpstr>
      <vt:lpstr>Census Counts 2020</vt:lpstr>
      <vt:lpstr>Census Counts 2020</vt:lpstr>
      <vt:lpstr>Engage with Partners</vt:lpstr>
      <vt:lpstr>Community Action Counts - What the Partnership is Doing:</vt:lpstr>
      <vt:lpstr>Community Action Counts  </vt:lpstr>
      <vt:lpstr>Community Action Complete Count Committee (CACCC)</vt:lpstr>
      <vt:lpstr>Census              Academy</vt:lpstr>
      <vt:lpstr>The Agency Ask</vt:lpstr>
      <vt:lpstr>Get Out The Count  What Can You Do? </vt:lpstr>
      <vt:lpstr>Talking to the Hard To Count</vt:lpstr>
      <vt:lpstr>Training Tools: Videos</vt:lpstr>
      <vt:lpstr>Specific Messaging  </vt:lpstr>
      <vt:lpstr>Why Kids Are Undercounted</vt:lpstr>
      <vt:lpstr>Top Messages on Kids</vt:lpstr>
      <vt:lpstr>How African American  Communities Are Undercounted </vt:lpstr>
      <vt:lpstr>Messaging for African American Communities</vt:lpstr>
      <vt:lpstr>Top Messages for African Americans</vt:lpstr>
      <vt:lpstr>Why Hispanic/Latinx American  Communities Are Undercounted </vt:lpstr>
      <vt:lpstr>Messaging for Latinx/Hispanic Communities</vt:lpstr>
      <vt:lpstr>Messaging for Latinx/Hispanic Communities Continued </vt:lpstr>
      <vt:lpstr>Top Messages for Latinx/Hispanic Communities</vt:lpstr>
      <vt:lpstr>Why Asian American Communities Are Undercounted </vt:lpstr>
      <vt:lpstr>Reasons for Asian Americans to Participate </vt:lpstr>
      <vt:lpstr>Top Messaging for Asian American Communities</vt:lpstr>
      <vt:lpstr>Why Native American Communities Are Undercounted </vt:lpstr>
      <vt:lpstr>Messaging for Native American Communities</vt:lpstr>
      <vt:lpstr>Top Messaging for Native American Communities</vt:lpstr>
      <vt:lpstr>COVID 19 aka Coronavirus</vt:lpstr>
      <vt:lpstr>Common Questions &amp; Answers</vt:lpstr>
      <vt:lpstr>Common Questions &amp; Answers</vt:lpstr>
      <vt:lpstr>Common Concerns and Answers</vt:lpstr>
      <vt:lpstr>Common Concerns and Answers</vt:lpstr>
      <vt:lpstr>Common Concerns and Answers</vt:lpstr>
      <vt:lpstr>Engage With Social Media</vt:lpstr>
      <vt:lpstr>Action Steps</vt:lpstr>
      <vt:lpstr>Questions</vt:lpstr>
      <vt:lpstr>Resources</vt:lpstr>
      <vt:lpstr>Community Action Census Team</vt:lpstr>
    </vt:vector>
  </TitlesOfParts>
  <Company>Community Action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Poris</dc:creator>
  <cp:lastModifiedBy>Lauren Martin</cp:lastModifiedBy>
  <cp:revision>413</cp:revision>
  <cp:lastPrinted>2019-05-09T00:02:51Z</cp:lastPrinted>
  <dcterms:created xsi:type="dcterms:W3CDTF">2019-03-25T15:01:49Z</dcterms:created>
  <dcterms:modified xsi:type="dcterms:W3CDTF">2020-03-26T17:12:52Z</dcterms:modified>
</cp:coreProperties>
</file>