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71"/>
  </p:notesMasterIdLst>
  <p:sldIdLst>
    <p:sldId id="423" r:id="rId3"/>
    <p:sldId id="318" r:id="rId4"/>
    <p:sldId id="379" r:id="rId5"/>
    <p:sldId id="327" r:id="rId6"/>
    <p:sldId id="324" r:id="rId7"/>
    <p:sldId id="368" r:id="rId8"/>
    <p:sldId id="400" r:id="rId9"/>
    <p:sldId id="262" r:id="rId10"/>
    <p:sldId id="265" r:id="rId11"/>
    <p:sldId id="268" r:id="rId12"/>
    <p:sldId id="369" r:id="rId13"/>
    <p:sldId id="392" r:id="rId14"/>
    <p:sldId id="401" r:id="rId15"/>
    <p:sldId id="424" r:id="rId16"/>
    <p:sldId id="330" r:id="rId17"/>
    <p:sldId id="393" r:id="rId18"/>
    <p:sldId id="363" r:id="rId19"/>
    <p:sldId id="331" r:id="rId20"/>
    <p:sldId id="274" r:id="rId21"/>
    <p:sldId id="334" r:id="rId22"/>
    <p:sldId id="335" r:id="rId23"/>
    <p:sldId id="328" r:id="rId24"/>
    <p:sldId id="380" r:id="rId25"/>
    <p:sldId id="402" r:id="rId26"/>
    <p:sldId id="403" r:id="rId27"/>
    <p:sldId id="383" r:id="rId28"/>
    <p:sldId id="385" r:id="rId29"/>
    <p:sldId id="382" r:id="rId30"/>
    <p:sldId id="339" r:id="rId31"/>
    <p:sldId id="289" r:id="rId32"/>
    <p:sldId id="340" r:id="rId33"/>
    <p:sldId id="394" r:id="rId34"/>
    <p:sldId id="386" r:id="rId35"/>
    <p:sldId id="341" r:id="rId36"/>
    <p:sldId id="388" r:id="rId37"/>
    <p:sldId id="405" r:id="rId38"/>
    <p:sldId id="342" r:id="rId39"/>
    <p:sldId id="291" r:id="rId40"/>
    <p:sldId id="347" r:id="rId41"/>
    <p:sldId id="348" r:id="rId42"/>
    <p:sldId id="425" r:id="rId43"/>
    <p:sldId id="378" r:id="rId44"/>
    <p:sldId id="426" r:id="rId45"/>
    <p:sldId id="349" r:id="rId46"/>
    <p:sldId id="351" r:id="rId47"/>
    <p:sldId id="317" r:id="rId48"/>
    <p:sldId id="422" r:id="rId49"/>
    <p:sldId id="410" r:id="rId50"/>
    <p:sldId id="411" r:id="rId51"/>
    <p:sldId id="412" r:id="rId52"/>
    <p:sldId id="413" r:id="rId53"/>
    <p:sldId id="414" r:id="rId54"/>
    <p:sldId id="415" r:id="rId55"/>
    <p:sldId id="416" r:id="rId56"/>
    <p:sldId id="417" r:id="rId57"/>
    <p:sldId id="418" r:id="rId58"/>
    <p:sldId id="419" r:id="rId59"/>
    <p:sldId id="420" r:id="rId60"/>
    <p:sldId id="421" r:id="rId61"/>
    <p:sldId id="298" r:id="rId62"/>
    <p:sldId id="391" r:id="rId63"/>
    <p:sldId id="367" r:id="rId64"/>
    <p:sldId id="428" r:id="rId65"/>
    <p:sldId id="427" r:id="rId66"/>
    <p:sldId id="429" r:id="rId67"/>
    <p:sldId id="430" r:id="rId68"/>
    <p:sldId id="390" r:id="rId69"/>
    <p:sldId id="373" r:id="rId7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ndsay Marsh" initials="LM" lastIdx="24" clrIdx="0"/>
  <p:cmAuthor id="2" name="Liza Poris" initials="LP" lastIdx="36" clrIdx="1"/>
  <p:cmAuthor id="3" name="Lindley Dupree" initials="LD" lastIdx="1"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CD0458"/>
    <a:srgbClr val="CD064E"/>
    <a:srgbClr val="00B0F0"/>
    <a:srgbClr val="BB0333"/>
    <a:srgbClr val="C60D30"/>
    <a:srgbClr val="DD0131"/>
    <a:srgbClr val="CE01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29" autoAdjust="0"/>
    <p:restoredTop sz="87500" autoAdjust="0"/>
  </p:normalViewPr>
  <p:slideViewPr>
    <p:cSldViewPr>
      <p:cViewPr varScale="1">
        <p:scale>
          <a:sx n="102" d="100"/>
          <a:sy n="102" d="100"/>
        </p:scale>
        <p:origin x="1944" y="114"/>
      </p:cViewPr>
      <p:guideLst>
        <p:guide orient="horz" pos="2160"/>
        <p:guide pos="2880"/>
      </p:guideLst>
    </p:cSldViewPr>
  </p:slideViewPr>
  <p:outlineViewPr>
    <p:cViewPr>
      <p:scale>
        <a:sx n="33" d="100"/>
        <a:sy n="33" d="100"/>
      </p:scale>
      <p:origin x="0" y="-43650"/>
    </p:cViewPr>
  </p:outlineViewPr>
  <p:notesTextViewPr>
    <p:cViewPr>
      <p:scale>
        <a:sx n="1" d="1"/>
        <a:sy n="1" d="1"/>
      </p:scale>
      <p:origin x="0" y="0"/>
    </p:cViewPr>
  </p:notesTextViewPr>
  <p:sorterViewPr>
    <p:cViewPr>
      <p:scale>
        <a:sx n="120" d="100"/>
        <a:sy n="120" d="100"/>
      </p:scale>
      <p:origin x="0" y="-1612"/>
    </p:cViewPr>
  </p:sorterViewPr>
  <p:notesViewPr>
    <p:cSldViewPr>
      <p:cViewPr varScale="1">
        <p:scale>
          <a:sx n="32" d="100"/>
          <a:sy n="32" d="100"/>
        </p:scale>
        <p:origin x="2142" y="3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commentAuthors" Target="commentAuthor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5DC13C12-325F-451A-A33B-CDEEF59D00A4}" type="datetimeFigureOut">
              <a:rPr lang="en-US" smtClean="0"/>
              <a:t>12/5/2019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5E2DE50E-D824-4F21-934E-C6A9BAE9AD57}" type="slidenum">
              <a:rPr lang="en-US" smtClean="0"/>
              <a:t>‹#›</a:t>
            </a:fld>
            <a:endParaRPr lang="en-US"/>
          </a:p>
        </p:txBody>
      </p:sp>
    </p:spTree>
    <p:extLst>
      <p:ext uri="{BB962C8B-B14F-4D97-AF65-F5344CB8AC3E}">
        <p14:creationId xmlns:p14="http://schemas.microsoft.com/office/powerpoint/2010/main" val="14526492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presentation has a number of objectives. </a:t>
            </a:r>
          </a:p>
          <a:p>
            <a:pPr marL="232943" indent="-232943">
              <a:buAutoNum type="arabicParenR"/>
            </a:pPr>
            <a:r>
              <a:rPr lang="en-US" baseline="0" dirty="0"/>
              <a:t>Provide an overview of the Census, what it is, why its important, and what to expect. </a:t>
            </a:r>
          </a:p>
          <a:p>
            <a:pPr marL="232943" indent="-232943">
              <a:buAutoNum type="arabicParenR"/>
            </a:pPr>
            <a:r>
              <a:rPr lang="en-US" baseline="0" dirty="0"/>
              <a:t>Additionally, we will lay out information about all of the current Census Outreach efforts, from the Census Bureau to the Census Campaign, and the Partnership’s efforts. </a:t>
            </a:r>
          </a:p>
          <a:p>
            <a:pPr marL="232943" indent="-232943">
              <a:buAutoNum type="arabicParenR"/>
            </a:pPr>
            <a:r>
              <a:rPr lang="en-US" baseline="0" dirty="0"/>
              <a:t>We will discuss what steps can be taken now at the local level to start engaging your communities around the census</a:t>
            </a:r>
          </a:p>
          <a:p>
            <a:pPr marL="232943" indent="-232943">
              <a:buAutoNum type="arabicParenR"/>
            </a:pPr>
            <a:r>
              <a:rPr lang="en-US" baseline="0" dirty="0"/>
              <a:t>Most importantly we aim to form a dialogue where we can hear your most pressing questions about the Census, and answer when we can, and also hear from you about practices in your community that are already taking place or have taken place in the past to Get out The Count, which we hope to amplify across the network </a:t>
            </a:r>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2</a:t>
            </a:fld>
            <a:endParaRPr lang="en-US"/>
          </a:p>
        </p:txBody>
      </p:sp>
    </p:spTree>
    <p:extLst>
      <p:ext uri="{BB962C8B-B14F-4D97-AF65-F5344CB8AC3E}">
        <p14:creationId xmlns:p14="http://schemas.microsoft.com/office/powerpoint/2010/main" val="15912899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a:t>
            </a: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C080A1-EF13-4AA3-8FB6-3DFBD3E5E42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526410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4</a:t>
            </a:fld>
            <a:endParaRPr lang="en-US"/>
          </a:p>
        </p:txBody>
      </p:sp>
    </p:spTree>
    <p:extLst>
      <p:ext uri="{BB962C8B-B14F-4D97-AF65-F5344CB8AC3E}">
        <p14:creationId xmlns:p14="http://schemas.microsoft.com/office/powerpoint/2010/main" val="20231046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Census is constitutionally mandated</a:t>
            </a:r>
          </a:p>
        </p:txBody>
      </p:sp>
      <p:sp>
        <p:nvSpPr>
          <p:cNvPr id="4" name="Slide Number Placeholder 3"/>
          <p:cNvSpPr>
            <a:spLocks noGrp="1"/>
          </p:cNvSpPr>
          <p:nvPr>
            <p:ph type="sldNum" sz="quarter" idx="10"/>
          </p:nvPr>
        </p:nvSpPr>
        <p:spPr/>
        <p:txBody>
          <a:bodyPr/>
          <a:lstStyle/>
          <a:p>
            <a:fld id="{5E2DE50E-D824-4F21-934E-C6A9BAE9AD57}" type="slidenum">
              <a:rPr lang="en-US" smtClean="0"/>
              <a:t>5</a:t>
            </a:fld>
            <a:endParaRPr lang="en-US"/>
          </a:p>
        </p:txBody>
      </p:sp>
    </p:spTree>
    <p:extLst>
      <p:ext uri="{BB962C8B-B14F-4D97-AF65-F5344CB8AC3E}">
        <p14:creationId xmlns:p14="http://schemas.microsoft.com/office/powerpoint/2010/main" val="3855951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census is rooted in the constitutional principle of representative democracy,  where population is the basis for shared political power</a:t>
            </a:r>
          </a:p>
          <a:p>
            <a:endParaRPr lang="en-US" dirty="0"/>
          </a:p>
          <a:p>
            <a:r>
              <a:rPr lang="en-US" dirty="0"/>
              <a:t> The census aims to count the entire population  of the country where they live, this includes </a:t>
            </a:r>
            <a:r>
              <a:rPr lang="en-US" i="1" dirty="0"/>
              <a:t>all people </a:t>
            </a:r>
            <a:r>
              <a:rPr lang="en-US" dirty="0"/>
              <a:t>regardless of age or citizenship status.</a:t>
            </a:r>
          </a:p>
          <a:p>
            <a:endParaRPr lang="en-US" i="1" dirty="0"/>
          </a:p>
          <a:p>
            <a:r>
              <a:rPr lang="en-US" dirty="0"/>
              <a:t>A count of the population every 10 years is </a:t>
            </a:r>
            <a:r>
              <a:rPr lang="en-US" b="1" dirty="0"/>
              <a:t>mandated by the Constitution, </a:t>
            </a:r>
            <a:r>
              <a:rPr lang="en-US" dirty="0"/>
              <a:t>and</a:t>
            </a:r>
            <a:r>
              <a:rPr lang="en-US" b="1" dirty="0"/>
              <a:t> </a:t>
            </a:r>
            <a:r>
              <a:rPr lang="en-US" dirty="0"/>
              <a:t>it is required by law to respond. </a:t>
            </a:r>
          </a:p>
          <a:p>
            <a:endParaRPr lang="en-US" dirty="0"/>
          </a:p>
          <a:p>
            <a:r>
              <a:rPr lang="en-US" dirty="0"/>
              <a:t>Governed by Title 13 of the US Code of Federal Regulations (CFR): Title 13 provides the following protections to individuals and businesses:</a:t>
            </a:r>
          </a:p>
          <a:p>
            <a:r>
              <a:rPr lang="en-US" dirty="0"/>
              <a:t>Private information is never published. It is against the law to disclose or publish any private information that identifies an individual or business such, including names, addresses (including GPS coordinates), Social Security Numbers, and telephone numbers.</a:t>
            </a:r>
          </a:p>
          <a:p>
            <a:r>
              <a:rPr lang="en-US" dirty="0"/>
              <a:t>The Census Bureau collects information to produce statistics. Personal information cannot be used against respondents by any government agency or court.</a:t>
            </a:r>
          </a:p>
          <a:p>
            <a:r>
              <a:rPr lang="en-US" dirty="0"/>
              <a:t>Census Bureau employees are sworn to protect confidentiality. People sworn to uphold Title 13 are legally required to maintain the confidentiality of your data. Every person with access to your data is sworn for life to protect your information and understands that the penalties for violating this law are applicable for a lifetime.</a:t>
            </a:r>
          </a:p>
          <a:p>
            <a:r>
              <a:rPr lang="en-US" dirty="0"/>
              <a:t>Violating the law is a serious federal crime. Anyone who violates this law will face severe penalties, including a federal prison sentence of up to five years, a fine of up to $250,000, or both.</a:t>
            </a:r>
          </a:p>
          <a:p>
            <a:endParaRPr lang="en-US" dirty="0"/>
          </a:p>
          <a:p>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6</a:t>
            </a:fld>
            <a:endParaRPr lang="en-US"/>
          </a:p>
        </p:txBody>
      </p:sp>
    </p:spTree>
    <p:extLst>
      <p:ext uri="{BB962C8B-B14F-4D97-AF65-F5344CB8AC3E}">
        <p14:creationId xmlns:p14="http://schemas.microsoft.com/office/powerpoint/2010/main" val="34505801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straightforward but when touching</a:t>
            </a:r>
            <a:r>
              <a:rPr lang="en-US" baseline="0" dirty="0"/>
              <a:t> on the bullets of Distribution of Funds, Informing Gov. Planning, and Informing Org. Decisions, this is a good opportunity to connect to functions of Community Action. </a:t>
            </a:r>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7</a:t>
            </a:fld>
            <a:endParaRPr lang="en-US"/>
          </a:p>
        </p:txBody>
      </p:sp>
    </p:spTree>
    <p:extLst>
      <p:ext uri="{BB962C8B-B14F-4D97-AF65-F5344CB8AC3E}">
        <p14:creationId xmlns:p14="http://schemas.microsoft.com/office/powerpoint/2010/main" val="28735566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straightforward but when touching</a:t>
            </a:r>
            <a:r>
              <a:rPr lang="en-US" baseline="0" dirty="0"/>
              <a:t> on the bullets of Distribution of Funds, Informing Gov. Planning, and Informing Org. Decisions, this is a good opportunity to connect to functions of Community Action. </a:t>
            </a:r>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8</a:t>
            </a:fld>
            <a:endParaRPr lang="en-US"/>
          </a:p>
        </p:txBody>
      </p:sp>
    </p:spTree>
    <p:extLst>
      <p:ext uri="{BB962C8B-B14F-4D97-AF65-F5344CB8AC3E}">
        <p14:creationId xmlns:p14="http://schemas.microsoft.com/office/powerpoint/2010/main" val="28735566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a:t>
            </a:r>
            <a:r>
              <a:rPr lang="en-US" baseline="0" dirty="0"/>
              <a:t> connected to the last slide, but demonstrates how some of the previously stated purposes of the census play out at the community level. </a:t>
            </a:r>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9</a:t>
            </a:fld>
            <a:endParaRPr lang="en-US"/>
          </a:p>
        </p:txBody>
      </p:sp>
    </p:spTree>
    <p:extLst>
      <p:ext uri="{BB962C8B-B14F-4D97-AF65-F5344CB8AC3E}">
        <p14:creationId xmlns:p14="http://schemas.microsoft.com/office/powerpoint/2010/main" val="28284807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9415" indent="-349415" defTabSz="931774" eaLnBrk="0" fontAlgn="base" hangingPunct="0">
              <a:spcBef>
                <a:spcPct val="0"/>
              </a:spcBef>
              <a:spcAft>
                <a:spcPct val="0"/>
              </a:spcAft>
              <a:buFont typeface="+mj-lt"/>
              <a:buAutoNum type="arabicPeriod"/>
              <a:defRPr/>
            </a:pPr>
            <a:r>
              <a:rPr lang="en-US" b="1" dirty="0">
                <a:solidFill>
                  <a:prstClr val="black"/>
                </a:solidFill>
              </a:rPr>
              <a:t>Self-Response phase: </a:t>
            </a:r>
          </a:p>
          <a:p>
            <a:pPr marL="815302" lvl="1" indent="-349415" defTabSz="931774" eaLnBrk="0" fontAlgn="base" hangingPunct="0">
              <a:spcBef>
                <a:spcPct val="0"/>
              </a:spcBef>
              <a:spcAft>
                <a:spcPts val="611"/>
              </a:spcAft>
              <a:buFont typeface="Arial" panose="020B0604020202020204" pitchFamily="34" charset="0"/>
              <a:buChar char="•"/>
              <a:defRPr/>
            </a:pPr>
            <a:r>
              <a:rPr lang="en-US" dirty="0">
                <a:solidFill>
                  <a:prstClr val="black"/>
                </a:solidFill>
              </a:rPr>
              <a:t>Census Bureau mails information about the decennial questionnaire to almost all households (before April 1, 2020).</a:t>
            </a:r>
          </a:p>
          <a:p>
            <a:pPr marL="815302" lvl="1" indent="-349415" defTabSz="931774" eaLnBrk="0" fontAlgn="base" hangingPunct="0">
              <a:spcBef>
                <a:spcPct val="0"/>
              </a:spcBef>
              <a:spcAft>
                <a:spcPts val="611"/>
              </a:spcAft>
              <a:buFont typeface="Arial" panose="020B0604020202020204" pitchFamily="34" charset="0"/>
              <a:buChar char="•"/>
              <a:defRPr/>
            </a:pPr>
            <a:r>
              <a:rPr lang="en-US" dirty="0">
                <a:solidFill>
                  <a:prstClr val="black"/>
                </a:solidFill>
              </a:rPr>
              <a:t>For 2020, some households will be mailed the actual questionnaire, most households will be mailed an online link to fill out the form, &amp; everyone will have the opportunity to mail in the form if they choose not to fill it out online.</a:t>
            </a:r>
          </a:p>
          <a:p>
            <a:pPr defTabSz="931774" eaLnBrk="0" fontAlgn="base" hangingPunct="0">
              <a:spcBef>
                <a:spcPct val="0"/>
              </a:spcBef>
              <a:spcAft>
                <a:spcPct val="0"/>
              </a:spcAft>
              <a:defRPr/>
            </a:pPr>
            <a:r>
              <a:rPr lang="en-US" i="1" dirty="0">
                <a:solidFill>
                  <a:prstClr val="black"/>
                </a:solidFill>
              </a:rPr>
              <a:t>The most accurate &amp; complete population data is submitted during this phase.</a:t>
            </a:r>
          </a:p>
          <a:p>
            <a:pPr defTabSz="931774">
              <a:defRPr/>
            </a:pPr>
            <a:endParaRPr lang="en-US" dirty="0">
              <a:solidFill>
                <a:prstClr val="black"/>
              </a:solidFill>
            </a:endParaRPr>
          </a:p>
          <a:p>
            <a:pPr marL="349415" indent="-349415" defTabSz="931774" eaLnBrk="0" fontAlgn="base" hangingPunct="0">
              <a:spcBef>
                <a:spcPct val="0"/>
              </a:spcBef>
              <a:spcAft>
                <a:spcPct val="0"/>
              </a:spcAft>
              <a:buFont typeface="+mj-lt"/>
              <a:buAutoNum type="arabicPeriod" startAt="2"/>
              <a:defRPr/>
            </a:pPr>
            <a:r>
              <a:rPr lang="en-US" b="1" dirty="0">
                <a:solidFill>
                  <a:prstClr val="black"/>
                </a:solidFill>
              </a:rPr>
              <a:t>Non-Response Follow Up phase: Begins May of 2020</a:t>
            </a:r>
          </a:p>
          <a:p>
            <a:pPr marL="815302" lvl="1" indent="-349415" defTabSz="931774" eaLnBrk="0" fontAlgn="base" hangingPunct="0">
              <a:spcAft>
                <a:spcPts val="611"/>
              </a:spcAft>
              <a:buFont typeface="Arial" panose="020B0604020202020204" pitchFamily="34" charset="0"/>
              <a:buChar char="•"/>
              <a:defRPr/>
            </a:pPr>
            <a:r>
              <a:rPr lang="en-US" dirty="0">
                <a:solidFill>
                  <a:prstClr val="black"/>
                </a:solidFill>
              </a:rPr>
              <a:t>The Census Bureau hires 100s of thousands of people to go door-to-door to count every household that didn’t self-respond (after April 1, 2020).</a:t>
            </a:r>
          </a:p>
          <a:p>
            <a:pPr marL="815302" lvl="1" indent="-349415" defTabSz="931774" eaLnBrk="0" fontAlgn="base" hangingPunct="0">
              <a:spcAft>
                <a:spcPts val="611"/>
              </a:spcAft>
              <a:buFont typeface="Arial" panose="020B0604020202020204" pitchFamily="34" charset="0"/>
              <a:buChar char="•"/>
              <a:defRPr/>
            </a:pPr>
            <a:r>
              <a:rPr lang="en-US" dirty="0">
                <a:solidFill>
                  <a:prstClr val="black"/>
                </a:solidFill>
              </a:rPr>
              <a:t>Much more expensive than the self-response phase (</a:t>
            </a:r>
            <a:r>
              <a:rPr lang="en-US" b="1" dirty="0">
                <a:solidFill>
                  <a:prstClr val="black"/>
                </a:solidFill>
              </a:rPr>
              <a:t>$2 BILLION </a:t>
            </a:r>
            <a:r>
              <a:rPr lang="en-US" dirty="0">
                <a:solidFill>
                  <a:prstClr val="black"/>
                </a:solidFill>
              </a:rPr>
              <a:t>in 2010).</a:t>
            </a:r>
          </a:p>
          <a:p>
            <a:pPr marL="815302" lvl="1" indent="-349415" defTabSz="931774" eaLnBrk="0" fontAlgn="base" hangingPunct="0">
              <a:spcAft>
                <a:spcPts val="611"/>
              </a:spcAft>
              <a:buFont typeface="Arial" panose="020B0604020202020204" pitchFamily="34" charset="0"/>
              <a:buChar char="•"/>
              <a:defRPr/>
            </a:pPr>
            <a:r>
              <a:rPr lang="en-US" sz="2400" i="1" dirty="0">
                <a:solidFill>
                  <a:prstClr val="black"/>
                </a:solidFill>
              </a:rPr>
              <a:t>During this phase, the risk is greatest that people will be missed and the count will be inaccurate. </a:t>
            </a:r>
          </a:p>
          <a:p>
            <a:pPr marL="815302" lvl="1" indent="-349415" defTabSz="931774" eaLnBrk="0" fontAlgn="base" hangingPunct="0">
              <a:spcBef>
                <a:spcPct val="0"/>
              </a:spcBef>
              <a:spcAft>
                <a:spcPct val="0"/>
              </a:spcAft>
              <a:buFont typeface="Arial" panose="020B0604020202020204" pitchFamily="34" charset="0"/>
              <a:buChar char="•"/>
              <a:defRPr/>
            </a:pPr>
            <a:r>
              <a:rPr lang="en-US" dirty="0">
                <a:solidFill>
                  <a:prstClr val="black"/>
                </a:solidFill>
              </a:rPr>
              <a:t>Areas with large shares of households that don’t self-respond are therefore “</a:t>
            </a:r>
            <a:r>
              <a:rPr lang="en-US" b="1" dirty="0">
                <a:solidFill>
                  <a:prstClr val="black"/>
                </a:solidFill>
              </a:rPr>
              <a:t>hard to count</a:t>
            </a:r>
            <a:r>
              <a:rPr lang="en-US" dirty="0">
                <a:solidFill>
                  <a:prstClr val="black"/>
                </a:solidFill>
              </a:rPr>
              <a:t>”.  Almost every community will have some households that don’t self-respond.  But some communities have </a:t>
            </a:r>
            <a:r>
              <a:rPr lang="en-US" b="1" dirty="0">
                <a:solidFill>
                  <a:prstClr val="black"/>
                </a:solidFill>
              </a:rPr>
              <a:t>as many as half of their households </a:t>
            </a:r>
            <a:r>
              <a:rPr lang="en-US" dirty="0">
                <a:solidFill>
                  <a:prstClr val="black"/>
                </a:solidFill>
              </a:rPr>
              <a:t>that need to be counted in person.  </a:t>
            </a:r>
            <a:r>
              <a:rPr lang="en-US" i="1" dirty="0">
                <a:solidFill>
                  <a:prstClr val="black"/>
                </a:solidFill>
              </a:rPr>
              <a:t>We’ve mapped these communities to help ensure a fair and accurate 2020 Census.</a:t>
            </a:r>
          </a:p>
          <a:p>
            <a:pPr defTabSz="931774">
              <a:defRPr/>
            </a:pPr>
            <a:endParaRPr lang="en-US" dirty="0">
              <a:solidFill>
                <a:prstClr val="black"/>
              </a:solidFill>
            </a:endParaRPr>
          </a:p>
          <a:p>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10</a:t>
            </a:fld>
            <a:endParaRPr lang="en-US"/>
          </a:p>
        </p:txBody>
      </p:sp>
    </p:spTree>
    <p:extLst>
      <p:ext uri="{BB962C8B-B14F-4D97-AF65-F5344CB8AC3E}">
        <p14:creationId xmlns:p14="http://schemas.microsoft.com/office/powerpoint/2010/main" val="21849289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11</a:t>
            </a:fld>
            <a:endParaRPr lang="en-US"/>
          </a:p>
        </p:txBody>
      </p:sp>
    </p:spTree>
    <p:extLst>
      <p:ext uri="{BB962C8B-B14F-4D97-AF65-F5344CB8AC3E}">
        <p14:creationId xmlns:p14="http://schemas.microsoft.com/office/powerpoint/2010/main" val="8048430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2"/>
            <a:r>
              <a:rPr lang="en-US" sz="1800" dirty="0"/>
              <a:t>All households will receive a letter asking to complete the census online, areas less likely to respond online will also receive a paper questionnaire. 6 attempts for in person follow up: 3 in person, 3 proxy</a:t>
            </a:r>
          </a:p>
          <a:p>
            <a:pPr lvl="2"/>
            <a:r>
              <a:rPr lang="en-US" sz="1800" dirty="0"/>
              <a:t>After 6 attempts, secondary sources will be used</a:t>
            </a:r>
          </a:p>
          <a:p>
            <a:pPr lvl="1"/>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12</a:t>
            </a:fld>
            <a:endParaRPr lang="en-US"/>
          </a:p>
        </p:txBody>
      </p:sp>
    </p:spTree>
    <p:extLst>
      <p:ext uri="{BB962C8B-B14F-4D97-AF65-F5344CB8AC3E}">
        <p14:creationId xmlns:p14="http://schemas.microsoft.com/office/powerpoint/2010/main" val="17118285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Census</a:t>
            </a:r>
            <a:r>
              <a:rPr lang="en-US" baseline="0" dirty="0"/>
              <a:t> if the biggest non-war governmental field operation. It requires a huge investment in both dollars  and man power. It can be a generator of temporary local jobs in your community, and the results have a major impact on funding to your community for a decade. </a:t>
            </a:r>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13</a:t>
            </a:fld>
            <a:endParaRPr lang="en-US"/>
          </a:p>
        </p:txBody>
      </p:sp>
    </p:spTree>
    <p:extLst>
      <p:ext uri="{BB962C8B-B14F-4D97-AF65-F5344CB8AC3E}">
        <p14:creationId xmlns:p14="http://schemas.microsoft.com/office/powerpoint/2010/main" val="9461486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Census</a:t>
            </a:r>
            <a:r>
              <a:rPr lang="en-US" baseline="0" dirty="0"/>
              <a:t> if the biggest non-war governmental field operation. It requires a huge investment in both dollars  and man power. It can be a generator of temporary local jobs in your community, and the results have a major impact on funding to your community for a decade. </a:t>
            </a:r>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14</a:t>
            </a:fld>
            <a:endParaRPr lang="en-US"/>
          </a:p>
        </p:txBody>
      </p:sp>
    </p:spTree>
    <p:extLst>
      <p:ext uri="{BB962C8B-B14F-4D97-AF65-F5344CB8AC3E}">
        <p14:creationId xmlns:p14="http://schemas.microsoft.com/office/powerpoint/2010/main" val="4358476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Census is constitutionally mandated</a:t>
            </a:r>
          </a:p>
        </p:txBody>
      </p:sp>
      <p:sp>
        <p:nvSpPr>
          <p:cNvPr id="4" name="Slide Number Placeholder 3"/>
          <p:cNvSpPr>
            <a:spLocks noGrp="1"/>
          </p:cNvSpPr>
          <p:nvPr>
            <p:ph type="sldNum" sz="quarter" idx="10"/>
          </p:nvPr>
        </p:nvSpPr>
        <p:spPr/>
        <p:txBody>
          <a:bodyPr/>
          <a:lstStyle/>
          <a:p>
            <a:fld id="{5E2DE50E-D824-4F21-934E-C6A9BAE9AD57}"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3855951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Census is important to Community Action for a number of reasons:</a:t>
            </a:r>
          </a:p>
          <a:p>
            <a:pPr marL="232943" indent="-232943">
              <a:buAutoNum type="arabicParenR"/>
            </a:pPr>
            <a:r>
              <a:rPr lang="en-US" dirty="0"/>
              <a:t>It determines federal funding that impacts all aspects of the work of Community Action Agencies at the agency, family, and community level</a:t>
            </a:r>
          </a:p>
          <a:p>
            <a:pPr marL="232943" indent="-232943">
              <a:buAutoNum type="arabicParenR"/>
            </a:pPr>
            <a:r>
              <a:rPr lang="en-US" dirty="0"/>
              <a:t>The information is crucial to the operations of</a:t>
            </a:r>
            <a:r>
              <a:rPr lang="en-US" baseline="0" dirty="0"/>
              <a:t> Community Action.. With the data used to inform our community needs assessments, and other local decisions such as new business and real estate development that impacts the families we serve</a:t>
            </a:r>
          </a:p>
          <a:p>
            <a:pPr marL="232943" indent="-232943">
              <a:buAutoNum type="arabicParenR"/>
            </a:pPr>
            <a:r>
              <a:rPr lang="en-US" baseline="0" dirty="0"/>
              <a:t>If people are not counted it would negatively impact Community Action, yet there are groups that are consistently hard to count </a:t>
            </a:r>
            <a:endParaRPr lang="en-US" dirty="0"/>
          </a:p>
          <a:p>
            <a:r>
              <a:rPr lang="en-US" dirty="0"/>
              <a:t>4)</a:t>
            </a:r>
            <a:r>
              <a:rPr lang="en-US" baseline="0" dirty="0"/>
              <a:t> T</a:t>
            </a:r>
            <a:r>
              <a:rPr lang="en-US" dirty="0"/>
              <a:t>hese groups are the same people served by community action </a:t>
            </a:r>
          </a:p>
        </p:txBody>
      </p:sp>
      <p:sp>
        <p:nvSpPr>
          <p:cNvPr id="4" name="Slide Number Placeholder 3"/>
          <p:cNvSpPr>
            <a:spLocks noGrp="1"/>
          </p:cNvSpPr>
          <p:nvPr>
            <p:ph type="sldNum" sz="quarter" idx="10"/>
          </p:nvPr>
        </p:nvSpPr>
        <p:spPr/>
        <p:txBody>
          <a:bodyPr/>
          <a:lstStyle/>
          <a:p>
            <a:fld id="{5E2DE50E-D824-4F21-934E-C6A9BAE9AD57}" type="slidenum">
              <a:rPr lang="en-US" smtClean="0"/>
              <a:t>16</a:t>
            </a:fld>
            <a:endParaRPr lang="en-US"/>
          </a:p>
        </p:txBody>
      </p:sp>
    </p:spTree>
    <p:extLst>
      <p:ext uri="{BB962C8B-B14F-4D97-AF65-F5344CB8AC3E}">
        <p14:creationId xmlns:p14="http://schemas.microsoft.com/office/powerpoint/2010/main" val="29970484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a:t>
            </a:r>
            <a:r>
              <a:rPr lang="en-US" baseline="0" dirty="0"/>
              <a:t> is self explanatory, but important to note that the programs depicted here are not </a:t>
            </a:r>
            <a:r>
              <a:rPr lang="en-US" baseline="0" dirty="0" err="1"/>
              <a:t>alll</a:t>
            </a:r>
            <a:r>
              <a:rPr lang="en-US" baseline="0" dirty="0"/>
              <a:t> the programs that are impacted by the Census, just the ones that are most commonly utilized by Community Action. Worth noting out that the Weatherization program is one that is not included in this data</a:t>
            </a:r>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17</a:t>
            </a:fld>
            <a:endParaRPr lang="en-US"/>
          </a:p>
        </p:txBody>
      </p:sp>
    </p:spTree>
    <p:extLst>
      <p:ext uri="{BB962C8B-B14F-4D97-AF65-F5344CB8AC3E}">
        <p14:creationId xmlns:p14="http://schemas.microsoft.com/office/powerpoint/2010/main" val="27565792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a:t>
            </a:r>
            <a:r>
              <a:rPr lang="en-US" baseline="0" dirty="0"/>
              <a:t> slide is important. This slide’s purpose is to pivot from talking about how the Census Data is valuable to Community Action, to why making sure everyone is counted should be a concern for Community Action.  The slide shows why this year in particular there are various factors that will make it difficult to ensure a complete count. And because we have already demonstrated why the Census is valuable to Community Action, this should be a big concern for Community Action, and is why we need agencies to do what they can to make sure people are counted. Below is an explanation of each circle: </a:t>
            </a:r>
            <a:endParaRPr lang="en-US" dirty="0"/>
          </a:p>
          <a:p>
            <a:endParaRPr lang="en-US" dirty="0"/>
          </a:p>
          <a:p>
            <a:r>
              <a:rPr lang="en-US" dirty="0"/>
              <a:t>• </a:t>
            </a:r>
            <a:r>
              <a:rPr lang="en-US" b="1" dirty="0"/>
              <a:t>Constrained fiscal environment</a:t>
            </a:r>
            <a:r>
              <a:rPr lang="en-US" dirty="0"/>
              <a:t>: Budget</a:t>
            </a:r>
            <a:r>
              <a:rPr lang="en-US" baseline="0" dirty="0"/>
              <a:t> </a:t>
            </a:r>
            <a:r>
              <a:rPr lang="en-US" dirty="0"/>
              <a:t>deficits place significant pressure on funding</a:t>
            </a:r>
            <a:r>
              <a:rPr lang="en-US" baseline="0" dirty="0"/>
              <a:t> </a:t>
            </a:r>
            <a:r>
              <a:rPr lang="en-US" dirty="0"/>
              <a:t>available for the research, testing, design, and</a:t>
            </a:r>
            <a:r>
              <a:rPr lang="en-US" baseline="0" dirty="0"/>
              <a:t> </a:t>
            </a:r>
            <a:r>
              <a:rPr lang="en-US" dirty="0"/>
              <a:t>development work required for successful</a:t>
            </a:r>
            <a:r>
              <a:rPr lang="en-US" baseline="0" dirty="0"/>
              <a:t> </a:t>
            </a:r>
            <a:r>
              <a:rPr lang="en-US" dirty="0"/>
              <a:t>innovation.</a:t>
            </a:r>
          </a:p>
          <a:p>
            <a:endParaRPr lang="en-US" dirty="0"/>
          </a:p>
          <a:p>
            <a:r>
              <a:rPr lang="en-US" dirty="0"/>
              <a:t>• </a:t>
            </a:r>
            <a:r>
              <a:rPr lang="en-US" b="1" dirty="0"/>
              <a:t>Rapidly changing use of technology</a:t>
            </a:r>
            <a:r>
              <a:rPr lang="en-US" dirty="0"/>
              <a:t>:</a:t>
            </a:r>
            <a:r>
              <a:rPr lang="en-US" baseline="0" dirty="0"/>
              <a:t> </a:t>
            </a:r>
            <a:r>
              <a:rPr lang="en-US" dirty="0"/>
              <a:t>Stakeholders expect the decennial census to</a:t>
            </a:r>
            <a:r>
              <a:rPr lang="en-US" baseline="0" dirty="0"/>
              <a:t> </a:t>
            </a:r>
            <a:r>
              <a:rPr lang="en-US" dirty="0"/>
              <a:t>use technology innovation, yet the rapid pace</a:t>
            </a:r>
            <a:r>
              <a:rPr lang="en-US" baseline="0" dirty="0"/>
              <a:t> </a:t>
            </a:r>
            <a:r>
              <a:rPr lang="en-US" dirty="0"/>
              <a:t>of change makes it challenging to plan for and</a:t>
            </a:r>
            <a:r>
              <a:rPr lang="en-US" baseline="0" dirty="0"/>
              <a:t> </a:t>
            </a:r>
            <a:r>
              <a:rPr lang="en-US" dirty="0"/>
              <a:t>adequately test the use of these technologies</a:t>
            </a:r>
            <a:r>
              <a:rPr lang="en-US" baseline="0" dirty="0"/>
              <a:t> </a:t>
            </a:r>
            <a:r>
              <a:rPr lang="en-US" dirty="0"/>
              <a:t>before they become obsolete.</a:t>
            </a:r>
          </a:p>
          <a:p>
            <a:endParaRPr lang="en-US" dirty="0"/>
          </a:p>
          <a:p>
            <a:r>
              <a:rPr lang="en-US" dirty="0"/>
              <a:t>• </a:t>
            </a:r>
            <a:r>
              <a:rPr lang="en-US" b="1" dirty="0"/>
              <a:t>Information explosion</a:t>
            </a:r>
            <a:r>
              <a:rPr lang="en-US" dirty="0"/>
              <a:t>: Rapid changes in</a:t>
            </a:r>
            <a:r>
              <a:rPr lang="en-US" baseline="0" dirty="0"/>
              <a:t> </a:t>
            </a:r>
            <a:r>
              <a:rPr lang="en-US" dirty="0"/>
              <a:t>information technology (IT) create stakeholder</a:t>
            </a:r>
            <a:r>
              <a:rPr lang="en-US" baseline="0" dirty="0"/>
              <a:t> </a:t>
            </a:r>
            <a:r>
              <a:rPr lang="en-US" dirty="0"/>
              <a:t>expectations for how the Census Bureau interacts with the public to collect data and disseminate data products.</a:t>
            </a:r>
          </a:p>
          <a:p>
            <a:endParaRPr lang="en-US" dirty="0"/>
          </a:p>
          <a:p>
            <a:r>
              <a:rPr lang="en-US" dirty="0"/>
              <a:t>• </a:t>
            </a:r>
            <a:r>
              <a:rPr lang="en-US" b="1" dirty="0"/>
              <a:t>Distrust in government</a:t>
            </a:r>
            <a:r>
              <a:rPr lang="en-US" dirty="0"/>
              <a:t>: The public’s concerns</a:t>
            </a:r>
            <a:r>
              <a:rPr lang="en-US" baseline="0" dirty="0"/>
              <a:t> </a:t>
            </a:r>
            <a:r>
              <a:rPr lang="en-US" dirty="0"/>
              <a:t>about information security and privacy, the</a:t>
            </a:r>
            <a:r>
              <a:rPr lang="en-US" baseline="0" dirty="0"/>
              <a:t> </a:t>
            </a:r>
            <a:r>
              <a:rPr lang="en-US" dirty="0"/>
              <a:t>confidentiality of information given to the government, and how government programs use the information they collect continue to grow.</a:t>
            </a:r>
            <a:r>
              <a:rPr lang="en-US" baseline="0" dirty="0"/>
              <a:t> </a:t>
            </a:r>
            <a:r>
              <a:rPr lang="en-US" dirty="0"/>
              <a:t>This impacts response rates and could make it</a:t>
            </a:r>
            <a:r>
              <a:rPr lang="en-US" baseline="0" dirty="0"/>
              <a:t> </a:t>
            </a:r>
            <a:r>
              <a:rPr lang="en-US" dirty="0"/>
              <a:t>more difficult for government agencies to collect important demographic survey information.</a:t>
            </a:r>
          </a:p>
          <a:p>
            <a:endParaRPr lang="en-US" dirty="0"/>
          </a:p>
          <a:p>
            <a:r>
              <a:rPr lang="en-US" dirty="0"/>
              <a:t>• </a:t>
            </a:r>
            <a:r>
              <a:rPr lang="en-US" b="1" dirty="0"/>
              <a:t>Declining response rates</a:t>
            </a:r>
            <a:r>
              <a:rPr lang="en-US" dirty="0"/>
              <a:t>: Response rates for</a:t>
            </a:r>
            <a:r>
              <a:rPr lang="en-US" baseline="0" dirty="0"/>
              <a:t> </a:t>
            </a:r>
            <a:r>
              <a:rPr lang="en-US" dirty="0"/>
              <a:t>Census Bureau surveys, and for surveys and censuses in general, have declined as citizens</a:t>
            </a:r>
            <a:r>
              <a:rPr lang="en-US" baseline="0" dirty="0"/>
              <a:t> </a:t>
            </a:r>
            <a:r>
              <a:rPr lang="en-US" dirty="0"/>
              <a:t>are overloaded with requests for information</a:t>
            </a:r>
          </a:p>
          <a:p>
            <a:r>
              <a:rPr lang="en-US" dirty="0"/>
              <a:t>and become increasingly concerned about</a:t>
            </a:r>
            <a:r>
              <a:rPr lang="en-US" baseline="0" dirty="0"/>
              <a:t> </a:t>
            </a:r>
            <a:r>
              <a:rPr lang="en-US" dirty="0"/>
              <a:t>sharing information.</a:t>
            </a:r>
          </a:p>
          <a:p>
            <a:endParaRPr lang="en-US" dirty="0"/>
          </a:p>
          <a:p>
            <a:r>
              <a:rPr lang="en-US" dirty="0"/>
              <a:t>• </a:t>
            </a:r>
            <a:r>
              <a:rPr lang="en-US" b="1" dirty="0"/>
              <a:t>Increasingly diverse population</a:t>
            </a:r>
            <a:r>
              <a:rPr lang="en-US" dirty="0"/>
              <a:t>: The demographic and cultural make-up of the United</a:t>
            </a:r>
            <a:r>
              <a:rPr lang="en-US" baseline="0" dirty="0"/>
              <a:t> </a:t>
            </a:r>
            <a:r>
              <a:rPr lang="en-US" dirty="0"/>
              <a:t>States continues to increase in complexity,</a:t>
            </a:r>
            <a:r>
              <a:rPr lang="en-US" baseline="0" dirty="0"/>
              <a:t> </a:t>
            </a:r>
            <a:r>
              <a:rPr lang="en-US" dirty="0"/>
              <a:t>including a growing number of households and individuals of Limited English Proficiency</a:t>
            </a:r>
          </a:p>
          <a:p>
            <a:endParaRPr lang="en-US" dirty="0"/>
          </a:p>
          <a:p>
            <a:r>
              <a:rPr lang="en-US" dirty="0"/>
              <a:t>• </a:t>
            </a:r>
            <a:r>
              <a:rPr lang="en-US" b="1" dirty="0"/>
              <a:t>Informal, complex living arrangements</a:t>
            </a:r>
            <a:r>
              <a:rPr lang="en-US" dirty="0"/>
              <a:t>:</a:t>
            </a:r>
            <a:r>
              <a:rPr lang="en-US" baseline="0" dirty="0"/>
              <a:t> </a:t>
            </a:r>
            <a:r>
              <a:rPr lang="en-US" dirty="0"/>
              <a:t>Households are becoming more diverse and</a:t>
            </a:r>
            <a:r>
              <a:rPr lang="en-US" baseline="0" dirty="0"/>
              <a:t> </a:t>
            </a:r>
            <a:r>
              <a:rPr lang="en-US" dirty="0"/>
              <a:t>dynamic, making it a challenge to associate an identified person with a single location. For</a:t>
            </a:r>
            <a:r>
              <a:rPr lang="en-US" baseline="0" dirty="0"/>
              <a:t> </a:t>
            </a:r>
            <a:r>
              <a:rPr lang="en-US" dirty="0"/>
              <a:t>example, blended families may include children</a:t>
            </a:r>
          </a:p>
          <a:p>
            <a:r>
              <a:rPr lang="en-US" dirty="0"/>
              <a:t>who have two primary residences. </a:t>
            </a:r>
          </a:p>
          <a:p>
            <a:endParaRPr lang="en-US" dirty="0"/>
          </a:p>
          <a:p>
            <a:r>
              <a:rPr lang="en-US" dirty="0"/>
              <a:t>• </a:t>
            </a:r>
            <a:r>
              <a:rPr lang="en-US" b="1" dirty="0"/>
              <a:t>A mobile population</a:t>
            </a:r>
            <a:r>
              <a:rPr lang="en-US" dirty="0"/>
              <a:t>: The United States continues to be a highly mobile nation as about</a:t>
            </a:r>
            <a:r>
              <a:rPr lang="en-US" baseline="0" dirty="0"/>
              <a:t> </a:t>
            </a:r>
            <a:r>
              <a:rPr lang="en-US" dirty="0"/>
              <a:t>14.3 percent of the population moves in a given year</a:t>
            </a:r>
          </a:p>
        </p:txBody>
      </p:sp>
      <p:sp>
        <p:nvSpPr>
          <p:cNvPr id="4" name="Slide Number Placeholder 3"/>
          <p:cNvSpPr>
            <a:spLocks noGrp="1"/>
          </p:cNvSpPr>
          <p:nvPr>
            <p:ph type="sldNum" sz="quarter" idx="10"/>
          </p:nvPr>
        </p:nvSpPr>
        <p:spPr/>
        <p:txBody>
          <a:bodyPr/>
          <a:lstStyle/>
          <a:p>
            <a:fld id="{5E2DE50E-D824-4F21-934E-C6A9BAE9AD57}" type="slidenum">
              <a:rPr lang="en-US" smtClean="0"/>
              <a:t>18</a:t>
            </a:fld>
            <a:endParaRPr lang="en-US"/>
          </a:p>
        </p:txBody>
      </p:sp>
    </p:spTree>
    <p:extLst>
      <p:ext uri="{BB962C8B-B14F-4D97-AF65-F5344CB8AC3E}">
        <p14:creationId xmlns:p14="http://schemas.microsoft.com/office/powerpoint/2010/main" val="21849289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a:t>Given this current environment, as well as what history of previous decennial census’ have shown us…we know that there will be certain groups of people that are hard to count. Which means they might not respond to the initial request to fill out the questionnaire and will likely require a non-response follow up. These groups are intersecting but broadly speaking these are the various categories that the hard to count fall into. </a:t>
            </a:r>
          </a:p>
        </p:txBody>
      </p:sp>
      <p:sp>
        <p:nvSpPr>
          <p:cNvPr id="4" name="Slide Number Placeholder 3"/>
          <p:cNvSpPr>
            <a:spLocks noGrp="1"/>
          </p:cNvSpPr>
          <p:nvPr>
            <p:ph type="sldNum" sz="quarter" idx="10"/>
          </p:nvPr>
        </p:nvSpPr>
        <p:spPr/>
        <p:txBody>
          <a:bodyPr/>
          <a:lstStyle/>
          <a:p>
            <a:fld id="{5E2DE50E-D824-4F21-934E-C6A9BAE9AD57}" type="slidenum">
              <a:rPr lang="en-US" smtClean="0"/>
              <a:t>19</a:t>
            </a:fld>
            <a:endParaRPr lang="en-US"/>
          </a:p>
        </p:txBody>
      </p:sp>
    </p:spTree>
    <p:extLst>
      <p:ext uri="{BB962C8B-B14F-4D97-AF65-F5344CB8AC3E}">
        <p14:creationId xmlns:p14="http://schemas.microsoft.com/office/powerpoint/2010/main" val="42743913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000" dirty="0"/>
              <a:t>This means the hard to count population includes a variety of categories including: </a:t>
            </a:r>
          </a:p>
          <a:p>
            <a:pPr lvl="3">
              <a:buFont typeface="Arial" panose="020B0604020202020204" pitchFamily="34" charset="0"/>
              <a:buChar char="•"/>
            </a:pPr>
            <a:r>
              <a:rPr lang="en-US" sz="1800" b="1" dirty="0">
                <a:solidFill>
                  <a:schemeClr val="accent1">
                    <a:lumMod val="75000"/>
                  </a:schemeClr>
                </a:solidFill>
              </a:rPr>
              <a:t>Young children under the age of five.</a:t>
            </a:r>
          </a:p>
          <a:p>
            <a:pPr lvl="3">
              <a:buFont typeface="Arial" panose="020B0604020202020204" pitchFamily="34" charset="0"/>
              <a:buChar char="•"/>
            </a:pPr>
            <a:r>
              <a:rPr lang="en-US" sz="1800" b="1" dirty="0">
                <a:solidFill>
                  <a:schemeClr val="accent1">
                    <a:lumMod val="75000"/>
                  </a:schemeClr>
                </a:solidFill>
              </a:rPr>
              <a:t>Racial and ethnic minorities.</a:t>
            </a:r>
          </a:p>
          <a:p>
            <a:pPr lvl="3">
              <a:buFont typeface="Arial" panose="020B0604020202020204" pitchFamily="34" charset="0"/>
              <a:buChar char="•"/>
            </a:pPr>
            <a:r>
              <a:rPr lang="en-US" sz="1800" b="1" dirty="0">
                <a:solidFill>
                  <a:schemeClr val="accent1">
                    <a:lumMod val="75000"/>
                  </a:schemeClr>
                </a:solidFill>
              </a:rPr>
              <a:t>Non-English speakers.</a:t>
            </a:r>
          </a:p>
          <a:p>
            <a:pPr lvl="3">
              <a:buFont typeface="Arial" panose="020B0604020202020204" pitchFamily="34" charset="0"/>
              <a:buChar char="•"/>
            </a:pPr>
            <a:r>
              <a:rPr lang="en-US" sz="1800" b="1" dirty="0">
                <a:solidFill>
                  <a:schemeClr val="accent1">
                    <a:lumMod val="75000"/>
                  </a:schemeClr>
                </a:solidFill>
              </a:rPr>
              <a:t>Low income people.</a:t>
            </a:r>
          </a:p>
          <a:p>
            <a:pPr lvl="3">
              <a:buFont typeface="Arial" panose="020B0604020202020204" pitchFamily="34" charset="0"/>
              <a:buChar char="•"/>
            </a:pPr>
            <a:r>
              <a:rPr lang="en-US" sz="1800" b="1" dirty="0">
                <a:solidFill>
                  <a:schemeClr val="accent1">
                    <a:lumMod val="75000"/>
                  </a:schemeClr>
                </a:solidFill>
              </a:rPr>
              <a:t>People experiencing homelessness.</a:t>
            </a:r>
          </a:p>
          <a:p>
            <a:pPr lvl="3">
              <a:buFont typeface="Arial" panose="020B0604020202020204" pitchFamily="34" charset="0"/>
              <a:buChar char="•"/>
            </a:pPr>
            <a:r>
              <a:rPr lang="en-US" sz="1800" b="1" dirty="0">
                <a:solidFill>
                  <a:schemeClr val="accent1">
                    <a:lumMod val="75000"/>
                  </a:schemeClr>
                </a:solidFill>
              </a:rPr>
              <a:t>Undocumented immigrants.</a:t>
            </a:r>
          </a:p>
          <a:p>
            <a:pPr lvl="3">
              <a:buFont typeface="Arial" panose="020B0604020202020204" pitchFamily="34" charset="0"/>
              <a:buChar char="•"/>
            </a:pPr>
            <a:r>
              <a:rPr lang="en-US" sz="1800" b="1" dirty="0">
                <a:solidFill>
                  <a:schemeClr val="accent1">
                    <a:lumMod val="75000"/>
                  </a:schemeClr>
                </a:solidFill>
              </a:rPr>
              <a:t>People who distrust the government.</a:t>
            </a:r>
          </a:p>
          <a:p>
            <a:pPr lvl="3">
              <a:buFont typeface="Arial" panose="020B0604020202020204" pitchFamily="34" charset="0"/>
              <a:buChar char="•"/>
            </a:pPr>
            <a:r>
              <a:rPr lang="en-US" sz="1800" b="1" dirty="0">
                <a:solidFill>
                  <a:schemeClr val="accent1">
                    <a:lumMod val="75000"/>
                  </a:schemeClr>
                </a:solidFill>
              </a:rPr>
              <a:t>LGBTQ persons.</a:t>
            </a:r>
          </a:p>
          <a:p>
            <a:pPr lvl="3">
              <a:buFont typeface="Arial" panose="020B0604020202020204" pitchFamily="34" charset="0"/>
              <a:buChar char="•"/>
            </a:pPr>
            <a:r>
              <a:rPr lang="en-US" sz="1800" b="1" dirty="0">
                <a:solidFill>
                  <a:schemeClr val="accent1">
                    <a:lumMod val="75000"/>
                  </a:schemeClr>
                </a:solidFill>
              </a:rPr>
              <a:t>People with mental or physical disabilities.</a:t>
            </a:r>
          </a:p>
          <a:p>
            <a:pPr lvl="3">
              <a:buFont typeface="Arial" panose="020B0604020202020204" pitchFamily="34" charset="0"/>
              <a:buChar char="•"/>
            </a:pPr>
            <a:r>
              <a:rPr lang="en-US" sz="1800" b="1" dirty="0">
                <a:solidFill>
                  <a:schemeClr val="accent1">
                    <a:lumMod val="75000"/>
                  </a:schemeClr>
                </a:solidFill>
              </a:rPr>
              <a:t>People who do not live in traditional housing.</a:t>
            </a:r>
          </a:p>
          <a:p>
            <a:r>
              <a:rPr lang="en-US" sz="2000" dirty="0"/>
              <a:t>People who are members of disadvantaged or marginalized communities –with the most to lose – are at greatest risk of being uncounted. These are also the groups that are most likely to be served by Community Action</a:t>
            </a:r>
          </a:p>
          <a:p>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20</a:t>
            </a:fld>
            <a:endParaRPr lang="en-US"/>
          </a:p>
        </p:txBody>
      </p:sp>
    </p:spTree>
    <p:extLst>
      <p:ext uri="{BB962C8B-B14F-4D97-AF65-F5344CB8AC3E}">
        <p14:creationId xmlns:p14="http://schemas.microsoft.com/office/powerpoint/2010/main" val="42743913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Census is constitutionally mandated</a:t>
            </a:r>
          </a:p>
        </p:txBody>
      </p:sp>
      <p:sp>
        <p:nvSpPr>
          <p:cNvPr id="4" name="Slide Number Placeholder 3"/>
          <p:cNvSpPr>
            <a:spLocks noGrp="1"/>
          </p:cNvSpPr>
          <p:nvPr>
            <p:ph type="sldNum" sz="quarter" idx="10"/>
          </p:nvPr>
        </p:nvSpPr>
        <p:spPr/>
        <p:txBody>
          <a:bodyPr/>
          <a:lstStyle/>
          <a:p>
            <a:fld id="{5E2DE50E-D824-4F21-934E-C6A9BAE9AD57}" type="slidenum">
              <a:rPr lang="en-US" smtClean="0"/>
              <a:t>21</a:t>
            </a:fld>
            <a:endParaRPr lang="en-US"/>
          </a:p>
        </p:txBody>
      </p:sp>
    </p:spTree>
    <p:extLst>
      <p:ext uri="{BB962C8B-B14F-4D97-AF65-F5344CB8AC3E}">
        <p14:creationId xmlns:p14="http://schemas.microsoft.com/office/powerpoint/2010/main" val="3855951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Census Bureau is</a:t>
            </a:r>
            <a:r>
              <a:rPr lang="en-US" baseline="0" dirty="0"/>
              <a:t> investing a large amount of their own resources to ensure </a:t>
            </a:r>
            <a:r>
              <a:rPr lang="en-US" baseline="0" dirty="0" err="1"/>
              <a:t>thaat</a:t>
            </a:r>
            <a:r>
              <a:rPr lang="en-US" baseline="0" dirty="0"/>
              <a:t> everyone is counted. On their website you can join this effort and stay informed about all of the resources they offer by becoming a partner to the US Census. </a:t>
            </a:r>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22</a:t>
            </a:fld>
            <a:endParaRPr lang="en-US"/>
          </a:p>
        </p:txBody>
      </p:sp>
    </p:spTree>
    <p:extLst>
      <p:ext uri="{BB962C8B-B14F-4D97-AF65-F5344CB8AC3E}">
        <p14:creationId xmlns:p14="http://schemas.microsoft.com/office/powerpoint/2010/main" val="16038617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Census Bureau is</a:t>
            </a:r>
            <a:r>
              <a:rPr lang="en-US" baseline="0" dirty="0"/>
              <a:t> investing a large amount of their own resources to ensure that everyone is counted. On their website you can join this effort and stay informed about all of the resources they offer by becoming a partner to the US Census. </a:t>
            </a:r>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23</a:t>
            </a:fld>
            <a:endParaRPr lang="en-US"/>
          </a:p>
        </p:txBody>
      </p:sp>
    </p:spTree>
    <p:extLst>
      <p:ext uri="{BB962C8B-B14F-4D97-AF65-F5344CB8AC3E}">
        <p14:creationId xmlns:p14="http://schemas.microsoft.com/office/powerpoint/2010/main" val="16038617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Census Bureau is</a:t>
            </a:r>
            <a:r>
              <a:rPr lang="en-US" baseline="0" dirty="0"/>
              <a:t> investing a large amount of their own resources to ensure that everyone is counted. On their website you can join this effort and stay informed about all of the resources they offer by becoming a partner to the US Census. </a:t>
            </a:r>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24</a:t>
            </a:fld>
            <a:endParaRPr lang="en-US"/>
          </a:p>
        </p:txBody>
      </p:sp>
    </p:spTree>
    <p:extLst>
      <p:ext uri="{BB962C8B-B14F-4D97-AF65-F5344CB8AC3E}">
        <p14:creationId xmlns:p14="http://schemas.microsoft.com/office/powerpoint/2010/main" val="1414825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Census Bureau is</a:t>
            </a:r>
            <a:r>
              <a:rPr lang="en-US" baseline="0" dirty="0"/>
              <a:t> investing a large amount of their own resources to ensure that everyone is counted. On their website you can join this effort and stay informed about all of the resources they offer by becoming a partner to the US Census. </a:t>
            </a:r>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25</a:t>
            </a:fld>
            <a:endParaRPr lang="en-US"/>
          </a:p>
        </p:txBody>
      </p:sp>
    </p:spTree>
    <p:extLst>
      <p:ext uri="{BB962C8B-B14F-4D97-AF65-F5344CB8AC3E}">
        <p14:creationId xmlns:p14="http://schemas.microsoft.com/office/powerpoint/2010/main" val="3532689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Census Bureau is</a:t>
            </a:r>
            <a:r>
              <a:rPr lang="en-US" baseline="0" dirty="0"/>
              <a:t> investing a large amount of their own resources to ensure that everyone is counted. On their website you can join this effort and stay informed about all of the resources they offer by becoming a partner to the US Census. </a:t>
            </a:r>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26</a:t>
            </a:fld>
            <a:endParaRPr lang="en-US"/>
          </a:p>
        </p:txBody>
      </p:sp>
    </p:spTree>
    <p:extLst>
      <p:ext uri="{BB962C8B-B14F-4D97-AF65-F5344CB8AC3E}">
        <p14:creationId xmlns:p14="http://schemas.microsoft.com/office/powerpoint/2010/main" val="16038617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b="1" dirty="0"/>
              <a:t>The Complete Count Committees (CCC) program is one of the main Get Out the Count efforts run by the Census Bureau. It is key to creating awareness in communities all across the country.</a:t>
            </a:r>
            <a:endParaRPr lang="en-US" dirty="0"/>
          </a:p>
          <a:p>
            <a:pPr fontAlgn="base"/>
            <a:r>
              <a:rPr lang="en-US" dirty="0"/>
              <a:t>CCCs utilize local knowledge, influence, and resources to educate communities and promote the census through locally </a:t>
            </a:r>
            <a:br>
              <a:rPr lang="en-US" dirty="0"/>
            </a:br>
            <a:r>
              <a:rPr lang="en-US" dirty="0"/>
              <a:t>based, targeted outreach efforts. </a:t>
            </a:r>
            <a:br>
              <a:rPr lang="en-US" dirty="0"/>
            </a:br>
            <a:endParaRPr lang="en-US" dirty="0"/>
          </a:p>
          <a:p>
            <a:pPr fontAlgn="base"/>
            <a:r>
              <a:rPr lang="en-US" dirty="0"/>
              <a:t>CCCs provide a vehicle for coordinating and nurturing cooperative efforts between tribal, state, and local governments; communities; and the Census Bureau. </a:t>
            </a:r>
            <a:br>
              <a:rPr lang="en-US" dirty="0"/>
            </a:br>
            <a:endParaRPr lang="en-US" dirty="0"/>
          </a:p>
          <a:p>
            <a:pPr fontAlgn="base"/>
            <a:r>
              <a:rPr lang="en-US" dirty="0"/>
              <a:t>CCCs help the Census Bureau get a complete count in 2020 through partnerships with local governments and community organizations.</a:t>
            </a:r>
          </a:p>
        </p:txBody>
      </p:sp>
      <p:sp>
        <p:nvSpPr>
          <p:cNvPr id="4" name="Slide Number Placeholder 3"/>
          <p:cNvSpPr>
            <a:spLocks noGrp="1"/>
          </p:cNvSpPr>
          <p:nvPr>
            <p:ph type="sldNum" sz="quarter" idx="10"/>
          </p:nvPr>
        </p:nvSpPr>
        <p:spPr/>
        <p:txBody>
          <a:bodyPr/>
          <a:lstStyle/>
          <a:p>
            <a:fld id="{5E2DE50E-D824-4F21-934E-C6A9BAE9AD57}"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38590842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b="1" dirty="0"/>
              <a:t>The Complete Count Committees (CCC) program is one of the main Get Out the Count efforts run by the Census Bureau. It is key to creating awareness in communities all across the country.</a:t>
            </a:r>
            <a:endParaRPr lang="en-US" dirty="0"/>
          </a:p>
          <a:p>
            <a:pPr fontAlgn="base"/>
            <a:r>
              <a:rPr lang="en-US" dirty="0"/>
              <a:t>CCCs utilize local knowledge, influence, and resources to educate communities and promote the census through locally </a:t>
            </a:r>
            <a:br>
              <a:rPr lang="en-US" dirty="0"/>
            </a:br>
            <a:r>
              <a:rPr lang="en-US" dirty="0"/>
              <a:t>based, targeted outreach efforts. </a:t>
            </a:r>
            <a:br>
              <a:rPr lang="en-US" dirty="0"/>
            </a:br>
            <a:endParaRPr lang="en-US" dirty="0"/>
          </a:p>
          <a:p>
            <a:pPr fontAlgn="base"/>
            <a:r>
              <a:rPr lang="en-US" dirty="0"/>
              <a:t>CCCs provide a vehicle for coordinating and nurturing cooperative efforts between tribal, state, and local governments; communities; and the Census Bureau. </a:t>
            </a:r>
            <a:br>
              <a:rPr lang="en-US" dirty="0"/>
            </a:br>
            <a:endParaRPr lang="en-US" dirty="0"/>
          </a:p>
          <a:p>
            <a:pPr fontAlgn="base"/>
            <a:r>
              <a:rPr lang="en-US" dirty="0"/>
              <a:t>CCCs help the Census Bureau get a complete count in 2020 through partnerships with local governments and community organizations.</a:t>
            </a:r>
          </a:p>
        </p:txBody>
      </p:sp>
      <p:sp>
        <p:nvSpPr>
          <p:cNvPr id="4" name="Slide Number Placeholder 3"/>
          <p:cNvSpPr>
            <a:spLocks noGrp="1"/>
          </p:cNvSpPr>
          <p:nvPr>
            <p:ph type="sldNum" sz="quarter" idx="10"/>
          </p:nvPr>
        </p:nvSpPr>
        <p:spPr/>
        <p:txBody>
          <a:bodyPr/>
          <a:lstStyle/>
          <a:p>
            <a:fld id="{5E2DE50E-D824-4F21-934E-C6A9BAE9AD57}"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38590842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dirty="0"/>
              <a:t>One of the most helpful resources put together by the Census Bureau at this point is their partner outreach toolkit. This toolkit offers a basic overview of the census, discusses some of best practices for outreach, discusses some of the major barriers to participation with outreached tailored to meet those barriers, and then offers some promotional and informational resources to help support local outreach efforts. </a:t>
            </a:r>
          </a:p>
        </p:txBody>
      </p:sp>
      <p:sp>
        <p:nvSpPr>
          <p:cNvPr id="4" name="Slide Number Placeholder 3"/>
          <p:cNvSpPr>
            <a:spLocks noGrp="1"/>
          </p:cNvSpPr>
          <p:nvPr>
            <p:ph type="sldNum" sz="quarter" idx="10"/>
          </p:nvPr>
        </p:nvSpPr>
        <p:spPr/>
        <p:txBody>
          <a:bodyPr/>
          <a:lstStyle/>
          <a:p>
            <a:fld id="{5E2DE50E-D824-4F21-934E-C6A9BAE9AD57}"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38590842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Census Counts Campaign is</a:t>
            </a:r>
            <a:r>
              <a:rPr lang="en-US" baseline="0" dirty="0"/>
              <a:t> a national collaborative effort funded by some of the nations largest foundations and funding organizations. These funders have come together to make a very large scale investment to help complement the census bureau’s outreach efforts to gauntness that the 2020 census is fair and accurate. The Census Counts campaign is lead by the Leadership Conference Education Fund alongside a growing number of national hub organizations that represent various hard to count groups (partnership for </a:t>
            </a:r>
            <a:r>
              <a:rPr lang="en-US" baseline="0" dirty="0" err="1"/>
              <a:t>america’s</a:t>
            </a:r>
            <a:r>
              <a:rPr lang="en-US" baseline="0" dirty="0"/>
              <a:t> young children, color of change, </a:t>
            </a:r>
            <a:r>
              <a:rPr lang="en-US" baseline="0" dirty="0" err="1"/>
              <a:t>naleo</a:t>
            </a:r>
            <a:r>
              <a:rPr lang="en-US" baseline="0" dirty="0"/>
              <a:t>)  or networks of important stakeholders (state voices, ready nation, faith in public life)</a:t>
            </a:r>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30</a:t>
            </a:fld>
            <a:endParaRPr lang="en-US"/>
          </a:p>
        </p:txBody>
      </p:sp>
    </p:spTree>
    <p:extLst>
      <p:ext uri="{BB962C8B-B14F-4D97-AF65-F5344CB8AC3E}">
        <p14:creationId xmlns:p14="http://schemas.microsoft.com/office/powerpoint/2010/main" val="25134689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dirty="0"/>
              <a:t>April 1</a:t>
            </a:r>
            <a:r>
              <a:rPr lang="en-US" baseline="30000" dirty="0"/>
              <a:t>st</a:t>
            </a:r>
            <a:r>
              <a:rPr lang="en-US" dirty="0"/>
              <a:t> of this year (one year out from Census Day) the Census Counts Campaign held a Census Day of Action. This was the largest effort of the campaign to date. Among the many activities of that day, the campaign officially launched their website: censuscounts.org, where thousands of people across the country had the ability to pledge to be counted and work towards a fair and accurate census. You can still visit and take the pledge and censuscounts.org, this will sign you up for important campaign updates and tie to a community of thousands already working on census outreach efforts. Additionally, the website is valuable resources to learn more about the various national partners involved in the Census Counts campaign as well as a continually updated list of resources to help with </a:t>
            </a:r>
            <a:r>
              <a:rPr lang="en-US"/>
              <a:t>your outreach efforts.  </a:t>
            </a:r>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31</a:t>
            </a:fld>
            <a:endParaRPr lang="en-US"/>
          </a:p>
        </p:txBody>
      </p:sp>
    </p:spTree>
    <p:extLst>
      <p:ext uri="{BB962C8B-B14F-4D97-AF65-F5344CB8AC3E}">
        <p14:creationId xmlns:p14="http://schemas.microsoft.com/office/powerpoint/2010/main" val="31814994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b="1" dirty="0">
                <a:solidFill>
                  <a:schemeClr val="tx1"/>
                </a:solidFill>
              </a:rPr>
              <a:t>Increasing Awareness and Capacity across the Community Action Network</a:t>
            </a:r>
          </a:p>
          <a:p>
            <a:endParaRPr lang="en-US" dirty="0"/>
          </a:p>
          <a:p>
            <a:pPr>
              <a:spcAft>
                <a:spcPts val="1019"/>
              </a:spcAft>
            </a:pPr>
            <a:r>
              <a:rPr lang="en-US" dirty="0"/>
              <a:t>Conducting in-person trainings on Census information, tools and curriculum at state, regional and national conferences</a:t>
            </a:r>
          </a:p>
          <a:p>
            <a:pPr>
              <a:spcAft>
                <a:spcPts val="1019"/>
              </a:spcAft>
            </a:pPr>
            <a:r>
              <a:rPr lang="en-US" dirty="0"/>
              <a:t>Holding regular national webinars about the value of a complete Census to Community Action, and showcasing tools to help CAA staff support our customers’ Census participation</a:t>
            </a:r>
          </a:p>
          <a:p>
            <a:pPr>
              <a:spcAft>
                <a:spcPts val="1019"/>
              </a:spcAft>
            </a:pPr>
            <a:r>
              <a:rPr lang="en-US" dirty="0"/>
              <a:t>Using the network of working group members and CAA field expertise to learn and promote Census best practices for Community Action</a:t>
            </a:r>
          </a:p>
          <a:p>
            <a:pPr>
              <a:spcAft>
                <a:spcPts val="1019"/>
              </a:spcAft>
            </a:pPr>
            <a:endParaRPr lang="en-US" dirty="0"/>
          </a:p>
          <a:p>
            <a:pPr>
              <a:spcAft>
                <a:spcPts val="1019"/>
              </a:spcAft>
            </a:pP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32</a:t>
            </a:fld>
            <a:endParaRPr lang="en-US"/>
          </a:p>
        </p:txBody>
      </p:sp>
    </p:spTree>
    <p:extLst>
      <p:ext uri="{BB962C8B-B14F-4D97-AF65-F5344CB8AC3E}">
        <p14:creationId xmlns:p14="http://schemas.microsoft.com/office/powerpoint/2010/main" val="37127800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Include if in one of these states, possibly delete if not</a:t>
            </a:r>
          </a:p>
        </p:txBody>
      </p:sp>
      <p:sp>
        <p:nvSpPr>
          <p:cNvPr id="4" name="Slide Number Placeholder 3"/>
          <p:cNvSpPr>
            <a:spLocks noGrp="1"/>
          </p:cNvSpPr>
          <p:nvPr>
            <p:ph type="sldNum" sz="quarter" idx="10"/>
          </p:nvPr>
        </p:nvSpPr>
        <p:spPr/>
        <p:txBody>
          <a:bodyPr/>
          <a:lstStyle/>
          <a:p>
            <a:fld id="{5E2DE50E-D824-4F21-934E-C6A9BAE9AD57}" type="slidenum">
              <a:rPr lang="en-US" smtClean="0"/>
              <a:t>33</a:t>
            </a:fld>
            <a:endParaRPr lang="en-US"/>
          </a:p>
        </p:txBody>
      </p:sp>
    </p:spTree>
    <p:extLst>
      <p:ext uri="{BB962C8B-B14F-4D97-AF65-F5344CB8AC3E}">
        <p14:creationId xmlns:p14="http://schemas.microsoft.com/office/powerpoint/2010/main" val="8004948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Rework language</a:t>
            </a:r>
          </a:p>
        </p:txBody>
      </p:sp>
      <p:sp>
        <p:nvSpPr>
          <p:cNvPr id="4" name="Slide Number Placeholder 3"/>
          <p:cNvSpPr>
            <a:spLocks noGrp="1"/>
          </p:cNvSpPr>
          <p:nvPr>
            <p:ph type="sldNum" sz="quarter" idx="10"/>
          </p:nvPr>
        </p:nvSpPr>
        <p:spPr/>
        <p:txBody>
          <a:bodyPr/>
          <a:lstStyle/>
          <a:p>
            <a:fld id="{5E2DE50E-D824-4F21-934E-C6A9BAE9AD57}" type="slidenum">
              <a:rPr lang="en-US" smtClean="0"/>
              <a:t>35</a:t>
            </a:fld>
            <a:endParaRPr lang="en-US"/>
          </a:p>
        </p:txBody>
      </p:sp>
    </p:spTree>
    <p:extLst>
      <p:ext uri="{BB962C8B-B14F-4D97-AF65-F5344CB8AC3E}">
        <p14:creationId xmlns:p14="http://schemas.microsoft.com/office/powerpoint/2010/main" val="32692350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69635" name="Notes Placeholder 2"/>
          <p:cNvSpPr>
            <a:spLocks noGrp="1"/>
          </p:cNvSpPr>
          <p:nvPr>
            <p:ph type="body" idx="1"/>
          </p:nvPr>
        </p:nvSpPr>
        <p:spPr>
          <a:noFill/>
          <a:extLst>
            <a:ext uri="{91240B29-F687-4F45-9708-019B960494DF}">
              <a14:hiddenLine xmlns:a14="http://schemas.microsoft.com/office/drawing/2010/main" w="12700" cap="rnd">
                <a:solidFill>
                  <a:srgbClr val="000000"/>
                </a:solidFill>
                <a:miter lim="800000"/>
                <a:headEnd/>
                <a:tailEnd/>
              </a14:hiddenLine>
            </a:ext>
          </a:extLst>
        </p:spPr>
        <p:txBody>
          <a:bodyPr/>
          <a:lstStyle/>
          <a:p>
            <a:endParaRPr lang="en-US" altLang="en-US"/>
          </a:p>
        </p:txBody>
      </p:sp>
      <p:sp>
        <p:nvSpPr>
          <p:cNvPr id="69636" name="Slide Number Placeholder 3"/>
          <p:cNvSpPr>
            <a:spLocks noGrp="1"/>
          </p:cNvSpPr>
          <p:nvPr>
            <p:ph type="sldNum" sz="quarter" idx="4294967295"/>
          </p:nvPr>
        </p:nvSpPr>
        <p:spPr bwMode="auto">
          <a:xfrm>
            <a:off x="3970338" y="8829675"/>
            <a:ext cx="3038475" cy="465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569913" eaLnBrk="0" fontAlgn="base" hangingPunct="0">
              <a:spcBef>
                <a:spcPct val="0"/>
              </a:spcBef>
              <a:spcAft>
                <a:spcPct val="0"/>
              </a:spcAft>
            </a:pPr>
            <a:fld id="{22B234EC-6D6E-4D07-8650-D57D519FD24A}" type="slidenum">
              <a:rPr lang="en-US" altLang="en-US" sz="3600" smtClean="0">
                <a:solidFill>
                  <a:srgbClr val="000000"/>
                </a:solidFill>
                <a:latin typeface="Helvetica Light"/>
                <a:ea typeface="MS PGothic" panose="020B0600070205080204" pitchFamily="34" charset="-128"/>
                <a:sym typeface="Helvetica Light"/>
              </a:rPr>
              <a:pPr defTabSz="569913" eaLnBrk="0" fontAlgn="base" hangingPunct="0">
                <a:spcBef>
                  <a:spcPct val="0"/>
                </a:spcBef>
                <a:spcAft>
                  <a:spcPct val="0"/>
                </a:spcAft>
              </a:pPr>
              <a:t>36</a:t>
            </a:fld>
            <a:endParaRPr lang="en-US" altLang="en-US" sz="3600">
              <a:solidFill>
                <a:srgbClr val="000000"/>
              </a:solidFill>
              <a:latin typeface="Helvetica Light"/>
              <a:ea typeface="MS PGothic" panose="020B0600070205080204" pitchFamily="34" charset="-128"/>
              <a:sym typeface="Helvetica Light"/>
            </a:endParaRPr>
          </a:p>
        </p:txBody>
      </p:sp>
    </p:spTree>
    <p:extLst>
      <p:ext uri="{BB962C8B-B14F-4D97-AF65-F5344CB8AC3E}">
        <p14:creationId xmlns:p14="http://schemas.microsoft.com/office/powerpoint/2010/main" val="28035986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Census is constitutionally mandated</a:t>
            </a:r>
          </a:p>
        </p:txBody>
      </p:sp>
      <p:sp>
        <p:nvSpPr>
          <p:cNvPr id="4" name="Slide Number Placeholder 3"/>
          <p:cNvSpPr>
            <a:spLocks noGrp="1"/>
          </p:cNvSpPr>
          <p:nvPr>
            <p:ph type="sldNum" sz="quarter" idx="10"/>
          </p:nvPr>
        </p:nvSpPr>
        <p:spPr/>
        <p:txBody>
          <a:bodyPr/>
          <a:lstStyle/>
          <a:p>
            <a:fld id="{5E2DE50E-D824-4F21-934E-C6A9BAE9AD57}" type="slidenum">
              <a:rPr lang="en-US" smtClean="0">
                <a:solidFill>
                  <a:prstClr val="black"/>
                </a:solidFill>
              </a:rPr>
              <a:pPr/>
              <a:t>37</a:t>
            </a:fld>
            <a:endParaRPr lang="en-US">
              <a:solidFill>
                <a:prstClr val="black"/>
              </a:solidFill>
            </a:endParaRPr>
          </a:p>
        </p:txBody>
      </p:sp>
    </p:spTree>
    <p:extLst>
      <p:ext uri="{BB962C8B-B14F-4D97-AF65-F5344CB8AC3E}">
        <p14:creationId xmlns:p14="http://schemas.microsoft.com/office/powerpoint/2010/main" val="3855951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Learn about your community</a:t>
            </a:r>
          </a:p>
          <a:p>
            <a:r>
              <a:rPr lang="en-US" dirty="0"/>
              <a:t>     - Who is Hard to Count</a:t>
            </a:r>
          </a:p>
          <a:p>
            <a:r>
              <a:rPr lang="en-US" dirty="0"/>
              <a:t>     - Connect Census to Important Local Issues: CNA</a:t>
            </a:r>
          </a:p>
          <a:p>
            <a:r>
              <a:rPr lang="en-US" dirty="0"/>
              <a:t>- Network, Partner, Connect, Build in The Community	</a:t>
            </a:r>
          </a:p>
          <a:p>
            <a:r>
              <a:rPr lang="en-US" dirty="0"/>
              <a:t>-Tap into </a:t>
            </a:r>
            <a:r>
              <a:rPr lang="en-US" dirty="0" err="1"/>
              <a:t>exisiting</a:t>
            </a:r>
            <a:r>
              <a:rPr lang="en-US" dirty="0"/>
              <a:t> Census/GOTC Infrastructure: join or form Complete Count Committee, become Census </a:t>
            </a:r>
            <a:r>
              <a:rPr lang="en-US" dirty="0" err="1"/>
              <a:t>Partner,Connect</a:t>
            </a:r>
            <a:r>
              <a:rPr lang="en-US" dirty="0"/>
              <a:t> with local affiliates of groups involved with Census Counts, Recruit to fill Census Jobs</a:t>
            </a:r>
          </a:p>
          <a:p>
            <a:r>
              <a:rPr lang="en-US" dirty="0"/>
              <a:t>- Census Outreach at Agency Level:</a:t>
            </a:r>
          </a:p>
          <a:p>
            <a:r>
              <a:rPr lang="en-US" dirty="0"/>
              <a:t>-Equip Staff with knowledge (train the-trainer)to message about Census. Messaging is Key, overall most effective messages play up importance of the value of census to community, and trusted </a:t>
            </a:r>
            <a:r>
              <a:rPr lang="en-US" dirty="0" err="1"/>
              <a:t>messangers</a:t>
            </a:r>
            <a:r>
              <a:rPr lang="en-US" dirty="0"/>
              <a:t>. Front-line staff is a great vehicle for both. </a:t>
            </a:r>
          </a:p>
          <a:p>
            <a:r>
              <a:rPr lang="en-US" dirty="0"/>
              <a:t>- Information in </a:t>
            </a:r>
            <a:r>
              <a:rPr lang="en-US" dirty="0" err="1"/>
              <a:t>Ageny</a:t>
            </a:r>
            <a:r>
              <a:rPr lang="en-US" dirty="0"/>
              <a:t>: posters, resources,</a:t>
            </a:r>
          </a:p>
          <a:p>
            <a:r>
              <a:rPr lang="en-US" dirty="0"/>
              <a:t>- Computer Hubs for completion, </a:t>
            </a:r>
          </a:p>
          <a:p>
            <a:r>
              <a:rPr lang="en-US" dirty="0"/>
              <a:t>- Social Media and Communications Campaign</a:t>
            </a:r>
          </a:p>
          <a:p>
            <a:endParaRPr lang="en-US" dirty="0"/>
          </a:p>
          <a:p>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38</a:t>
            </a:fld>
            <a:endParaRPr lang="en-US"/>
          </a:p>
        </p:txBody>
      </p:sp>
    </p:spTree>
    <p:extLst>
      <p:ext uri="{BB962C8B-B14F-4D97-AF65-F5344CB8AC3E}">
        <p14:creationId xmlns:p14="http://schemas.microsoft.com/office/powerpoint/2010/main" val="117610196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Learn about your community</a:t>
            </a:r>
          </a:p>
          <a:p>
            <a:r>
              <a:rPr lang="en-US" dirty="0"/>
              <a:t>     - Who is Hard to Count</a:t>
            </a:r>
          </a:p>
          <a:p>
            <a:r>
              <a:rPr lang="en-US" dirty="0"/>
              <a:t>     - Connect Census to Important Local </a:t>
            </a:r>
            <a:r>
              <a:rPr lang="en-US" dirty="0" err="1"/>
              <a:t>Issues:CNA</a:t>
            </a:r>
            <a:endParaRPr lang="en-US" dirty="0"/>
          </a:p>
          <a:p>
            <a:r>
              <a:rPr lang="en-US" dirty="0"/>
              <a:t>- Network, Partner, Connect, Build in The Community	</a:t>
            </a:r>
          </a:p>
          <a:p>
            <a:r>
              <a:rPr lang="en-US" dirty="0"/>
              <a:t>-Tap into </a:t>
            </a:r>
            <a:r>
              <a:rPr lang="en-US" dirty="0" err="1"/>
              <a:t>exisiting</a:t>
            </a:r>
            <a:r>
              <a:rPr lang="en-US" dirty="0"/>
              <a:t> Census/GOTC Infrastructure: join or form Complete Count Committee, become Census </a:t>
            </a:r>
            <a:r>
              <a:rPr lang="en-US" dirty="0" err="1"/>
              <a:t>Partner,Connect</a:t>
            </a:r>
            <a:r>
              <a:rPr lang="en-US" dirty="0"/>
              <a:t> with local affiliates of groups involved with Census Counts, Recruit to fill Census Jobs</a:t>
            </a:r>
          </a:p>
          <a:p>
            <a:r>
              <a:rPr lang="en-US" dirty="0"/>
              <a:t>- Census Outreach at Agency Level:</a:t>
            </a:r>
          </a:p>
          <a:p>
            <a:r>
              <a:rPr lang="en-US" dirty="0"/>
              <a:t>-Equip Staff with knowledge (train the-trainer)to message about Census. Messaging is Key, overall most effective messages play up importance of the value of census to community, and trusted </a:t>
            </a:r>
            <a:r>
              <a:rPr lang="en-US" dirty="0" err="1"/>
              <a:t>messangers</a:t>
            </a:r>
            <a:r>
              <a:rPr lang="en-US" dirty="0"/>
              <a:t>. Front-line staff is a great vehicle for both. </a:t>
            </a:r>
          </a:p>
          <a:p>
            <a:r>
              <a:rPr lang="en-US" dirty="0"/>
              <a:t>- Information in </a:t>
            </a:r>
            <a:r>
              <a:rPr lang="en-US" dirty="0" err="1"/>
              <a:t>Ageny</a:t>
            </a:r>
            <a:r>
              <a:rPr lang="en-US" dirty="0"/>
              <a:t>: posters, resources,</a:t>
            </a:r>
          </a:p>
          <a:p>
            <a:r>
              <a:rPr lang="en-US" dirty="0"/>
              <a:t>- Computer Hubs for completion, </a:t>
            </a:r>
          </a:p>
          <a:p>
            <a:r>
              <a:rPr lang="en-US" dirty="0"/>
              <a:t>- Social Media and Communications Campaign</a:t>
            </a:r>
          </a:p>
          <a:p>
            <a:endParaRPr lang="en-US" dirty="0"/>
          </a:p>
          <a:p>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39</a:t>
            </a:fld>
            <a:endParaRPr lang="en-US"/>
          </a:p>
        </p:txBody>
      </p:sp>
    </p:spTree>
    <p:extLst>
      <p:ext uri="{BB962C8B-B14F-4D97-AF65-F5344CB8AC3E}">
        <p14:creationId xmlns:p14="http://schemas.microsoft.com/office/powerpoint/2010/main" val="11761019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32057074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17861154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Learn about your community</a:t>
            </a:r>
          </a:p>
          <a:p>
            <a:r>
              <a:rPr lang="en-US" dirty="0"/>
              <a:t>     - Who is Hard to Count</a:t>
            </a:r>
          </a:p>
          <a:p>
            <a:r>
              <a:rPr lang="en-US" dirty="0"/>
              <a:t>     - Connect Census to </a:t>
            </a:r>
            <a:r>
              <a:rPr lang="en-US" dirty="0" err="1"/>
              <a:t>Imporant</a:t>
            </a:r>
            <a:r>
              <a:rPr lang="en-US" dirty="0"/>
              <a:t> Local </a:t>
            </a:r>
            <a:r>
              <a:rPr lang="en-US" dirty="0" err="1"/>
              <a:t>Issues:CNA</a:t>
            </a:r>
            <a:endParaRPr lang="en-US" dirty="0"/>
          </a:p>
          <a:p>
            <a:r>
              <a:rPr lang="en-US" dirty="0"/>
              <a:t>- Network, Partner, Connect, Build in The Community	</a:t>
            </a:r>
          </a:p>
          <a:p>
            <a:r>
              <a:rPr lang="en-US" dirty="0"/>
              <a:t>-Tap into </a:t>
            </a:r>
            <a:r>
              <a:rPr lang="en-US" dirty="0" err="1"/>
              <a:t>exisiting</a:t>
            </a:r>
            <a:r>
              <a:rPr lang="en-US" dirty="0"/>
              <a:t> Census/GOTC Infrastructure: join or form Complete Count Committee, become Census </a:t>
            </a:r>
            <a:r>
              <a:rPr lang="en-US" dirty="0" err="1"/>
              <a:t>Partner,Connect</a:t>
            </a:r>
            <a:r>
              <a:rPr lang="en-US" dirty="0"/>
              <a:t> with local affiliates of groups involved with Census Counts, Recruit to fill Census Jobs</a:t>
            </a:r>
          </a:p>
          <a:p>
            <a:r>
              <a:rPr lang="en-US" dirty="0"/>
              <a:t>- Census Outreach at Agency Level:</a:t>
            </a:r>
          </a:p>
          <a:p>
            <a:r>
              <a:rPr lang="en-US" dirty="0"/>
              <a:t>-Equip Staff with knowledge (train the-trainer)to message about Census. Messaging is Key, overall most effective messages play up importance of the value of census to community, and trusted </a:t>
            </a:r>
            <a:r>
              <a:rPr lang="en-US" dirty="0" err="1"/>
              <a:t>messangers</a:t>
            </a:r>
            <a:r>
              <a:rPr lang="en-US" dirty="0"/>
              <a:t>. Front-line staff is a great vehicle for both. </a:t>
            </a:r>
          </a:p>
          <a:p>
            <a:r>
              <a:rPr lang="en-US" dirty="0"/>
              <a:t>- Information in </a:t>
            </a:r>
            <a:r>
              <a:rPr lang="en-US" dirty="0" err="1"/>
              <a:t>Ageny</a:t>
            </a:r>
            <a:r>
              <a:rPr lang="en-US" dirty="0"/>
              <a:t>: posters, resources,</a:t>
            </a:r>
          </a:p>
          <a:p>
            <a:r>
              <a:rPr lang="en-US" dirty="0"/>
              <a:t>- Computer Hubs for completion, </a:t>
            </a:r>
          </a:p>
          <a:p>
            <a:r>
              <a:rPr lang="en-US" dirty="0"/>
              <a:t>- Social Media and Communications Campaign</a:t>
            </a:r>
          </a:p>
          <a:p>
            <a:endParaRPr lang="en-US" dirty="0"/>
          </a:p>
          <a:p>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44</a:t>
            </a:fld>
            <a:endParaRPr lang="en-US"/>
          </a:p>
        </p:txBody>
      </p:sp>
    </p:spTree>
    <p:extLst>
      <p:ext uri="{BB962C8B-B14F-4D97-AF65-F5344CB8AC3E}">
        <p14:creationId xmlns:p14="http://schemas.microsoft.com/office/powerpoint/2010/main" val="117610196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Learn about your community</a:t>
            </a:r>
          </a:p>
          <a:p>
            <a:r>
              <a:rPr lang="en-US" dirty="0"/>
              <a:t>     - Who is Hard to Count</a:t>
            </a:r>
          </a:p>
          <a:p>
            <a:r>
              <a:rPr lang="en-US" dirty="0"/>
              <a:t>     - Connect Census to Important Local Issues: CNA</a:t>
            </a:r>
          </a:p>
          <a:p>
            <a:r>
              <a:rPr lang="en-US" dirty="0"/>
              <a:t>- Network, Partner, Connect, Build in The Community	</a:t>
            </a:r>
          </a:p>
          <a:p>
            <a:r>
              <a:rPr lang="en-US" dirty="0"/>
              <a:t>-Tap into </a:t>
            </a:r>
            <a:r>
              <a:rPr lang="en-US" dirty="0" err="1"/>
              <a:t>exisiting</a:t>
            </a:r>
            <a:r>
              <a:rPr lang="en-US" dirty="0"/>
              <a:t> Census/GOTC Infrastructure: join or form Complete Count Committee, become Census </a:t>
            </a:r>
            <a:r>
              <a:rPr lang="en-US" dirty="0" err="1"/>
              <a:t>Partner,Connect</a:t>
            </a:r>
            <a:r>
              <a:rPr lang="en-US" dirty="0"/>
              <a:t> with local affiliates of groups involved with Census Counts, Recruit to fill Census Jobs</a:t>
            </a:r>
          </a:p>
          <a:p>
            <a:r>
              <a:rPr lang="en-US" dirty="0"/>
              <a:t>- Census Outreach at Agency Level:</a:t>
            </a:r>
          </a:p>
          <a:p>
            <a:r>
              <a:rPr lang="en-US" dirty="0"/>
              <a:t>-Equip Staff with knowledge (train the-trainer)to message about Census. Messaging is Key, overall most effective messages play up importance of the value of census to community, and trusted </a:t>
            </a:r>
            <a:r>
              <a:rPr lang="en-US" dirty="0" err="1"/>
              <a:t>messangers</a:t>
            </a:r>
            <a:r>
              <a:rPr lang="en-US" dirty="0"/>
              <a:t>. Front-line staff is a great vehicle for both. </a:t>
            </a:r>
          </a:p>
          <a:p>
            <a:r>
              <a:rPr lang="en-US" dirty="0"/>
              <a:t>- Information in </a:t>
            </a:r>
            <a:r>
              <a:rPr lang="en-US" dirty="0" err="1"/>
              <a:t>Ageny</a:t>
            </a:r>
            <a:r>
              <a:rPr lang="en-US" dirty="0"/>
              <a:t>: posters, resources,</a:t>
            </a:r>
          </a:p>
          <a:p>
            <a:r>
              <a:rPr lang="en-US" dirty="0"/>
              <a:t>- Computer Hubs for completion, </a:t>
            </a:r>
          </a:p>
          <a:p>
            <a:r>
              <a:rPr lang="en-US" dirty="0"/>
              <a:t>- Social Media and Communications Campaign</a:t>
            </a:r>
          </a:p>
          <a:p>
            <a:endParaRPr lang="en-US" dirty="0"/>
          </a:p>
          <a:p>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45</a:t>
            </a:fld>
            <a:endParaRPr lang="en-US"/>
          </a:p>
        </p:txBody>
      </p:sp>
    </p:spTree>
    <p:extLst>
      <p:ext uri="{BB962C8B-B14F-4D97-AF65-F5344CB8AC3E}">
        <p14:creationId xmlns:p14="http://schemas.microsoft.com/office/powerpoint/2010/main" val="117610196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Insert video still and link when ready</a:t>
            </a:r>
          </a:p>
          <a:p>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47</a:t>
            </a:fld>
            <a:endParaRPr lang="en-US"/>
          </a:p>
        </p:txBody>
      </p:sp>
    </p:spTree>
    <p:extLst>
      <p:ext uri="{BB962C8B-B14F-4D97-AF65-F5344CB8AC3E}">
        <p14:creationId xmlns:p14="http://schemas.microsoft.com/office/powerpoint/2010/main" val="117420688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additional videos/tools/resources “These are some examples”</a:t>
            </a:r>
          </a:p>
        </p:txBody>
      </p:sp>
      <p:sp>
        <p:nvSpPr>
          <p:cNvPr id="4" name="Slide Number Placeholder 3"/>
          <p:cNvSpPr>
            <a:spLocks noGrp="1"/>
          </p:cNvSpPr>
          <p:nvPr>
            <p:ph type="sldNum" sz="quarter" idx="10"/>
          </p:nvPr>
        </p:nvSpPr>
        <p:spPr/>
        <p:txBody>
          <a:bodyPr/>
          <a:lstStyle/>
          <a:p>
            <a:fld id="{5E2DE50E-D824-4F21-934E-C6A9BAE9AD57}" type="slidenum">
              <a:rPr lang="en-US" smtClean="0"/>
              <a:t>48</a:t>
            </a:fld>
            <a:endParaRPr lang="en-US"/>
          </a:p>
        </p:txBody>
      </p:sp>
    </p:spTree>
    <p:extLst>
      <p:ext uri="{BB962C8B-B14F-4D97-AF65-F5344CB8AC3E}">
        <p14:creationId xmlns:p14="http://schemas.microsoft.com/office/powerpoint/2010/main" val="139932130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additional videos/tools/resources “These are some examples”</a:t>
            </a:r>
          </a:p>
        </p:txBody>
      </p:sp>
      <p:sp>
        <p:nvSpPr>
          <p:cNvPr id="4" name="Slide Number Placeholder 3"/>
          <p:cNvSpPr>
            <a:spLocks noGrp="1"/>
          </p:cNvSpPr>
          <p:nvPr>
            <p:ph type="sldNum" sz="quarter" idx="10"/>
          </p:nvPr>
        </p:nvSpPr>
        <p:spPr/>
        <p:txBody>
          <a:bodyPr/>
          <a:lstStyle/>
          <a:p>
            <a:fld id="{5E2DE50E-D824-4F21-934E-C6A9BAE9AD57}" type="slidenum">
              <a:rPr lang="en-US" smtClean="0"/>
              <a:t>49</a:t>
            </a:fld>
            <a:endParaRPr lang="en-US"/>
          </a:p>
        </p:txBody>
      </p:sp>
    </p:spTree>
    <p:extLst>
      <p:ext uri="{BB962C8B-B14F-4D97-AF65-F5344CB8AC3E}">
        <p14:creationId xmlns:p14="http://schemas.microsoft.com/office/powerpoint/2010/main" val="140851556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additional videos/tools/resources “These are some examples”</a:t>
            </a:r>
          </a:p>
          <a:p>
            <a:endParaRPr lang="en-US" dirty="0"/>
          </a:p>
          <a:p>
            <a:r>
              <a:rPr lang="en-US" b="1" dirty="0"/>
              <a:t>CONFIDENTIALITY! </a:t>
            </a:r>
            <a:r>
              <a:rPr lang="en-US" dirty="0"/>
              <a:t>Title 13 provides the following protections to individuals and businesses:</a:t>
            </a:r>
          </a:p>
          <a:p>
            <a:r>
              <a:rPr lang="en-US" dirty="0"/>
              <a:t>Private information is never published. It is against the law to disclose or publish any private information that identifies an individual or business such, including names, addresses (including GPS coordinates), Social Security Numbers, and telephone numbers.</a:t>
            </a:r>
          </a:p>
          <a:p>
            <a:r>
              <a:rPr lang="en-US" dirty="0"/>
              <a:t>The Census Bureau collects information to produce statistics. Personal information cannot be used against respondents by any government agency or court.</a:t>
            </a:r>
          </a:p>
          <a:p>
            <a:r>
              <a:rPr lang="en-US" dirty="0"/>
              <a:t>Census Bureau employees are sworn to protect confidentiality. People sworn to uphold Title 13 are legally required to maintain the confidentiality of your data. Every person with access to your data is sworn for life to protect your information and understands that the penalties for violating this law are applicable for a lifetime.</a:t>
            </a:r>
          </a:p>
          <a:p>
            <a:r>
              <a:rPr lang="en-US" dirty="0"/>
              <a:t>Violating the law is a serious federal crime. Anyone who violates this law will face severe penalties, including a federal prison sentence of up to five years, a fine of up to $250,000, or both.</a:t>
            </a:r>
          </a:p>
          <a:p>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50</a:t>
            </a:fld>
            <a:endParaRPr lang="en-US"/>
          </a:p>
        </p:txBody>
      </p:sp>
    </p:spTree>
    <p:extLst>
      <p:ext uri="{BB962C8B-B14F-4D97-AF65-F5344CB8AC3E}">
        <p14:creationId xmlns:p14="http://schemas.microsoft.com/office/powerpoint/2010/main" val="214830388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additional videos/tools/resources “These are some examples”</a:t>
            </a:r>
          </a:p>
          <a:p>
            <a:endParaRPr lang="en-US" dirty="0"/>
          </a:p>
          <a:p>
            <a:r>
              <a:rPr lang="en-US" b="1" dirty="0"/>
              <a:t>CONFIDENTIALITY! </a:t>
            </a:r>
            <a:r>
              <a:rPr lang="en-US" dirty="0"/>
              <a:t>Title 13 provides the following protections to individuals and businesses:</a:t>
            </a:r>
          </a:p>
          <a:p>
            <a:r>
              <a:rPr lang="en-US" dirty="0"/>
              <a:t>Private information is never published. It is against the law to disclose or publish any private information that identifies an individual or business such, including names, addresses (including GPS coordinates), Social Security Numbers, and telephone numbers.</a:t>
            </a:r>
          </a:p>
          <a:p>
            <a:r>
              <a:rPr lang="en-US" dirty="0"/>
              <a:t>The Census Bureau collects information to produce statistics. Personal information cannot be used against respondents by any government agency or court.</a:t>
            </a:r>
          </a:p>
          <a:p>
            <a:r>
              <a:rPr lang="en-US" dirty="0"/>
              <a:t>Census Bureau employees are sworn to protect confidentiality. People sworn to uphold Title 13 are legally required to maintain the confidentiality of your data. Every person with access to your data is sworn for life to protect your information and understands that the penalties for violating this law are applicable for a lifetime.</a:t>
            </a:r>
          </a:p>
          <a:p>
            <a:r>
              <a:rPr lang="en-US" dirty="0"/>
              <a:t>Violating the law is a serious federal crime. Anyone who violates this law will face severe penalties, including a federal prison sentence of up to five years, a fine of up to $250,000, or both.</a:t>
            </a:r>
          </a:p>
          <a:p>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51</a:t>
            </a:fld>
            <a:endParaRPr lang="en-US"/>
          </a:p>
        </p:txBody>
      </p:sp>
    </p:spTree>
    <p:extLst>
      <p:ext uri="{BB962C8B-B14F-4D97-AF65-F5344CB8AC3E}">
        <p14:creationId xmlns:p14="http://schemas.microsoft.com/office/powerpoint/2010/main" val="31631124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additional videos/tools/resources “These are some examples”</a:t>
            </a:r>
          </a:p>
        </p:txBody>
      </p:sp>
      <p:sp>
        <p:nvSpPr>
          <p:cNvPr id="4" name="Slide Number Placeholder 3"/>
          <p:cNvSpPr>
            <a:spLocks noGrp="1"/>
          </p:cNvSpPr>
          <p:nvPr>
            <p:ph type="sldNum" sz="quarter" idx="10"/>
          </p:nvPr>
        </p:nvSpPr>
        <p:spPr/>
        <p:txBody>
          <a:bodyPr/>
          <a:lstStyle/>
          <a:p>
            <a:fld id="{5E2DE50E-D824-4F21-934E-C6A9BAE9AD57}" type="slidenum">
              <a:rPr lang="en-US" smtClean="0"/>
              <a:t>52</a:t>
            </a:fld>
            <a:endParaRPr lang="en-US"/>
          </a:p>
        </p:txBody>
      </p:sp>
    </p:spTree>
    <p:extLst>
      <p:ext uri="{BB962C8B-B14F-4D97-AF65-F5344CB8AC3E}">
        <p14:creationId xmlns:p14="http://schemas.microsoft.com/office/powerpoint/2010/main" val="315984266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additional videos/tools/resources “These are some examples”</a:t>
            </a:r>
          </a:p>
        </p:txBody>
      </p:sp>
      <p:sp>
        <p:nvSpPr>
          <p:cNvPr id="4" name="Slide Number Placeholder 3"/>
          <p:cNvSpPr>
            <a:spLocks noGrp="1"/>
          </p:cNvSpPr>
          <p:nvPr>
            <p:ph type="sldNum" sz="quarter" idx="10"/>
          </p:nvPr>
        </p:nvSpPr>
        <p:spPr/>
        <p:txBody>
          <a:bodyPr/>
          <a:lstStyle/>
          <a:p>
            <a:fld id="{5E2DE50E-D824-4F21-934E-C6A9BAE9AD57}" type="slidenum">
              <a:rPr lang="en-US" smtClean="0"/>
              <a:t>53</a:t>
            </a:fld>
            <a:endParaRPr lang="en-US"/>
          </a:p>
        </p:txBody>
      </p:sp>
    </p:spTree>
    <p:extLst>
      <p:ext uri="{BB962C8B-B14F-4D97-AF65-F5344CB8AC3E}">
        <p14:creationId xmlns:p14="http://schemas.microsoft.com/office/powerpoint/2010/main" val="380798805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Census is Private and Confidential</a:t>
            </a:r>
          </a:p>
          <a:p>
            <a:r>
              <a:rPr lang="en-US" dirty="0"/>
              <a:t>Federal Law Protects Your Information. The U.S. Census Bureau is bound by Title 13 of the United States Code. This law not only provides authority for the work of the Census Bureau, but also provides strong protection for the information it collects from individuals and businesses. As a result, the Census Bureau has one of the strongest confidentiality guarantees in the federal government.</a:t>
            </a:r>
          </a:p>
          <a:p>
            <a:r>
              <a:rPr lang="en-US" dirty="0"/>
              <a:t> </a:t>
            </a:r>
          </a:p>
          <a:p>
            <a:r>
              <a:rPr lang="en-US" dirty="0"/>
              <a:t>It is against the law for any Census Bureau employee to disclose or publish any Census or survey information that identifies an individual or business. This is true even for inter-agency communication: the FBI and other government entities do not have the legal right to access this information. In fact, when these protections have been challenged, Title 13's confidentiality guarantee has been upheld.</a:t>
            </a:r>
          </a:p>
        </p:txBody>
      </p:sp>
      <p:sp>
        <p:nvSpPr>
          <p:cNvPr id="4" name="Slide Number Placeholder 3"/>
          <p:cNvSpPr>
            <a:spLocks noGrp="1"/>
          </p:cNvSpPr>
          <p:nvPr>
            <p:ph type="sldNum" sz="quarter" idx="10"/>
          </p:nvPr>
        </p:nvSpPr>
        <p:spPr/>
        <p:txBody>
          <a:bodyPr/>
          <a:lstStyle/>
          <a:p>
            <a:fld id="{5E2DE50E-D824-4F21-934E-C6A9BAE9AD57}" type="slidenum">
              <a:rPr lang="en-US" smtClean="0"/>
              <a:t>54</a:t>
            </a:fld>
            <a:endParaRPr lang="en-US"/>
          </a:p>
        </p:txBody>
      </p:sp>
    </p:spTree>
    <p:extLst>
      <p:ext uri="{BB962C8B-B14F-4D97-AF65-F5344CB8AC3E}">
        <p14:creationId xmlns:p14="http://schemas.microsoft.com/office/powerpoint/2010/main" val="155998418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Census is Private and Confidential</a:t>
            </a:r>
          </a:p>
          <a:p>
            <a:r>
              <a:rPr lang="en-US" dirty="0"/>
              <a:t>Federal Law Protects Your Information. The U.S. Census Bureau is bound by Title 13 of the United States Code. This law not only provides authority for the work of the Census Bureau, but also provides strong protection for the information it collects from individuals and businesses. As a result, the Census Bureau has one of the strongest confidentiality guarantees in the federal government.</a:t>
            </a:r>
          </a:p>
          <a:p>
            <a:r>
              <a:rPr lang="en-US" dirty="0"/>
              <a:t> </a:t>
            </a:r>
          </a:p>
          <a:p>
            <a:r>
              <a:rPr lang="en-US" dirty="0"/>
              <a:t>It is against the law for any Census Bureau employee to disclose or publish any Census or survey information that identifies an individual or business. This is true even for inter-agency communication: the FBI and other government entities do not have the legal right to access this information. In fact, when these protections have been challenged, Title 13's confidentiality guarantee has been upheld.</a:t>
            </a:r>
          </a:p>
        </p:txBody>
      </p:sp>
      <p:sp>
        <p:nvSpPr>
          <p:cNvPr id="4" name="Slide Number Placeholder 3"/>
          <p:cNvSpPr>
            <a:spLocks noGrp="1"/>
          </p:cNvSpPr>
          <p:nvPr>
            <p:ph type="sldNum" sz="quarter" idx="10"/>
          </p:nvPr>
        </p:nvSpPr>
        <p:spPr/>
        <p:txBody>
          <a:bodyPr/>
          <a:lstStyle/>
          <a:p>
            <a:fld id="{5E2DE50E-D824-4F21-934E-C6A9BAE9AD57}" type="slidenum">
              <a:rPr lang="en-US" smtClean="0"/>
              <a:t>55</a:t>
            </a:fld>
            <a:endParaRPr lang="en-US"/>
          </a:p>
        </p:txBody>
      </p:sp>
    </p:spTree>
    <p:extLst>
      <p:ext uri="{BB962C8B-B14F-4D97-AF65-F5344CB8AC3E}">
        <p14:creationId xmlns:p14="http://schemas.microsoft.com/office/powerpoint/2010/main" val="64129854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additional videos/tools/resources “These are some examples”</a:t>
            </a:r>
          </a:p>
        </p:txBody>
      </p:sp>
      <p:sp>
        <p:nvSpPr>
          <p:cNvPr id="4" name="Slide Number Placeholder 3"/>
          <p:cNvSpPr>
            <a:spLocks noGrp="1"/>
          </p:cNvSpPr>
          <p:nvPr>
            <p:ph type="sldNum" sz="quarter" idx="10"/>
          </p:nvPr>
        </p:nvSpPr>
        <p:spPr/>
        <p:txBody>
          <a:bodyPr/>
          <a:lstStyle/>
          <a:p>
            <a:fld id="{5E2DE50E-D824-4F21-934E-C6A9BAE9AD57}" type="slidenum">
              <a:rPr lang="en-US" smtClean="0"/>
              <a:t>56</a:t>
            </a:fld>
            <a:endParaRPr lang="en-US"/>
          </a:p>
        </p:txBody>
      </p:sp>
    </p:spTree>
    <p:extLst>
      <p:ext uri="{BB962C8B-B14F-4D97-AF65-F5344CB8AC3E}">
        <p14:creationId xmlns:p14="http://schemas.microsoft.com/office/powerpoint/2010/main" val="155998418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additional videos/tools/resources “These are some examples”</a:t>
            </a:r>
          </a:p>
        </p:txBody>
      </p:sp>
      <p:sp>
        <p:nvSpPr>
          <p:cNvPr id="4" name="Slide Number Placeholder 3"/>
          <p:cNvSpPr>
            <a:spLocks noGrp="1"/>
          </p:cNvSpPr>
          <p:nvPr>
            <p:ph type="sldNum" sz="quarter" idx="10"/>
          </p:nvPr>
        </p:nvSpPr>
        <p:spPr/>
        <p:txBody>
          <a:bodyPr/>
          <a:lstStyle/>
          <a:p>
            <a:fld id="{5E2DE50E-D824-4F21-934E-C6A9BAE9AD57}" type="slidenum">
              <a:rPr lang="en-US" smtClean="0"/>
              <a:t>57</a:t>
            </a:fld>
            <a:endParaRPr lang="en-US"/>
          </a:p>
        </p:txBody>
      </p:sp>
    </p:spTree>
    <p:extLst>
      <p:ext uri="{BB962C8B-B14F-4D97-AF65-F5344CB8AC3E}">
        <p14:creationId xmlns:p14="http://schemas.microsoft.com/office/powerpoint/2010/main" val="297428224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additional videos/tools/resources “These are some examples”</a:t>
            </a:r>
          </a:p>
        </p:txBody>
      </p:sp>
      <p:sp>
        <p:nvSpPr>
          <p:cNvPr id="4" name="Slide Number Placeholder 3"/>
          <p:cNvSpPr>
            <a:spLocks noGrp="1"/>
          </p:cNvSpPr>
          <p:nvPr>
            <p:ph type="sldNum" sz="quarter" idx="10"/>
          </p:nvPr>
        </p:nvSpPr>
        <p:spPr/>
        <p:txBody>
          <a:bodyPr/>
          <a:lstStyle/>
          <a:p>
            <a:fld id="{5E2DE50E-D824-4F21-934E-C6A9BAE9AD57}" type="slidenum">
              <a:rPr lang="en-US" smtClean="0"/>
              <a:t>58</a:t>
            </a:fld>
            <a:endParaRPr lang="en-US"/>
          </a:p>
        </p:txBody>
      </p:sp>
    </p:spTree>
    <p:extLst>
      <p:ext uri="{BB962C8B-B14F-4D97-AF65-F5344CB8AC3E}">
        <p14:creationId xmlns:p14="http://schemas.microsoft.com/office/powerpoint/2010/main" val="302298464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additional videos/tools/resources “These are some examples”</a:t>
            </a:r>
          </a:p>
        </p:txBody>
      </p:sp>
      <p:sp>
        <p:nvSpPr>
          <p:cNvPr id="4" name="Slide Number Placeholder 3"/>
          <p:cNvSpPr>
            <a:spLocks noGrp="1"/>
          </p:cNvSpPr>
          <p:nvPr>
            <p:ph type="sldNum" sz="quarter" idx="10"/>
          </p:nvPr>
        </p:nvSpPr>
        <p:spPr/>
        <p:txBody>
          <a:bodyPr/>
          <a:lstStyle/>
          <a:p>
            <a:fld id="{5E2DE50E-D824-4F21-934E-C6A9BAE9AD57}" type="slidenum">
              <a:rPr lang="en-US" smtClean="0"/>
              <a:t>59</a:t>
            </a:fld>
            <a:endParaRPr lang="en-US"/>
          </a:p>
        </p:txBody>
      </p:sp>
    </p:spTree>
    <p:extLst>
      <p:ext uri="{BB962C8B-B14F-4D97-AF65-F5344CB8AC3E}">
        <p14:creationId xmlns:p14="http://schemas.microsoft.com/office/powerpoint/2010/main" val="284208768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content – </a:t>
            </a:r>
            <a:r>
              <a:rPr lang="en-US" baseline="0" dirty="0"/>
              <a:t> Jim has this as TBD. Could remove for earliest sessions.</a:t>
            </a:r>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60</a:t>
            </a:fld>
            <a:endParaRPr lang="en-US"/>
          </a:p>
        </p:txBody>
      </p:sp>
    </p:spTree>
    <p:extLst>
      <p:ext uri="{BB962C8B-B14F-4D97-AF65-F5344CB8AC3E}">
        <p14:creationId xmlns:p14="http://schemas.microsoft.com/office/powerpoint/2010/main" val="75271712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a:t>
            </a: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FC080A1-EF13-4AA3-8FB6-3DFBD3E5E42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5264101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straightforward but when touching</a:t>
            </a:r>
            <a:r>
              <a:rPr lang="en-US" baseline="0" dirty="0"/>
              <a:t> on the bullets of Distribution of Funds, Informing Gov. Planning, and Informing Org. Decisions, this is a good opportunity to connect to functions of Community Action. </a:t>
            </a:r>
            <a:endParaRPr lang="en-US" dirty="0"/>
          </a:p>
        </p:txBody>
      </p:sp>
      <p:sp>
        <p:nvSpPr>
          <p:cNvPr id="4" name="Slide Number Placeholder 3"/>
          <p:cNvSpPr>
            <a:spLocks noGrp="1"/>
          </p:cNvSpPr>
          <p:nvPr>
            <p:ph type="sldNum" sz="quarter" idx="10"/>
          </p:nvPr>
        </p:nvSpPr>
        <p:spPr/>
        <p:txBody>
          <a:bodyPr/>
          <a:lstStyle/>
          <a:p>
            <a:fld id="{5E2DE50E-D824-4F21-934E-C6A9BAE9AD57}" type="slidenum">
              <a:rPr lang="en-US" smtClean="0"/>
              <a:t>65</a:t>
            </a:fld>
            <a:endParaRPr lang="en-US"/>
          </a:p>
        </p:txBody>
      </p:sp>
    </p:spTree>
    <p:extLst>
      <p:ext uri="{BB962C8B-B14F-4D97-AF65-F5344CB8AC3E}">
        <p14:creationId xmlns:p14="http://schemas.microsoft.com/office/powerpoint/2010/main" val="28735566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5195CC9-857B-48EE-87FE-93760A088EF4}" type="datetimeFigureOut">
              <a:rPr lang="en-US" smtClean="0">
                <a:solidFill>
                  <a:prstClr val="black">
                    <a:tint val="75000"/>
                  </a:prstClr>
                </a:solidFill>
              </a:rPr>
              <a:pPr/>
              <a:t>12/5/2019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024839"/>
            <a:ext cx="7671732" cy="81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671732" y="6024839"/>
            <a:ext cx="1472268" cy="815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2563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195CC9-857B-48EE-87FE-93760A088EF4}" type="datetimeFigureOut">
              <a:rPr lang="en-US" smtClean="0">
                <a:solidFill>
                  <a:prstClr val="black">
                    <a:tint val="75000"/>
                  </a:prstClr>
                </a:solidFill>
              </a:rPr>
              <a:pPr/>
              <a:t>12/5/2019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pic>
        <p:nvPicPr>
          <p:cNvPr id="7"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046787"/>
            <a:ext cx="9144000" cy="81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681796" y="6023717"/>
            <a:ext cx="1474787" cy="817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98708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195CC9-857B-48EE-87FE-93760A088EF4}" type="datetimeFigureOut">
              <a:rPr lang="en-US" smtClean="0">
                <a:solidFill>
                  <a:prstClr val="black">
                    <a:tint val="75000"/>
                  </a:prstClr>
                </a:solidFill>
              </a:rPr>
              <a:pPr/>
              <a:t>12/5/2019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061877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5195CC9-857B-48EE-87FE-93760A088EF4}" type="datetimeFigureOut">
              <a:rPr lang="en-US" smtClean="0">
                <a:solidFill>
                  <a:prstClr val="black">
                    <a:tint val="75000"/>
                  </a:prstClr>
                </a:solidFill>
              </a:rPr>
              <a:pPr/>
              <a:t>12/5/2019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368551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195CC9-857B-48EE-87FE-93760A088EF4}" type="datetimeFigureOut">
              <a:rPr lang="en-US" smtClean="0">
                <a:solidFill>
                  <a:prstClr val="black">
                    <a:tint val="75000"/>
                  </a:prstClr>
                </a:solidFill>
              </a:rPr>
              <a:pPr/>
              <a:t>12/5/2019</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999613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5195CC9-857B-48EE-87FE-93760A088EF4}" type="datetimeFigureOut">
              <a:rPr lang="en-US" smtClean="0">
                <a:solidFill>
                  <a:prstClr val="black">
                    <a:tint val="75000"/>
                  </a:prstClr>
                </a:solidFill>
              </a:rPr>
              <a:pPr/>
              <a:t>12/5/2019</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586515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95CC9-857B-48EE-87FE-93760A088EF4}" type="datetimeFigureOut">
              <a:rPr lang="en-US" smtClean="0">
                <a:solidFill>
                  <a:prstClr val="black">
                    <a:tint val="75000"/>
                  </a:prstClr>
                </a:solidFill>
              </a:rPr>
              <a:pPr/>
              <a:t>12/5/2019</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377217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195CC9-857B-48EE-87FE-93760A088EF4}" type="datetimeFigureOut">
              <a:rPr lang="en-US" smtClean="0">
                <a:solidFill>
                  <a:prstClr val="black">
                    <a:tint val="75000"/>
                  </a:prstClr>
                </a:solidFill>
              </a:rPr>
              <a:pPr/>
              <a:t>12/5/2019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383210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195CC9-857B-48EE-87FE-93760A088EF4}" type="datetimeFigureOut">
              <a:rPr lang="en-US" smtClean="0">
                <a:solidFill>
                  <a:prstClr val="black">
                    <a:tint val="75000"/>
                  </a:prstClr>
                </a:solidFill>
              </a:rPr>
              <a:pPr/>
              <a:t>12/5/2019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541261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195CC9-857B-48EE-87FE-93760A088EF4}" type="datetimeFigureOut">
              <a:rPr lang="en-US" smtClean="0">
                <a:solidFill>
                  <a:prstClr val="black">
                    <a:tint val="75000"/>
                  </a:prstClr>
                </a:solidFill>
              </a:rPr>
              <a:pPr/>
              <a:t>12/5/2019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920173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195CC9-857B-48EE-87FE-93760A088EF4}" type="datetimeFigureOut">
              <a:rPr lang="en-US" smtClean="0">
                <a:solidFill>
                  <a:prstClr val="black">
                    <a:tint val="75000"/>
                  </a:prstClr>
                </a:solidFill>
              </a:rPr>
              <a:pPr/>
              <a:t>12/5/2019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070430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lank">
    <p:spTree>
      <p:nvGrpSpPr>
        <p:cNvPr id="1" name=""/>
        <p:cNvGrpSpPr/>
        <p:nvPr/>
      </p:nvGrpSpPr>
      <p:grpSpPr>
        <a:xfrm>
          <a:off x="0" y="0"/>
          <a:ext cx="0" cy="0"/>
          <a:chOff x="0" y="0"/>
          <a:chExt cx="0" cy="0"/>
        </a:xfrm>
      </p:grpSpPr>
      <p:sp>
        <p:nvSpPr>
          <p:cNvPr id="5" name="Rectangle 4">
            <a:extLst>
              <a:ext uri="{FF2B5EF4-FFF2-40B4-BE49-F238E27FC236}">
                <a16:creationId xmlns="" xmlns:a16="http://schemas.microsoft.com/office/drawing/2014/main" id="{38A0B945-6622-4B51-A448-4FBB1143DD1D}"/>
              </a:ext>
            </a:extLst>
          </p:cNvPr>
          <p:cNvSpPr/>
          <p:nvPr userDrawn="1"/>
        </p:nvSpPr>
        <p:spPr>
          <a:xfrm>
            <a:off x="7611763" y="0"/>
            <a:ext cx="1532238" cy="6858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Date Placeholder 1">
            <a:extLst>
              <a:ext uri="{FF2B5EF4-FFF2-40B4-BE49-F238E27FC236}">
                <a16:creationId xmlns="" xmlns:a16="http://schemas.microsoft.com/office/drawing/2014/main" id="{06D04B64-AA25-462F-B72A-9C56AC74FEFE}"/>
              </a:ext>
            </a:extLst>
          </p:cNvPr>
          <p:cNvSpPr>
            <a:spLocks noGrp="1"/>
          </p:cNvSpPr>
          <p:nvPr>
            <p:ph type="dt" sz="half" idx="10"/>
          </p:nvPr>
        </p:nvSpPr>
        <p:spPr/>
        <p:txBody>
          <a:bodyPr/>
          <a:lstStyle/>
          <a:p>
            <a:fld id="{53071A0D-F0B6-46C5-8025-1CA8955D7EC1}" type="datetimeFigureOut">
              <a:rPr lang="en-US" smtClean="0">
                <a:solidFill>
                  <a:prstClr val="black">
                    <a:tint val="75000"/>
                  </a:prstClr>
                </a:solidFill>
              </a:rPr>
              <a:pPr/>
              <a:t>12/5/2019</a:t>
            </a:fld>
            <a:endParaRPr lang="en-US">
              <a:solidFill>
                <a:prstClr val="black">
                  <a:tint val="75000"/>
                </a:prstClr>
              </a:solidFill>
            </a:endParaRPr>
          </a:p>
        </p:txBody>
      </p:sp>
      <p:sp>
        <p:nvSpPr>
          <p:cNvPr id="3" name="Footer Placeholder 2">
            <a:extLst>
              <a:ext uri="{FF2B5EF4-FFF2-40B4-BE49-F238E27FC236}">
                <a16:creationId xmlns="" xmlns:a16="http://schemas.microsoft.com/office/drawing/2014/main" id="{7CD3A7A9-FBBC-4EB3-8576-413AF72FA230}"/>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 xmlns:a16="http://schemas.microsoft.com/office/drawing/2014/main" id="{1435B525-2519-48B1-BB33-7E9584921E63}"/>
              </a:ext>
            </a:extLst>
          </p:cNvPr>
          <p:cNvSpPr>
            <a:spLocks noGrp="1"/>
          </p:cNvSpPr>
          <p:nvPr>
            <p:ph type="sldNum" sz="quarter" idx="12"/>
          </p:nvPr>
        </p:nvSpPr>
        <p:spPr>
          <a:xfrm>
            <a:off x="6988904" y="6356353"/>
            <a:ext cx="2057400" cy="365125"/>
          </a:xfrm>
        </p:spPr>
        <p:txBody>
          <a:bodyPr/>
          <a:lstStyle>
            <a:lvl1pPr>
              <a:defRPr sz="1100">
                <a:solidFill>
                  <a:schemeClr val="bg1"/>
                </a:solidFill>
                <a:latin typeface="Arial" panose="020B0604020202020204" pitchFamily="34" charset="0"/>
                <a:cs typeface="Arial" panose="020B0604020202020204" pitchFamily="34" charset="0"/>
              </a:defRPr>
            </a:lvl1pPr>
          </a:lstStyle>
          <a:p>
            <a:fld id="{BA01BFE2-7F1F-4EEC-931B-0CC28E0FAAC8}" type="slidenum">
              <a:rPr lang="en-US" smtClean="0">
                <a:solidFill>
                  <a:prstClr val="white"/>
                </a:solidFill>
              </a:rPr>
              <a:pPr/>
              <a:t>‹#›</a:t>
            </a:fld>
            <a:endParaRPr lang="en-US" dirty="0">
              <a:solidFill>
                <a:prstClr val="white"/>
              </a:solidFill>
            </a:endParaRPr>
          </a:p>
        </p:txBody>
      </p:sp>
      <p:sp>
        <p:nvSpPr>
          <p:cNvPr id="7" name="Oval 6">
            <a:extLst>
              <a:ext uri="{FF2B5EF4-FFF2-40B4-BE49-F238E27FC236}">
                <a16:creationId xmlns="" xmlns:a16="http://schemas.microsoft.com/office/drawing/2014/main" id="{F484965F-6D54-4801-9190-85C7063B5816}"/>
              </a:ext>
            </a:extLst>
          </p:cNvPr>
          <p:cNvSpPr/>
          <p:nvPr userDrawn="1"/>
        </p:nvSpPr>
        <p:spPr>
          <a:xfrm>
            <a:off x="6762237" y="2422443"/>
            <a:ext cx="1699054" cy="2084173"/>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8" name="Picture 2" descr="Image result for census">
            <a:extLst>
              <a:ext uri="{FF2B5EF4-FFF2-40B4-BE49-F238E27FC236}">
                <a16:creationId xmlns="" xmlns:a16="http://schemas.microsoft.com/office/drawing/2014/main" id="{CA4137FF-44B3-487A-A39A-8DA7C14277B4}"/>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a:stretch/>
        </p:blipFill>
        <p:spPr bwMode="auto">
          <a:xfrm>
            <a:off x="7001428" y="2752468"/>
            <a:ext cx="1220671" cy="1424116"/>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a:extLst>
              <a:ext uri="{FF2B5EF4-FFF2-40B4-BE49-F238E27FC236}">
                <a16:creationId xmlns="" xmlns:a16="http://schemas.microsoft.com/office/drawing/2014/main" id="{2B6CD9F8-93F9-492E-9196-FBE87E340A0B}"/>
              </a:ext>
            </a:extLst>
          </p:cNvPr>
          <p:cNvSpPr>
            <a:spLocks noGrp="1"/>
          </p:cNvSpPr>
          <p:nvPr>
            <p:ph type="title"/>
          </p:nvPr>
        </p:nvSpPr>
        <p:spPr>
          <a:xfrm>
            <a:off x="177630" y="272257"/>
            <a:ext cx="6427058" cy="1325563"/>
          </a:xfrm>
        </p:spPr>
        <p:txBody>
          <a:bodyPr>
            <a:normAutofit/>
          </a:bodyPr>
          <a:lstStyle>
            <a:lvl1pPr algn="ctr">
              <a:defRPr sz="4400">
                <a:latin typeface="Arial Black" panose="020B0A04020102020204" pitchFamily="34" charset="0"/>
                <a:cs typeface="Arial" panose="020B0604020202020204" pitchFamily="34" charset="0"/>
              </a:defRPr>
            </a:lvl1pPr>
          </a:lstStyle>
          <a:p>
            <a:r>
              <a:rPr lang="en-US" dirty="0"/>
              <a:t>Click to edit Master title style</a:t>
            </a:r>
          </a:p>
        </p:txBody>
      </p:sp>
      <p:sp>
        <p:nvSpPr>
          <p:cNvPr id="10" name="Content Placeholder 2">
            <a:extLst>
              <a:ext uri="{FF2B5EF4-FFF2-40B4-BE49-F238E27FC236}">
                <a16:creationId xmlns="" xmlns:a16="http://schemas.microsoft.com/office/drawing/2014/main" id="{52A2533A-A80D-48C6-93B4-BE471EC26C4E}"/>
              </a:ext>
            </a:extLst>
          </p:cNvPr>
          <p:cNvSpPr>
            <a:spLocks noGrp="1"/>
          </p:cNvSpPr>
          <p:nvPr>
            <p:ph idx="1"/>
          </p:nvPr>
        </p:nvSpPr>
        <p:spPr>
          <a:xfrm>
            <a:off x="177630" y="1732756"/>
            <a:ext cx="6427058" cy="4351338"/>
          </a:xfrm>
        </p:spPr>
        <p:txBody>
          <a:bodyPr>
            <a:normAutofit/>
          </a:bodyPr>
          <a:lstStyle>
            <a:lvl1pPr>
              <a:defRPr sz="4000">
                <a:latin typeface="Arial" panose="020B0604020202020204" pitchFamily="34" charset="0"/>
                <a:cs typeface="Arial" panose="020B0604020202020204" pitchFamily="34" charset="0"/>
              </a:defRPr>
            </a:lvl1pPr>
            <a:lvl2pPr>
              <a:defRPr sz="3600">
                <a:latin typeface="Arial" panose="020B0604020202020204" pitchFamily="34" charset="0"/>
                <a:cs typeface="Arial" panose="020B0604020202020204" pitchFamily="34" charset="0"/>
              </a:defRPr>
            </a:lvl2pPr>
            <a:lvl3pPr>
              <a:defRPr sz="3200">
                <a:latin typeface="Arial" panose="020B0604020202020204" pitchFamily="34" charset="0"/>
                <a:cs typeface="Arial" panose="020B0604020202020204" pitchFamily="34" charset="0"/>
              </a:defRPr>
            </a:lvl3pPr>
            <a:lvl4pPr>
              <a:defRPr sz="28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394238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5195CC9-857B-48EE-87FE-93760A088EF4}" type="datetimeFigureOut">
              <a:rPr lang="en-US" smtClean="0">
                <a:solidFill>
                  <a:prstClr val="black">
                    <a:tint val="75000"/>
                  </a:prstClr>
                </a:solidFill>
              </a:rPr>
              <a:pPr/>
              <a:t>12/5/2019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024839"/>
            <a:ext cx="7671732" cy="81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671732" y="6024839"/>
            <a:ext cx="1472268" cy="815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000546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195CC9-857B-48EE-87FE-93760A088EF4}" type="datetimeFigureOut">
              <a:rPr lang="en-US" smtClean="0">
                <a:solidFill>
                  <a:prstClr val="black">
                    <a:tint val="75000"/>
                  </a:prstClr>
                </a:solidFill>
              </a:rPr>
              <a:pPr/>
              <a:t>12/5/2019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046787"/>
            <a:ext cx="9144000" cy="81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681796" y="6023717"/>
            <a:ext cx="1474787" cy="817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563214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195CC9-857B-48EE-87FE-93760A088EF4}" type="datetimeFigureOut">
              <a:rPr lang="en-US" smtClean="0">
                <a:solidFill>
                  <a:prstClr val="black">
                    <a:tint val="75000"/>
                  </a:prstClr>
                </a:solidFill>
              </a:rPr>
              <a:pPr/>
              <a:t>12/5/2019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229089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5195CC9-857B-48EE-87FE-93760A088EF4}" type="datetimeFigureOut">
              <a:rPr lang="en-US" smtClean="0">
                <a:solidFill>
                  <a:prstClr val="black">
                    <a:tint val="75000"/>
                  </a:prstClr>
                </a:solidFill>
              </a:rPr>
              <a:pPr/>
              <a:t>12/5/2019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173977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195CC9-857B-48EE-87FE-93760A088EF4}" type="datetimeFigureOut">
              <a:rPr lang="en-US" smtClean="0">
                <a:solidFill>
                  <a:prstClr val="black">
                    <a:tint val="75000"/>
                  </a:prstClr>
                </a:solidFill>
              </a:rPr>
              <a:pPr/>
              <a:t>12/5/2019</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9585628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5195CC9-857B-48EE-87FE-93760A088EF4}" type="datetimeFigureOut">
              <a:rPr lang="en-US" smtClean="0">
                <a:solidFill>
                  <a:prstClr val="black">
                    <a:tint val="75000"/>
                  </a:prstClr>
                </a:solidFill>
              </a:rPr>
              <a:pPr/>
              <a:t>12/5/2019</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820702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195CC9-857B-48EE-87FE-93760A088EF4}" type="datetimeFigureOut">
              <a:rPr lang="en-US" smtClean="0">
                <a:solidFill>
                  <a:prstClr val="black">
                    <a:tint val="75000"/>
                  </a:prstClr>
                </a:solidFill>
              </a:rPr>
              <a:pPr/>
              <a:t>12/5/2019</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9874591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195CC9-857B-48EE-87FE-93760A088EF4}" type="datetimeFigureOut">
              <a:rPr lang="en-US" smtClean="0">
                <a:solidFill>
                  <a:prstClr val="black">
                    <a:tint val="75000"/>
                  </a:prstClr>
                </a:solidFill>
              </a:rPr>
              <a:pPr/>
              <a:t>12/5/2019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607356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5195CC9-857B-48EE-87FE-93760A088EF4}" type="datetimeFigureOut">
              <a:rPr lang="en-US" smtClean="0">
                <a:solidFill>
                  <a:prstClr val="black">
                    <a:tint val="75000"/>
                  </a:prstClr>
                </a:solidFill>
              </a:rPr>
              <a:pPr/>
              <a:t>12/5/2019</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959100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195CC9-857B-48EE-87FE-93760A088EF4}" type="datetimeFigureOut">
              <a:rPr lang="en-US" smtClean="0">
                <a:solidFill>
                  <a:prstClr val="black">
                    <a:tint val="75000"/>
                  </a:prstClr>
                </a:solidFill>
              </a:rPr>
              <a:pPr/>
              <a:t>12/5/2019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130724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195CC9-857B-48EE-87FE-93760A088EF4}" type="datetimeFigureOut">
              <a:rPr lang="en-US" smtClean="0">
                <a:solidFill>
                  <a:prstClr val="black">
                    <a:tint val="75000"/>
                  </a:prstClr>
                </a:solidFill>
              </a:rPr>
              <a:pPr/>
              <a:t>12/5/2019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096851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195CC9-857B-48EE-87FE-93760A088EF4}" type="datetimeFigureOut">
              <a:rPr lang="en-US" smtClean="0">
                <a:solidFill>
                  <a:prstClr val="black">
                    <a:tint val="75000"/>
                  </a:prstClr>
                </a:solidFill>
              </a:rPr>
              <a:pPr/>
              <a:t>12/5/2019</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pic>
        <p:nvPicPr>
          <p:cNvPr id="7" name="Picture 6"/>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6050006"/>
            <a:ext cx="9144000" cy="81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667815" y="6040437"/>
            <a:ext cx="1474787" cy="817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101892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400" b="1" i="0" kern="1200" baseline="0">
          <a:solidFill>
            <a:schemeClr val="tx2">
              <a:lumMod val="7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baseline="0">
          <a:solidFill>
            <a:schemeClr val="tx2">
              <a:lumMod val="7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baseline="0">
          <a:solidFill>
            <a:schemeClr val="accent1">
              <a:lumMod val="7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baseline="0">
          <a:solidFill>
            <a:schemeClr val="tx2">
              <a:lumMod val="60000"/>
              <a:lumOff val="40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baseline="0">
          <a:solidFill>
            <a:schemeClr val="tx2">
              <a:lumMod val="60000"/>
              <a:lumOff val="40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baseline="0">
          <a:solidFill>
            <a:schemeClr val="tx2">
              <a:lumMod val="60000"/>
              <a:lumOff val="4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195CC9-857B-48EE-87FE-93760A088EF4}" type="datetimeFigureOut">
              <a:rPr lang="en-US" smtClean="0">
                <a:solidFill>
                  <a:prstClr val="black">
                    <a:tint val="75000"/>
                  </a:prstClr>
                </a:solidFill>
              </a:rPr>
              <a:pPr/>
              <a:t>12/5/2019</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E498EB-79F8-4DF7-ABF5-FFB879D4AB46}" type="slidenum">
              <a:rPr lang="en-US" smtClean="0">
                <a:solidFill>
                  <a:prstClr val="black">
                    <a:tint val="75000"/>
                  </a:prstClr>
                </a:solidFill>
              </a:rPr>
              <a:pPr/>
              <a:t>‹#›</a:t>
            </a:fld>
            <a:endParaRPr lang="en-US" dirty="0">
              <a:solidFill>
                <a:prstClr val="black">
                  <a:tint val="75000"/>
                </a:prstClr>
              </a:solidFill>
            </a:endParaRPr>
          </a:p>
        </p:txBody>
      </p:sp>
      <p:pic>
        <p:nvPicPr>
          <p:cNvPr id="7" name="Picture 6"/>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0" y="6050006"/>
            <a:ext cx="9144000" cy="81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667815" y="6040437"/>
            <a:ext cx="1474787" cy="817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60513095"/>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914400" rtl="0" eaLnBrk="1" latinLnBrk="0" hangingPunct="1">
        <a:spcBef>
          <a:spcPct val="0"/>
        </a:spcBef>
        <a:buNone/>
        <a:defRPr sz="4400" b="1" i="0" kern="1200" baseline="0">
          <a:solidFill>
            <a:schemeClr val="tx2">
              <a:lumMod val="7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baseline="0">
          <a:solidFill>
            <a:schemeClr val="tx2">
              <a:lumMod val="7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baseline="0">
          <a:solidFill>
            <a:schemeClr val="accent1">
              <a:lumMod val="7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baseline="0">
          <a:solidFill>
            <a:schemeClr val="tx2">
              <a:lumMod val="60000"/>
              <a:lumOff val="40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baseline="0">
          <a:solidFill>
            <a:schemeClr val="tx2">
              <a:lumMod val="60000"/>
              <a:lumOff val="40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baseline="0">
          <a:solidFill>
            <a:schemeClr val="tx2">
              <a:lumMod val="60000"/>
              <a:lumOff val="4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civilrights.org/value/2020-census/"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hyperlink" Target="https://www.census.gov/fieldjobs" TargetMode="External"/><Relationship Id="rId4" Type="http://schemas.openxmlformats.org/officeDocument/2006/relationships/hyperlink" Target="https://www.gao.gov/highrisk/2020_decennial_census/why_did_study#t=1"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civilrights.org/value/2020-census/"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hyperlink" Target="https://www.census.gov/fieldjobs" TargetMode="External"/><Relationship Id="rId4" Type="http://schemas.openxmlformats.org/officeDocument/2006/relationships/hyperlink" Target="https://www.gao.gov/highrisk/2020_decennial_census/why_did_study#t=1"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census.gov/library/visualizations/interactive/2020-complete-count-committees.html?utm_campaign=20190619msc20s1ccallrs&amp;utm_medium=email&amp;utm_source=govdelivery"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8.xml.rels><?xml version="1.0" encoding="UTF-8" standalone="yes"?>
<Relationships xmlns="http://schemas.openxmlformats.org/package/2006/relationships"><Relationship Id="rId3" Type="http://schemas.openxmlformats.org/officeDocument/2006/relationships/hyperlink" Target="https://2020census.gov/en/partners.html"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png"/><Relationship Id="rId18" Type="http://schemas.openxmlformats.org/officeDocument/2006/relationships/image" Target="../media/image40.png"/><Relationship Id="rId3" Type="http://schemas.openxmlformats.org/officeDocument/2006/relationships/image" Target="../media/image25.png"/><Relationship Id="rId7" Type="http://schemas.openxmlformats.org/officeDocument/2006/relationships/image" Target="../media/image29.png"/><Relationship Id="rId12" Type="http://schemas.openxmlformats.org/officeDocument/2006/relationships/image" Target="../media/image34.png"/><Relationship Id="rId17" Type="http://schemas.openxmlformats.org/officeDocument/2006/relationships/image" Target="../media/image39.png"/><Relationship Id="rId2" Type="http://schemas.openxmlformats.org/officeDocument/2006/relationships/notesSlide" Target="../notesSlides/notesSlide29.xml"/><Relationship Id="rId16" Type="http://schemas.openxmlformats.org/officeDocument/2006/relationships/image" Target="../media/image38.png"/><Relationship Id="rId1" Type="http://schemas.openxmlformats.org/officeDocument/2006/relationships/slideLayout" Target="../slideLayouts/slideLayout4.xml"/><Relationship Id="rId6" Type="http://schemas.openxmlformats.org/officeDocument/2006/relationships/image" Target="../media/image28.png"/><Relationship Id="rId11" Type="http://schemas.openxmlformats.org/officeDocument/2006/relationships/image" Target="../media/image33.png"/><Relationship Id="rId5" Type="http://schemas.openxmlformats.org/officeDocument/2006/relationships/image" Target="../media/image27.png"/><Relationship Id="rId15" Type="http://schemas.openxmlformats.org/officeDocument/2006/relationships/image" Target="../media/image37.png"/><Relationship Id="rId10" Type="http://schemas.openxmlformats.org/officeDocument/2006/relationships/image" Target="../media/image32.png"/><Relationship Id="rId19" Type="http://schemas.openxmlformats.org/officeDocument/2006/relationships/image" Target="../media/image41.jpeg"/><Relationship Id="rId4" Type="http://schemas.openxmlformats.org/officeDocument/2006/relationships/image" Target="../media/image26.png"/><Relationship Id="rId9" Type="http://schemas.openxmlformats.org/officeDocument/2006/relationships/image" Target="../media/image31.png"/><Relationship Id="rId14" Type="http://schemas.openxmlformats.org/officeDocument/2006/relationships/image" Target="../media/image36.png"/></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hyperlink" Target="http://www.censuscounts.org/" TargetMode="External"/><Relationship Id="rId4" Type="http://schemas.openxmlformats.org/officeDocument/2006/relationships/image" Target="../media/image43.png"/></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www.communityactionpartnership.com/census-2020" TargetMode="External"/><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47.jpeg"/><Relationship Id="rId4" Type="http://schemas.openxmlformats.org/officeDocument/2006/relationships/hyperlink" Target="https://moodle.communityactionpartnership.com/" TargetMode="Externa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hyperlink" Target="http://www.censushardtocountmaps2020.us/"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www.censushardtocountmaps2020.us/"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4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www.communityactionpartnership.com/census-2020" TargetMode="External"/><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3" Type="http://schemas.openxmlformats.org/officeDocument/2006/relationships/hyperlink" Target="http://www.foolquest.com/fooltrek_faq/" TargetMode="External"/><Relationship Id="rId2" Type="http://schemas.openxmlformats.org/officeDocument/2006/relationships/image" Target="../media/image56.gif"/><Relationship Id="rId1" Type="http://schemas.openxmlformats.org/officeDocument/2006/relationships/slideLayout" Target="../slideLayouts/slideLayout14.xml"/></Relationships>
</file>

<file path=ppt/slides/_rels/slide6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hyperlink" Target="mailto:LDupree@CommunityActionPartnership.com" TargetMode="External"/><Relationship Id="rId2" Type="http://schemas.openxmlformats.org/officeDocument/2006/relationships/hyperlink" Target="mailto:LMarsh@CommunityActionPartnership.com" TargetMode="External"/><Relationship Id="rId1" Type="http://schemas.openxmlformats.org/officeDocument/2006/relationships/slideLayout" Target="../slideLayouts/slideLayout2.xml"/><Relationship Id="rId4" Type="http://schemas.openxmlformats.org/officeDocument/2006/relationships/hyperlink" Target="mailto:JMasters@cencomfut.com" TargetMode="External"/></Relationships>
</file>

<file path=ppt/slides/_rels/slide6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2.xml"/><Relationship Id="rId5" Type="http://schemas.openxmlformats.org/officeDocument/2006/relationships/hyperlink" Target="mailto:Lmarsh@CommunityActionPartnership.com" TargetMode="External"/><Relationship Id="rId4" Type="http://schemas.openxmlformats.org/officeDocument/2006/relationships/hyperlink" Target="mailto:jmJMasters@cencomfut.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90800" y="2438400"/>
            <a:ext cx="6669836" cy="3352800"/>
          </a:xfrm>
        </p:spPr>
        <p:txBody>
          <a:bodyPr>
            <a:normAutofit lnSpcReduction="10000"/>
          </a:bodyPr>
          <a:lstStyle/>
          <a:p>
            <a:pPr marL="0" indent="0" algn="ctr">
              <a:buNone/>
              <a:defRPr/>
            </a:pPr>
            <a:endParaRPr lang="en-US" sz="2000" dirty="0"/>
          </a:p>
          <a:p>
            <a:pPr marL="0" indent="0" algn="ctr">
              <a:spcBef>
                <a:spcPts val="600"/>
              </a:spcBef>
              <a:spcAft>
                <a:spcPts val="600"/>
              </a:spcAft>
              <a:buNone/>
              <a:defRPr/>
            </a:pPr>
            <a:r>
              <a:rPr lang="en-US" b="1" dirty="0"/>
              <a:t>Jim Masters</a:t>
            </a:r>
          </a:p>
          <a:p>
            <a:pPr marL="0" indent="0" algn="ctr">
              <a:spcBef>
                <a:spcPts val="600"/>
              </a:spcBef>
              <a:spcAft>
                <a:spcPts val="600"/>
              </a:spcAft>
              <a:buNone/>
              <a:defRPr/>
            </a:pPr>
            <a:r>
              <a:rPr lang="en-US" b="1" dirty="0"/>
              <a:t>Center for Community Futures</a:t>
            </a:r>
          </a:p>
          <a:p>
            <a:pPr marL="0" indent="0" algn="ctr">
              <a:spcBef>
                <a:spcPts val="600"/>
              </a:spcBef>
              <a:spcAft>
                <a:spcPts val="600"/>
              </a:spcAft>
              <a:buNone/>
              <a:defRPr/>
            </a:pPr>
            <a:endParaRPr lang="en-US" b="1" dirty="0"/>
          </a:p>
          <a:p>
            <a:pPr marL="0" indent="0" algn="ctr">
              <a:spcBef>
                <a:spcPts val="600"/>
              </a:spcBef>
              <a:spcAft>
                <a:spcPts val="600"/>
              </a:spcAft>
              <a:buNone/>
              <a:defRPr/>
            </a:pPr>
            <a:r>
              <a:rPr lang="en-US" b="1" dirty="0"/>
              <a:t>Lindsay Marsh</a:t>
            </a:r>
          </a:p>
          <a:p>
            <a:pPr marL="0" indent="0" algn="ctr">
              <a:spcBef>
                <a:spcPts val="600"/>
              </a:spcBef>
              <a:spcAft>
                <a:spcPts val="600"/>
              </a:spcAft>
              <a:buNone/>
              <a:defRPr/>
            </a:pPr>
            <a:r>
              <a:rPr lang="en-US" sz="2800" b="1" dirty="0"/>
              <a:t>National Community Action Partnership</a:t>
            </a:r>
          </a:p>
          <a:p>
            <a:pPr marL="0" indent="0" algn="r">
              <a:buNone/>
              <a:defRPr/>
            </a:pPr>
            <a:endParaRPr lang="en-US" sz="2250" dirty="0"/>
          </a:p>
        </p:txBody>
      </p:sp>
      <p:sp>
        <p:nvSpPr>
          <p:cNvPr id="7" name="Title 1"/>
          <p:cNvSpPr txBox="1">
            <a:spLocks/>
          </p:cNvSpPr>
          <p:nvPr/>
        </p:nvSpPr>
        <p:spPr>
          <a:xfrm>
            <a:off x="0" y="0"/>
            <a:ext cx="9144000" cy="2286000"/>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b="1" i="0" kern="1200" baseline="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defRPr/>
            </a:pPr>
            <a:r>
              <a:rPr lang="en-US" dirty="0"/>
              <a:t>#</a:t>
            </a:r>
            <a:r>
              <a:rPr lang="en-US" dirty="0" err="1"/>
              <a:t>CountMeIn</a:t>
            </a:r>
            <a:r>
              <a:rPr lang="en-US" altLang="en-US" dirty="0">
                <a:solidFill>
                  <a:prstClr val="white"/>
                </a:solidFill>
              </a:rPr>
              <a:t>:</a:t>
            </a:r>
          </a:p>
          <a:p>
            <a:r>
              <a:rPr lang="en-US" dirty="0"/>
              <a:t>Making the Census Count </a:t>
            </a:r>
          </a:p>
          <a:p>
            <a:r>
              <a:rPr lang="en-US" dirty="0"/>
              <a:t>for Community Action</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4492" y="3124200"/>
            <a:ext cx="2671554"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400269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44562"/>
          </a:xfrm>
        </p:spPr>
        <p:txBody>
          <a:bodyPr>
            <a:normAutofit/>
          </a:bodyPr>
          <a:lstStyle/>
          <a:p>
            <a:r>
              <a:rPr lang="en-US" sz="4800" dirty="0"/>
              <a:t>Agenda</a:t>
            </a:r>
          </a:p>
        </p:txBody>
      </p:sp>
      <p:sp>
        <p:nvSpPr>
          <p:cNvPr id="3" name="Content Placeholder 2"/>
          <p:cNvSpPr>
            <a:spLocks noGrp="1"/>
          </p:cNvSpPr>
          <p:nvPr>
            <p:ph idx="1"/>
          </p:nvPr>
        </p:nvSpPr>
        <p:spPr>
          <a:xfrm>
            <a:off x="457200" y="1219200"/>
            <a:ext cx="8229600" cy="4525963"/>
          </a:xfrm>
        </p:spPr>
        <p:txBody>
          <a:bodyPr>
            <a:normAutofit lnSpcReduction="10000"/>
          </a:bodyPr>
          <a:lstStyle/>
          <a:p>
            <a:pPr>
              <a:spcAft>
                <a:spcPts val="1200"/>
              </a:spcAft>
            </a:pPr>
            <a:r>
              <a:rPr lang="en-US" sz="3600" dirty="0"/>
              <a:t>Welcome and Introductions</a:t>
            </a:r>
          </a:p>
          <a:p>
            <a:pPr>
              <a:spcAft>
                <a:spcPts val="1200"/>
              </a:spcAft>
            </a:pPr>
            <a:r>
              <a:rPr lang="en-US" sz="3600" dirty="0"/>
              <a:t>What is the Census?</a:t>
            </a:r>
          </a:p>
          <a:p>
            <a:pPr>
              <a:spcAft>
                <a:spcPts val="1200"/>
              </a:spcAft>
            </a:pPr>
            <a:r>
              <a:rPr lang="en-US" sz="3600" dirty="0"/>
              <a:t>Why does the Census matter to us?</a:t>
            </a:r>
          </a:p>
          <a:p>
            <a:pPr>
              <a:spcAft>
                <a:spcPts val="1200"/>
              </a:spcAft>
            </a:pPr>
            <a:r>
              <a:rPr lang="en-US" sz="3600" dirty="0"/>
              <a:t>Get out the Count - what is being done?</a:t>
            </a:r>
          </a:p>
          <a:p>
            <a:pPr>
              <a:spcAft>
                <a:spcPts val="1200"/>
              </a:spcAft>
            </a:pPr>
            <a:r>
              <a:rPr lang="en-US" sz="3600" dirty="0"/>
              <a:t>Get out the Count - what can you do?</a:t>
            </a:r>
          </a:p>
          <a:p>
            <a:pPr>
              <a:spcAft>
                <a:spcPts val="1200"/>
              </a:spcAft>
            </a:pPr>
            <a:r>
              <a:rPr lang="en-US" sz="3600" dirty="0"/>
              <a:t>Next Steps and Questions</a:t>
            </a:r>
          </a:p>
          <a:p>
            <a:endParaRPr lang="en-US" dirty="0"/>
          </a:p>
          <a:p>
            <a:endParaRPr lang="en-US" dirty="0"/>
          </a:p>
        </p:txBody>
      </p:sp>
    </p:spTree>
    <p:extLst>
      <p:ext uri="{BB962C8B-B14F-4D97-AF65-F5344CB8AC3E}">
        <p14:creationId xmlns:p14="http://schemas.microsoft.com/office/powerpoint/2010/main" val="1895948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4990200" y="1396291"/>
            <a:ext cx="3754752" cy="1325563"/>
          </a:xfrm>
        </p:spPr>
        <p:txBody>
          <a:bodyPr>
            <a:normAutofit/>
          </a:bodyPr>
          <a:lstStyle/>
          <a:p>
            <a:pPr>
              <a:lnSpc>
                <a:spcPct val="90000"/>
              </a:lnSpc>
            </a:pPr>
            <a:r>
              <a:rPr lang="en-US" altLang="en-US" sz="3100" b="1" dirty="0"/>
              <a:t>THE PROMISE OF </a:t>
            </a:r>
            <a:br>
              <a:rPr lang="en-US" altLang="en-US" sz="3100" b="1" dirty="0"/>
            </a:br>
            <a:r>
              <a:rPr lang="en-US" altLang="en-US" sz="3100" b="1" dirty="0"/>
              <a:t>COMMUNITY ACTION</a:t>
            </a:r>
          </a:p>
        </p:txBody>
      </p:sp>
      <p:sp>
        <p:nvSpPr>
          <p:cNvPr id="72" name="Freeform: Shape 71">
            <a:extLst>
              <a:ext uri="{FF2B5EF4-FFF2-40B4-BE49-F238E27FC236}">
                <a16:creationId xmlns="" xmlns:a16="http://schemas.microsoft.com/office/drawing/2014/main" id="{4F74D28C-3268-4E35-8EE1-D92CB4A85A7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0" y="0"/>
            <a:ext cx="4629586"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1F497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4" name="Freeform: Shape 73">
            <a:extLst>
              <a:ext uri="{FF2B5EF4-FFF2-40B4-BE49-F238E27FC236}">
                <a16:creationId xmlns="" xmlns:a16="http://schemas.microsoft.com/office/drawing/2014/main" id="{58D44E42-C462-4105-BC86-FE75B4E3C4A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1" y="0"/>
            <a:ext cx="4518115" cy="685800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 y="893019"/>
            <a:ext cx="3078957" cy="3569805"/>
          </a:xfrm>
          <a:prstGeom prst="rect">
            <a:avLst/>
          </a:prstGeom>
        </p:spPr>
      </p:pic>
      <p:sp>
        <p:nvSpPr>
          <p:cNvPr id="18435" name="Content Placeholder 2"/>
          <p:cNvSpPr>
            <a:spLocks noGrp="1"/>
          </p:cNvSpPr>
          <p:nvPr>
            <p:ph idx="1"/>
          </p:nvPr>
        </p:nvSpPr>
        <p:spPr>
          <a:xfrm>
            <a:off x="4800601" y="2871982"/>
            <a:ext cx="4038599" cy="3181684"/>
          </a:xfrm>
        </p:spPr>
        <p:txBody>
          <a:bodyPr anchor="t">
            <a:normAutofit fontScale="92500"/>
          </a:bodyPr>
          <a:lstStyle/>
          <a:p>
            <a:pPr marL="0" indent="0">
              <a:buNone/>
            </a:pPr>
            <a:r>
              <a:rPr lang="en-US" altLang="en-US" sz="2400" i="1" dirty="0"/>
              <a:t>Community Action changes people’s lives, embodies the spirit of hope, improves communities, and makes America a better place to live. </a:t>
            </a:r>
            <a:r>
              <a:rPr lang="en-US" altLang="en-US" sz="2400" b="1" i="1" dirty="0"/>
              <a:t>We care about the entire community </a:t>
            </a:r>
            <a:r>
              <a:rPr lang="en-US" altLang="en-US" sz="2400" i="1" dirty="0"/>
              <a:t>and we are dedicated to helping people help themselves and each other.</a:t>
            </a:r>
          </a:p>
          <a:p>
            <a:pPr marL="0" indent="0">
              <a:buNone/>
            </a:pPr>
            <a:endParaRPr lang="en-US" altLang="en-US" sz="1600" i="1" dirty="0"/>
          </a:p>
        </p:txBody>
      </p:sp>
    </p:spTree>
    <p:extLst>
      <p:ext uri="{BB962C8B-B14F-4D97-AF65-F5344CB8AC3E}">
        <p14:creationId xmlns:p14="http://schemas.microsoft.com/office/powerpoint/2010/main" val="15238366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dirty="0"/>
              <a:t>Welcome!</a:t>
            </a:r>
          </a:p>
        </p:txBody>
      </p:sp>
      <p:sp>
        <p:nvSpPr>
          <p:cNvPr id="3" name="Content Placeholder 2"/>
          <p:cNvSpPr>
            <a:spLocks noGrp="1"/>
          </p:cNvSpPr>
          <p:nvPr>
            <p:ph idx="1"/>
          </p:nvPr>
        </p:nvSpPr>
        <p:spPr>
          <a:xfrm>
            <a:off x="228600" y="1371600"/>
            <a:ext cx="8686800" cy="3810000"/>
          </a:xfrm>
        </p:spPr>
        <p:txBody>
          <a:bodyPr>
            <a:normAutofit/>
          </a:bodyPr>
          <a:lstStyle/>
          <a:p>
            <a:pPr>
              <a:spcBef>
                <a:spcPts val="0"/>
              </a:spcBef>
              <a:spcAft>
                <a:spcPts val="3600"/>
              </a:spcAft>
            </a:pPr>
            <a:r>
              <a:rPr lang="en-US" sz="3600" dirty="0"/>
              <a:t>What do you already know about the Census?</a:t>
            </a:r>
          </a:p>
          <a:p>
            <a:pPr>
              <a:spcBef>
                <a:spcPts val="0"/>
              </a:spcBef>
              <a:spcAft>
                <a:spcPts val="3600"/>
              </a:spcAft>
            </a:pPr>
            <a:r>
              <a:rPr lang="en-US" sz="3600" dirty="0"/>
              <a:t>What are you already doing for Census engagement?</a:t>
            </a:r>
          </a:p>
          <a:p>
            <a:pPr>
              <a:spcBef>
                <a:spcPts val="0"/>
              </a:spcBef>
              <a:spcAft>
                <a:spcPts val="3600"/>
              </a:spcAft>
            </a:pPr>
            <a:r>
              <a:rPr lang="en-US" sz="3600" dirty="0"/>
              <a:t>What do you worry about?</a:t>
            </a:r>
          </a:p>
        </p:txBody>
      </p:sp>
    </p:spTree>
    <p:extLst>
      <p:ext uri="{BB962C8B-B14F-4D97-AF65-F5344CB8AC3E}">
        <p14:creationId xmlns:p14="http://schemas.microsoft.com/office/powerpoint/2010/main" val="32073603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8E1FB71-2E4E-4EF4-83EC-1DD96D3E56B5}"/>
              </a:ext>
            </a:extLst>
          </p:cNvPr>
          <p:cNvSpPr>
            <a:spLocks noGrp="1"/>
          </p:cNvSpPr>
          <p:nvPr>
            <p:ph type="title"/>
          </p:nvPr>
        </p:nvSpPr>
        <p:spPr>
          <a:xfrm>
            <a:off x="609600" y="2209800"/>
            <a:ext cx="8229600" cy="1143000"/>
          </a:xfrm>
        </p:spPr>
        <p:txBody>
          <a:bodyPr>
            <a:normAutofit/>
          </a:bodyPr>
          <a:lstStyle/>
          <a:p>
            <a:r>
              <a:rPr lang="en-US" sz="6000" dirty="0"/>
              <a:t>What is the Census?</a:t>
            </a:r>
          </a:p>
        </p:txBody>
      </p:sp>
    </p:spTree>
    <p:extLst>
      <p:ext uri="{BB962C8B-B14F-4D97-AF65-F5344CB8AC3E}">
        <p14:creationId xmlns:p14="http://schemas.microsoft.com/office/powerpoint/2010/main" val="13634906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191499" cy="4107682"/>
          </a:xfrm>
        </p:spPr>
        <p:txBody>
          <a:bodyPr>
            <a:normAutofit/>
          </a:bodyPr>
          <a:lstStyle/>
          <a:p>
            <a:pPr marL="0" indent="0" algn="ctr" fontAlgn="base">
              <a:lnSpc>
                <a:spcPts val="3100"/>
              </a:lnSpc>
              <a:spcBef>
                <a:spcPts val="0"/>
              </a:spcBef>
              <a:spcAft>
                <a:spcPts val="2400"/>
              </a:spcAft>
              <a:buNone/>
            </a:pPr>
            <a:r>
              <a:rPr lang="en-US" sz="2750" i="1" dirty="0"/>
              <a:t>“</a:t>
            </a:r>
            <a:r>
              <a:rPr lang="en-US" sz="2750" i="1" dirty="0">
                <a:cs typeface="Times New Roman" panose="02020603050405020304" pitchFamily="18" charset="0"/>
              </a:rPr>
              <a:t>Representatives and direct Taxes shall be apportioned among the several States which</a:t>
            </a:r>
            <a:r>
              <a:rPr lang="en-US" sz="2750" dirty="0">
                <a:cs typeface="Times New Roman" panose="02020603050405020304" pitchFamily="18" charset="0"/>
              </a:rPr>
              <a:t> </a:t>
            </a:r>
            <a:r>
              <a:rPr lang="en-US" sz="2750" i="1" dirty="0">
                <a:cs typeface="Times New Roman" panose="02020603050405020304" pitchFamily="18" charset="0"/>
              </a:rPr>
              <a:t>may be included within this Union, according to their respective numbers, counting </a:t>
            </a:r>
            <a:r>
              <a:rPr lang="en-US" sz="2750" i="1" u="sng" dirty="0">
                <a:cs typeface="Times New Roman" panose="02020603050405020304" pitchFamily="18" charset="0"/>
              </a:rPr>
              <a:t>the whole number of persons</a:t>
            </a:r>
            <a:r>
              <a:rPr lang="en-US" sz="2750" i="1" dirty="0">
                <a:cs typeface="Times New Roman" panose="02020603050405020304" pitchFamily="18" charset="0"/>
              </a:rPr>
              <a:t> in each State.</a:t>
            </a:r>
            <a:endParaRPr lang="en-US" sz="1400" i="1" dirty="0">
              <a:cs typeface="Times New Roman" panose="02020603050405020304" pitchFamily="18" charset="0"/>
            </a:endParaRPr>
          </a:p>
          <a:p>
            <a:pPr marL="0" indent="0" algn="ctr" fontAlgn="base">
              <a:lnSpc>
                <a:spcPts val="3100"/>
              </a:lnSpc>
              <a:spcBef>
                <a:spcPts val="0"/>
              </a:spcBef>
              <a:buNone/>
            </a:pPr>
            <a:r>
              <a:rPr lang="en-US" sz="2750" i="1" spc="15" dirty="0">
                <a:cs typeface="Times New Roman" panose="02020603050405020304" pitchFamily="18" charset="0"/>
              </a:rPr>
              <a:t>The </a:t>
            </a:r>
            <a:r>
              <a:rPr lang="en-US" sz="2750" i="1" spc="10" dirty="0">
                <a:cs typeface="Times New Roman" panose="02020603050405020304" pitchFamily="18" charset="0"/>
              </a:rPr>
              <a:t>actual enumeration shall be </a:t>
            </a:r>
            <a:r>
              <a:rPr lang="en-US" sz="2750" i="1" spc="15" dirty="0">
                <a:cs typeface="Times New Roman" panose="02020603050405020304" pitchFamily="18" charset="0"/>
              </a:rPr>
              <a:t>made</a:t>
            </a:r>
            <a:r>
              <a:rPr lang="en-US" sz="2750" i="1" spc="10" dirty="0">
                <a:cs typeface="Times New Roman" panose="02020603050405020304" pitchFamily="18" charset="0"/>
              </a:rPr>
              <a:t>…within </a:t>
            </a:r>
            <a:r>
              <a:rPr lang="en-US" sz="2750" i="1" spc="5" dirty="0">
                <a:cs typeface="Times New Roman" panose="02020603050405020304" pitchFamily="18" charset="0"/>
              </a:rPr>
              <a:t>every </a:t>
            </a:r>
            <a:r>
              <a:rPr lang="en-US" sz="2750" i="1" spc="10" dirty="0">
                <a:cs typeface="Times New Roman" panose="02020603050405020304" pitchFamily="18" charset="0"/>
              </a:rPr>
              <a:t>subsequent term of ten </a:t>
            </a:r>
            <a:r>
              <a:rPr lang="en-US" sz="2750" i="1" spc="5" dirty="0">
                <a:cs typeface="Times New Roman" panose="02020603050405020304" pitchFamily="18" charset="0"/>
              </a:rPr>
              <a:t>years, </a:t>
            </a:r>
            <a:r>
              <a:rPr lang="en-US" sz="2750" i="1" spc="10" dirty="0">
                <a:cs typeface="Times New Roman" panose="02020603050405020304" pitchFamily="18" charset="0"/>
              </a:rPr>
              <a:t>in  such manner as they shall by law</a:t>
            </a:r>
            <a:r>
              <a:rPr lang="en-US" sz="2750" i="1" spc="-40" dirty="0">
                <a:cs typeface="Times New Roman" panose="02020603050405020304" pitchFamily="18" charset="0"/>
              </a:rPr>
              <a:t> </a:t>
            </a:r>
            <a:r>
              <a:rPr lang="en-US" sz="2750" i="1" spc="-15" dirty="0">
                <a:cs typeface="Times New Roman" panose="02020603050405020304" pitchFamily="18" charset="0"/>
              </a:rPr>
              <a:t>direct</a:t>
            </a:r>
            <a:r>
              <a:rPr lang="en-US" sz="2750" i="1" dirty="0">
                <a:cs typeface="Times New Roman" panose="02020603050405020304" pitchFamily="18" charset="0"/>
              </a:rPr>
              <a:t>”</a:t>
            </a:r>
            <a:endParaRPr lang="en-US" sz="2750" b="1" i="1" dirty="0">
              <a:cs typeface="Times New Roman" panose="02020603050405020304" pitchFamily="18" charset="0"/>
            </a:endParaRPr>
          </a:p>
          <a:p>
            <a:pPr lvl="1" algn="ctr" fontAlgn="base">
              <a:buFont typeface="Calibri" panose="020F0502020204030204" pitchFamily="34" charset="0"/>
              <a:buChar char="‐"/>
            </a:pPr>
            <a:r>
              <a:rPr lang="en-US" sz="2400" b="1" dirty="0">
                <a:cs typeface="Times New Roman" panose="02020603050405020304" pitchFamily="18" charset="0"/>
              </a:rPr>
              <a:t>US Constitution, Article 1, Section 2*</a:t>
            </a:r>
            <a:endParaRPr lang="en-US" sz="2400" dirty="0"/>
          </a:p>
        </p:txBody>
      </p:sp>
      <p:sp>
        <p:nvSpPr>
          <p:cNvPr id="2" name="TextBox 1"/>
          <p:cNvSpPr txBox="1"/>
          <p:nvPr/>
        </p:nvSpPr>
        <p:spPr>
          <a:xfrm>
            <a:off x="304800" y="5116670"/>
            <a:ext cx="8534400" cy="361637"/>
          </a:xfrm>
          <a:prstGeom prst="rect">
            <a:avLst/>
          </a:prstGeom>
          <a:noFill/>
        </p:spPr>
        <p:txBody>
          <a:bodyPr wrap="square" rtlCol="0">
            <a:spAutoFit/>
          </a:bodyPr>
          <a:lstStyle/>
          <a:p>
            <a:pPr>
              <a:lnSpc>
                <a:spcPts val="2100"/>
              </a:lnSpc>
            </a:pPr>
            <a:r>
              <a:rPr lang="en-US" b="1" dirty="0">
                <a:solidFill>
                  <a:schemeClr val="tx2">
                    <a:lumMod val="50000"/>
                  </a:schemeClr>
                </a:solidFill>
              </a:rPr>
              <a:t>*</a:t>
            </a:r>
            <a:r>
              <a:rPr lang="en-US" dirty="0">
                <a:solidFill>
                  <a:schemeClr val="tx2">
                    <a:lumMod val="50000"/>
                  </a:schemeClr>
                </a:solidFill>
              </a:rPr>
              <a:t>Language adjusted to reflect Amendment XIV, Article II to US Constitution, July 9, 1868</a:t>
            </a:r>
          </a:p>
        </p:txBody>
      </p:sp>
    </p:spTree>
    <p:extLst>
      <p:ext uri="{BB962C8B-B14F-4D97-AF65-F5344CB8AC3E}">
        <p14:creationId xmlns:p14="http://schemas.microsoft.com/office/powerpoint/2010/main" val="22485183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92162"/>
          </a:xfrm>
        </p:spPr>
        <p:txBody>
          <a:bodyPr>
            <a:normAutofit/>
          </a:bodyPr>
          <a:lstStyle/>
          <a:p>
            <a:r>
              <a:rPr lang="en-US" sz="4000" dirty="0"/>
              <a:t>The 2020 Census Questions</a:t>
            </a:r>
          </a:p>
        </p:txBody>
      </p:sp>
      <p:sp>
        <p:nvSpPr>
          <p:cNvPr id="3" name="Content Placeholder 2"/>
          <p:cNvSpPr>
            <a:spLocks noGrp="1"/>
          </p:cNvSpPr>
          <p:nvPr>
            <p:ph idx="1"/>
          </p:nvPr>
        </p:nvSpPr>
        <p:spPr>
          <a:xfrm>
            <a:off x="218501" y="944562"/>
            <a:ext cx="8915400" cy="5151438"/>
          </a:xfrm>
        </p:spPr>
        <p:txBody>
          <a:bodyPr>
            <a:normAutofit fontScale="70000" lnSpcReduction="20000"/>
          </a:bodyPr>
          <a:lstStyle/>
          <a:p>
            <a:pPr>
              <a:lnSpc>
                <a:spcPct val="120000"/>
              </a:lnSpc>
              <a:spcBef>
                <a:spcPts val="0"/>
              </a:spcBef>
              <a:spcAft>
                <a:spcPts val="700"/>
              </a:spcAft>
            </a:pPr>
            <a:r>
              <a:rPr lang="en-US" sz="4000" b="1" dirty="0"/>
              <a:t>Age</a:t>
            </a:r>
            <a:r>
              <a:rPr lang="en-US" sz="3000" dirty="0"/>
              <a:t> – in years, month, day and year of birth for each household member</a:t>
            </a:r>
          </a:p>
          <a:p>
            <a:pPr>
              <a:lnSpc>
                <a:spcPct val="120000"/>
              </a:lnSpc>
              <a:spcBef>
                <a:spcPts val="0"/>
              </a:spcBef>
              <a:spcAft>
                <a:spcPts val="700"/>
              </a:spcAft>
            </a:pPr>
            <a:r>
              <a:rPr lang="en-US" sz="4000" b="1" dirty="0"/>
              <a:t>Hispanic Origin </a:t>
            </a:r>
            <a:r>
              <a:rPr lang="en-US" sz="3000" dirty="0"/>
              <a:t>– is this person Hispanic; if yes, which country of origin</a:t>
            </a:r>
          </a:p>
          <a:p>
            <a:pPr>
              <a:lnSpc>
                <a:spcPct val="120000"/>
              </a:lnSpc>
              <a:spcBef>
                <a:spcPts val="0"/>
              </a:spcBef>
              <a:spcAft>
                <a:spcPts val="700"/>
              </a:spcAft>
            </a:pPr>
            <a:r>
              <a:rPr lang="en-US" sz="4000" b="1" dirty="0"/>
              <a:t>Race </a:t>
            </a:r>
            <a:r>
              <a:rPr lang="en-US" sz="3000" dirty="0"/>
              <a:t>– mark one or more boxes and print origins</a:t>
            </a:r>
          </a:p>
          <a:p>
            <a:pPr>
              <a:lnSpc>
                <a:spcPct val="120000"/>
              </a:lnSpc>
              <a:spcBef>
                <a:spcPts val="0"/>
              </a:spcBef>
              <a:spcAft>
                <a:spcPts val="700"/>
              </a:spcAft>
            </a:pPr>
            <a:r>
              <a:rPr lang="en-US" sz="4000" b="1" dirty="0"/>
              <a:t>Relationship</a:t>
            </a:r>
            <a:r>
              <a:rPr lang="en-US" sz="3600" b="1" dirty="0"/>
              <a:t> – </a:t>
            </a:r>
            <a:r>
              <a:rPr lang="en-US" sz="3000" dirty="0"/>
              <a:t>How is this person related to Person 1</a:t>
            </a:r>
          </a:p>
          <a:p>
            <a:pPr>
              <a:lnSpc>
                <a:spcPct val="120000"/>
              </a:lnSpc>
              <a:spcBef>
                <a:spcPts val="0"/>
              </a:spcBef>
              <a:spcAft>
                <a:spcPts val="700"/>
              </a:spcAft>
            </a:pPr>
            <a:r>
              <a:rPr lang="en-US" sz="4000" b="1" dirty="0"/>
              <a:t>Sex – </a:t>
            </a:r>
            <a:r>
              <a:rPr lang="en-US" sz="3000" dirty="0"/>
              <a:t>gender: male or female</a:t>
            </a:r>
          </a:p>
          <a:p>
            <a:pPr>
              <a:lnSpc>
                <a:spcPct val="120000"/>
              </a:lnSpc>
              <a:spcBef>
                <a:spcPts val="0"/>
              </a:spcBef>
              <a:spcAft>
                <a:spcPts val="700"/>
              </a:spcAft>
            </a:pPr>
            <a:r>
              <a:rPr lang="en-US" sz="4000" b="1" dirty="0"/>
              <a:t>Tenure (owner/renter) – </a:t>
            </a:r>
            <a:r>
              <a:rPr lang="en-US" sz="3000" dirty="0"/>
              <a:t>Is this house, apartment, or mobile home</a:t>
            </a:r>
          </a:p>
          <a:p>
            <a:pPr>
              <a:lnSpc>
                <a:spcPct val="120000"/>
              </a:lnSpc>
              <a:spcBef>
                <a:spcPts val="600"/>
              </a:spcBef>
              <a:spcAft>
                <a:spcPts val="700"/>
              </a:spcAft>
            </a:pPr>
            <a:r>
              <a:rPr lang="en-US" sz="3600" b="1" dirty="0"/>
              <a:t>Operational Questions:</a:t>
            </a:r>
          </a:p>
          <a:p>
            <a:pPr lvl="1">
              <a:lnSpc>
                <a:spcPct val="120000"/>
              </a:lnSpc>
              <a:spcBef>
                <a:spcPts val="0"/>
              </a:spcBef>
              <a:spcAft>
                <a:spcPts val="700"/>
              </a:spcAft>
            </a:pPr>
            <a:r>
              <a:rPr lang="en-US" sz="2600" dirty="0"/>
              <a:t>How many people lived here on April 1, 2020? </a:t>
            </a:r>
          </a:p>
          <a:p>
            <a:pPr lvl="1">
              <a:lnSpc>
                <a:spcPct val="120000"/>
              </a:lnSpc>
              <a:spcBef>
                <a:spcPts val="0"/>
              </a:spcBef>
              <a:spcAft>
                <a:spcPts val="700"/>
              </a:spcAft>
            </a:pPr>
            <a:r>
              <a:rPr lang="en-US" sz="2600" dirty="0"/>
              <a:t>Were additional people staying here on April 1?</a:t>
            </a:r>
          </a:p>
          <a:p>
            <a:pPr lvl="1">
              <a:lnSpc>
                <a:spcPct val="120000"/>
              </a:lnSpc>
              <a:spcBef>
                <a:spcPts val="0"/>
              </a:spcBef>
              <a:spcAft>
                <a:spcPts val="700"/>
              </a:spcAft>
            </a:pPr>
            <a:r>
              <a:rPr lang="en-US" sz="2600" dirty="0"/>
              <a:t>Telephone number, name of person filling out the census.</a:t>
            </a:r>
          </a:p>
        </p:txBody>
      </p:sp>
    </p:spTree>
    <p:extLst>
      <p:ext uri="{BB962C8B-B14F-4D97-AF65-F5344CB8AC3E}">
        <p14:creationId xmlns:p14="http://schemas.microsoft.com/office/powerpoint/2010/main" val="42714664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92162"/>
          </a:xfrm>
        </p:spPr>
        <p:txBody>
          <a:bodyPr>
            <a:normAutofit/>
          </a:bodyPr>
          <a:lstStyle/>
          <a:p>
            <a:r>
              <a:rPr lang="en-US" sz="4000" dirty="0"/>
              <a:t>Census Data is Used To…</a:t>
            </a:r>
          </a:p>
        </p:txBody>
      </p:sp>
      <p:sp>
        <p:nvSpPr>
          <p:cNvPr id="3" name="Content Placeholder 2"/>
          <p:cNvSpPr>
            <a:spLocks noGrp="1"/>
          </p:cNvSpPr>
          <p:nvPr>
            <p:ph idx="1"/>
          </p:nvPr>
        </p:nvSpPr>
        <p:spPr>
          <a:xfrm>
            <a:off x="609600" y="1219200"/>
            <a:ext cx="8077200" cy="4419600"/>
          </a:xfrm>
        </p:spPr>
        <p:txBody>
          <a:bodyPr>
            <a:normAutofit fontScale="77500" lnSpcReduction="20000"/>
          </a:bodyPr>
          <a:lstStyle/>
          <a:p>
            <a:pPr>
              <a:lnSpc>
                <a:spcPts val="2700"/>
              </a:lnSpc>
              <a:spcBef>
                <a:spcPts val="0"/>
              </a:spcBef>
              <a:spcAft>
                <a:spcPts val="1800"/>
              </a:spcAft>
            </a:pPr>
            <a:r>
              <a:rPr lang="en-US" sz="3600" b="1" dirty="0"/>
              <a:t>Apportion</a:t>
            </a:r>
            <a:r>
              <a:rPr lang="en-US" sz="3000" dirty="0"/>
              <a:t> representation among states</a:t>
            </a:r>
          </a:p>
          <a:p>
            <a:pPr>
              <a:lnSpc>
                <a:spcPts val="2600"/>
              </a:lnSpc>
              <a:spcBef>
                <a:spcPts val="0"/>
              </a:spcBef>
              <a:spcAft>
                <a:spcPts val="1800"/>
              </a:spcAft>
            </a:pPr>
            <a:r>
              <a:rPr lang="en-US" sz="3600" b="1" dirty="0"/>
              <a:t>Draw</a:t>
            </a:r>
            <a:r>
              <a:rPr lang="en-US" sz="4000" b="1" dirty="0"/>
              <a:t> </a:t>
            </a:r>
            <a:r>
              <a:rPr lang="en-US" sz="3000" dirty="0"/>
              <a:t>congressional and state legislative districts,  school districts, and voting precincts</a:t>
            </a:r>
          </a:p>
          <a:p>
            <a:pPr>
              <a:lnSpc>
                <a:spcPts val="2700"/>
              </a:lnSpc>
              <a:spcBef>
                <a:spcPts val="0"/>
              </a:spcBef>
              <a:spcAft>
                <a:spcPts val="1800"/>
              </a:spcAft>
            </a:pPr>
            <a:r>
              <a:rPr lang="en-US" sz="3600" b="1" dirty="0"/>
              <a:t>Distribute</a:t>
            </a:r>
            <a:r>
              <a:rPr lang="en-US" sz="4000" b="1" dirty="0"/>
              <a:t> </a:t>
            </a:r>
            <a:r>
              <a:rPr lang="en-US" sz="3000" dirty="0"/>
              <a:t>federal dollars to states</a:t>
            </a:r>
          </a:p>
          <a:p>
            <a:pPr>
              <a:lnSpc>
                <a:spcPts val="2600"/>
              </a:lnSpc>
              <a:spcBef>
                <a:spcPts val="0"/>
              </a:spcBef>
              <a:spcAft>
                <a:spcPts val="1800"/>
              </a:spcAft>
            </a:pPr>
            <a:r>
              <a:rPr lang="en-US" sz="3600" b="1" dirty="0"/>
              <a:t>Inform government planning </a:t>
            </a:r>
            <a:r>
              <a:rPr lang="en-US" sz="3000" dirty="0"/>
              <a:t>decisions at the federal, tribal, state and local level</a:t>
            </a:r>
          </a:p>
          <a:p>
            <a:pPr>
              <a:lnSpc>
                <a:spcPts val="2600"/>
              </a:lnSpc>
              <a:spcBef>
                <a:spcPts val="0"/>
              </a:spcBef>
              <a:spcAft>
                <a:spcPts val="1800"/>
              </a:spcAft>
            </a:pPr>
            <a:r>
              <a:rPr lang="en-US" sz="3600" b="1" dirty="0"/>
              <a:t>Inform organizational decisions </a:t>
            </a:r>
            <a:r>
              <a:rPr lang="en-US" sz="3000" dirty="0"/>
              <a:t>(e.g., where to locate, size of market, etc.) of businesses and non-profits</a:t>
            </a:r>
          </a:p>
          <a:p>
            <a:pPr>
              <a:lnSpc>
                <a:spcPts val="2600"/>
              </a:lnSpc>
              <a:spcBef>
                <a:spcPts val="0"/>
              </a:spcBef>
              <a:spcAft>
                <a:spcPts val="1800"/>
              </a:spcAft>
            </a:pPr>
            <a:r>
              <a:rPr lang="en-US" sz="3600" b="1" dirty="0"/>
              <a:t>Enforce</a:t>
            </a:r>
            <a:r>
              <a:rPr lang="en-US" sz="3000" b="1" dirty="0"/>
              <a:t> </a:t>
            </a:r>
            <a:r>
              <a:rPr lang="en-US" sz="3000" dirty="0"/>
              <a:t>voting rights and civil rights legislation</a:t>
            </a:r>
            <a:endParaRPr lang="en-US" dirty="0"/>
          </a:p>
        </p:txBody>
      </p:sp>
    </p:spTree>
    <p:extLst>
      <p:ext uri="{BB962C8B-B14F-4D97-AF65-F5344CB8AC3E}">
        <p14:creationId xmlns:p14="http://schemas.microsoft.com/office/powerpoint/2010/main" val="2151739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00" y="3581401"/>
            <a:ext cx="6087325" cy="1854444"/>
          </a:xfrm>
          <a:prstGeom prst="rect">
            <a:avLst/>
          </a:prstGeom>
        </p:spPr>
      </p:pic>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l="1" t="7489" r="478" b="18364"/>
          <a:stretch/>
        </p:blipFill>
        <p:spPr>
          <a:xfrm>
            <a:off x="3114252" y="4800600"/>
            <a:ext cx="6029747" cy="1257301"/>
          </a:xfrm>
          <a:prstGeom prst="rect">
            <a:avLst/>
          </a:prstGeom>
        </p:spPr>
      </p:pic>
      <p:pic>
        <p:nvPicPr>
          <p:cNvPr id="5" name="Content Placeholder 4"/>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137058" y="609600"/>
            <a:ext cx="6030167" cy="2162445"/>
          </a:xfrm>
        </p:spPr>
      </p:pic>
      <p:sp>
        <p:nvSpPr>
          <p:cNvPr id="2" name="Title 1"/>
          <p:cNvSpPr>
            <a:spLocks noGrp="1"/>
          </p:cNvSpPr>
          <p:nvPr>
            <p:ph type="title"/>
          </p:nvPr>
        </p:nvSpPr>
        <p:spPr>
          <a:xfrm>
            <a:off x="715220" y="152400"/>
            <a:ext cx="8229600" cy="838200"/>
          </a:xfrm>
        </p:spPr>
        <p:txBody>
          <a:bodyPr>
            <a:normAutofit/>
          </a:bodyPr>
          <a:lstStyle/>
          <a:p>
            <a:r>
              <a:rPr lang="en-US" sz="3600" dirty="0"/>
              <a:t>The Census in Your Community </a:t>
            </a:r>
          </a:p>
        </p:txBody>
      </p:sp>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95600" y="2095499"/>
            <a:ext cx="6049220" cy="1752845"/>
          </a:xfrm>
          <a:prstGeom prst="rect">
            <a:avLst/>
          </a:prstGeom>
        </p:spPr>
      </p:pic>
    </p:spTree>
    <p:extLst>
      <p:ext uri="{BB962C8B-B14F-4D97-AF65-F5344CB8AC3E}">
        <p14:creationId xmlns:p14="http://schemas.microsoft.com/office/powerpoint/2010/main" val="30375339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868362"/>
          </a:xfrm>
        </p:spPr>
        <p:txBody>
          <a:bodyPr>
            <a:normAutofit fontScale="90000"/>
          </a:bodyPr>
          <a:lstStyle/>
          <a:p>
            <a:r>
              <a:rPr lang="en-US" dirty="0"/>
              <a:t>The 2020 Census</a:t>
            </a:r>
            <a:br>
              <a:rPr lang="en-US" dirty="0"/>
            </a:br>
            <a:r>
              <a:rPr lang="en-US" dirty="0"/>
              <a:t> Operational Timeline</a:t>
            </a:r>
          </a:p>
        </p:txBody>
      </p:sp>
      <p:pic>
        <p:nvPicPr>
          <p:cNvPr id="8" name="Content Placeholder 7"/>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8600" y="1752600"/>
            <a:ext cx="8686800" cy="3200400"/>
          </a:xfrm>
        </p:spPr>
      </p:pic>
    </p:spTree>
    <p:extLst>
      <p:ext uri="{BB962C8B-B14F-4D97-AF65-F5344CB8AC3E}">
        <p14:creationId xmlns:p14="http://schemas.microsoft.com/office/powerpoint/2010/main" val="10172547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990600"/>
          </a:xfrm>
        </p:spPr>
        <p:txBody>
          <a:bodyPr>
            <a:normAutofit fontScale="90000"/>
          </a:bodyPr>
          <a:lstStyle/>
          <a:p>
            <a:pPr>
              <a:lnSpc>
                <a:spcPts val="4000"/>
              </a:lnSpc>
            </a:pPr>
            <a:r>
              <a:rPr lang="en-US" dirty="0"/>
              <a:t>2020 Census</a:t>
            </a:r>
            <a:br>
              <a:rPr lang="en-US" dirty="0"/>
            </a:br>
            <a:r>
              <a:rPr lang="en-US" dirty="0"/>
              <a:t>Counting The Population – Key Dates </a:t>
            </a:r>
          </a:p>
        </p:txBody>
      </p:sp>
      <p:sp>
        <p:nvSpPr>
          <p:cNvPr id="3" name="Content Placeholder 2"/>
          <p:cNvSpPr>
            <a:spLocks noGrp="1"/>
          </p:cNvSpPr>
          <p:nvPr>
            <p:ph idx="1"/>
          </p:nvPr>
        </p:nvSpPr>
        <p:spPr>
          <a:xfrm>
            <a:off x="457200" y="1752600"/>
            <a:ext cx="8458200" cy="3962400"/>
          </a:xfrm>
        </p:spPr>
        <p:txBody>
          <a:bodyPr>
            <a:normAutofit/>
          </a:bodyPr>
          <a:lstStyle/>
          <a:p>
            <a:pPr marL="182880" indent="-256032">
              <a:lnSpc>
                <a:spcPts val="2900"/>
              </a:lnSpc>
              <a:spcBef>
                <a:spcPts val="0"/>
              </a:spcBef>
              <a:spcAft>
                <a:spcPts val="2000"/>
              </a:spcAft>
            </a:pPr>
            <a:r>
              <a:rPr lang="en-US" sz="2600" b="1" dirty="0">
                <a:solidFill>
                  <a:srgbClr val="CD0458"/>
                </a:solidFill>
              </a:rPr>
              <a:t>March 12-20</a:t>
            </a:r>
            <a:r>
              <a:rPr lang="en-US" sz="2600" b="1" dirty="0">
                <a:solidFill>
                  <a:srgbClr val="BB0333"/>
                </a:solidFill>
              </a:rPr>
              <a:t>:</a:t>
            </a:r>
            <a:r>
              <a:rPr lang="en-US" sz="2600" b="1" dirty="0"/>
              <a:t> </a:t>
            </a:r>
            <a:r>
              <a:rPr lang="en-US" sz="2600" dirty="0"/>
              <a:t>Invitations sent to respond online </a:t>
            </a:r>
          </a:p>
          <a:p>
            <a:pPr marL="182880" indent="-256032">
              <a:lnSpc>
                <a:spcPts val="2900"/>
              </a:lnSpc>
              <a:spcBef>
                <a:spcPts val="0"/>
              </a:spcBef>
              <a:spcAft>
                <a:spcPts val="2000"/>
              </a:spcAft>
            </a:pPr>
            <a:r>
              <a:rPr lang="en-US" sz="2600" b="1" dirty="0">
                <a:solidFill>
                  <a:srgbClr val="CD0458"/>
                </a:solidFill>
              </a:rPr>
              <a:t>March 16-April 3:</a:t>
            </a:r>
            <a:r>
              <a:rPr lang="en-US" sz="2600" b="1" dirty="0">
                <a:solidFill>
                  <a:srgbClr val="BB0333"/>
                </a:solidFill>
              </a:rPr>
              <a:t>  </a:t>
            </a:r>
            <a:r>
              <a:rPr lang="en-US" sz="2600" dirty="0"/>
              <a:t>Reminder letters and postcards sent</a:t>
            </a:r>
          </a:p>
          <a:p>
            <a:pPr marL="182880" indent="-256032">
              <a:lnSpc>
                <a:spcPts val="2900"/>
              </a:lnSpc>
              <a:spcBef>
                <a:spcPts val="0"/>
              </a:spcBef>
              <a:spcAft>
                <a:spcPts val="2000"/>
              </a:spcAft>
            </a:pPr>
            <a:r>
              <a:rPr lang="en-US" sz="2600" b="1" dirty="0">
                <a:solidFill>
                  <a:srgbClr val="CD0458"/>
                </a:solidFill>
              </a:rPr>
              <a:t>April 1: Census Day</a:t>
            </a:r>
            <a:endParaRPr lang="en-US" sz="2600" dirty="0"/>
          </a:p>
          <a:p>
            <a:pPr marL="182880" indent="-256032">
              <a:lnSpc>
                <a:spcPts val="2900"/>
              </a:lnSpc>
              <a:spcBef>
                <a:spcPts val="0"/>
              </a:spcBef>
              <a:spcAft>
                <a:spcPts val="2000"/>
              </a:spcAft>
            </a:pPr>
            <a:r>
              <a:rPr lang="en-US" sz="2600" b="1" dirty="0">
                <a:solidFill>
                  <a:srgbClr val="CD0458"/>
                </a:solidFill>
              </a:rPr>
              <a:t>April 8-16:</a:t>
            </a:r>
            <a:r>
              <a:rPr lang="en-US" sz="2600" b="1" dirty="0">
                <a:solidFill>
                  <a:srgbClr val="BB0333"/>
                </a:solidFill>
              </a:rPr>
              <a:t>  </a:t>
            </a:r>
            <a:r>
              <a:rPr lang="en-US" sz="2600" dirty="0"/>
              <a:t>Reminder letters sent with paper questionnaire</a:t>
            </a:r>
          </a:p>
          <a:p>
            <a:pPr marL="182880" indent="-256032">
              <a:lnSpc>
                <a:spcPts val="2900"/>
              </a:lnSpc>
              <a:spcBef>
                <a:spcPts val="0"/>
              </a:spcBef>
              <a:spcAft>
                <a:spcPts val="2000"/>
              </a:spcAft>
            </a:pPr>
            <a:r>
              <a:rPr lang="en-US" sz="2600" b="1" dirty="0">
                <a:solidFill>
                  <a:srgbClr val="CD0458"/>
                </a:solidFill>
              </a:rPr>
              <a:t>April 20-27: </a:t>
            </a:r>
            <a:r>
              <a:rPr lang="en-US" sz="2600" dirty="0"/>
              <a:t>Final postcard sent before in person follow up</a:t>
            </a:r>
          </a:p>
          <a:p>
            <a:pPr marL="182880" indent="-256032">
              <a:lnSpc>
                <a:spcPts val="2900"/>
              </a:lnSpc>
              <a:spcBef>
                <a:spcPts val="0"/>
              </a:spcBef>
              <a:spcAft>
                <a:spcPts val="2000"/>
              </a:spcAft>
            </a:pPr>
            <a:r>
              <a:rPr lang="en-US" sz="2600" b="1" dirty="0">
                <a:solidFill>
                  <a:srgbClr val="CD0458"/>
                </a:solidFill>
              </a:rPr>
              <a:t>May 4-July 24: </a:t>
            </a:r>
            <a:r>
              <a:rPr lang="en-US" sz="2600" dirty="0"/>
              <a:t>Non-Response follow up visit</a:t>
            </a:r>
          </a:p>
        </p:txBody>
      </p:sp>
    </p:spTree>
    <p:extLst>
      <p:ext uri="{BB962C8B-B14F-4D97-AF65-F5344CB8AC3E}">
        <p14:creationId xmlns:p14="http://schemas.microsoft.com/office/powerpoint/2010/main" val="18795318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fontScale="90000"/>
          </a:bodyPr>
          <a:lstStyle/>
          <a:p>
            <a:pPr>
              <a:lnSpc>
                <a:spcPts val="4200"/>
              </a:lnSpc>
            </a:pPr>
            <a:r>
              <a:rPr lang="en-US" dirty="0"/>
              <a:t>2020 Census</a:t>
            </a:r>
            <a:br>
              <a:rPr lang="en-US" dirty="0"/>
            </a:br>
            <a:r>
              <a:rPr lang="en-US" dirty="0"/>
              <a:t>Counting The Population - Strategy</a:t>
            </a:r>
          </a:p>
        </p:txBody>
      </p:sp>
      <p:sp>
        <p:nvSpPr>
          <p:cNvPr id="3" name="Content Placeholder 2"/>
          <p:cNvSpPr>
            <a:spLocks noGrp="1"/>
          </p:cNvSpPr>
          <p:nvPr>
            <p:ph idx="1"/>
          </p:nvPr>
        </p:nvSpPr>
        <p:spPr>
          <a:xfrm>
            <a:off x="381000" y="1371601"/>
            <a:ext cx="8229600" cy="4495799"/>
          </a:xfrm>
        </p:spPr>
        <p:txBody>
          <a:bodyPr>
            <a:noAutofit/>
          </a:bodyPr>
          <a:lstStyle/>
          <a:p>
            <a:pPr>
              <a:lnSpc>
                <a:spcPts val="2900"/>
              </a:lnSpc>
              <a:spcBef>
                <a:spcPts val="0"/>
              </a:spcBef>
              <a:spcAft>
                <a:spcPts val="1800"/>
              </a:spcAft>
            </a:pPr>
            <a:r>
              <a:rPr lang="en-US" sz="2800" b="1" dirty="0"/>
              <a:t>95%</a:t>
            </a:r>
            <a:r>
              <a:rPr lang="en-US" sz="2800" dirty="0"/>
              <a:t> of households will receive their census invitation by mail</a:t>
            </a:r>
          </a:p>
          <a:p>
            <a:pPr>
              <a:lnSpc>
                <a:spcPts val="2900"/>
              </a:lnSpc>
              <a:spcBef>
                <a:spcPts val="0"/>
              </a:spcBef>
              <a:spcAft>
                <a:spcPts val="1800"/>
              </a:spcAft>
            </a:pPr>
            <a:r>
              <a:rPr lang="en-US" sz="2800" b="1" dirty="0"/>
              <a:t>5% </a:t>
            </a:r>
            <a:r>
              <a:rPr lang="en-US" sz="2800" dirty="0"/>
              <a:t>of households will receive their census invitation when a census taker drops it off</a:t>
            </a:r>
          </a:p>
          <a:p>
            <a:pPr>
              <a:lnSpc>
                <a:spcPts val="2900"/>
              </a:lnSpc>
              <a:spcBef>
                <a:spcPts val="0"/>
              </a:spcBef>
              <a:spcAft>
                <a:spcPts val="2400"/>
              </a:spcAft>
            </a:pPr>
            <a:r>
              <a:rPr lang="en-US" sz="2800" dirty="0"/>
              <a:t>Less than </a:t>
            </a:r>
            <a:r>
              <a:rPr lang="en-US" sz="2800" b="1" dirty="0"/>
              <a:t>1% </a:t>
            </a:r>
            <a:r>
              <a:rPr lang="en-US" sz="2800" dirty="0"/>
              <a:t>of households will be counted in person by a census taker, instead of being invited to respond on their own</a:t>
            </a:r>
          </a:p>
          <a:p>
            <a:pPr>
              <a:lnSpc>
                <a:spcPts val="900"/>
              </a:lnSpc>
              <a:spcBef>
                <a:spcPts val="600"/>
              </a:spcBef>
              <a:spcAft>
                <a:spcPts val="600"/>
              </a:spcAft>
            </a:pPr>
            <a:endParaRPr lang="en-US" sz="800" dirty="0"/>
          </a:p>
          <a:p>
            <a:pPr>
              <a:lnSpc>
                <a:spcPts val="2900"/>
              </a:lnSpc>
              <a:spcBef>
                <a:spcPts val="600"/>
              </a:spcBef>
              <a:spcAft>
                <a:spcPts val="1800"/>
              </a:spcAft>
            </a:pPr>
            <a:r>
              <a:rPr lang="en-US" sz="2800" dirty="0"/>
              <a:t>An estimated </a:t>
            </a:r>
            <a:r>
              <a:rPr lang="en-US" sz="2800" b="1" dirty="0"/>
              <a:t>40% </a:t>
            </a:r>
            <a:r>
              <a:rPr lang="en-US" sz="2800"/>
              <a:t>of households </a:t>
            </a:r>
            <a:r>
              <a:rPr lang="en-US" sz="2800" dirty="0"/>
              <a:t>will require in person follow up</a:t>
            </a:r>
          </a:p>
        </p:txBody>
      </p:sp>
      <p:cxnSp>
        <p:nvCxnSpPr>
          <p:cNvPr id="5" name="Straight Connector 4">
            <a:extLst>
              <a:ext uri="{FF2B5EF4-FFF2-40B4-BE49-F238E27FC236}">
                <a16:creationId xmlns="" xmlns:a16="http://schemas.microsoft.com/office/drawing/2014/main" id="{7BD49CCF-1A03-4A70-9D39-9A67B4EE50B2}"/>
              </a:ext>
            </a:extLst>
          </p:cNvPr>
          <p:cNvCxnSpPr/>
          <p:nvPr/>
        </p:nvCxnSpPr>
        <p:spPr>
          <a:xfrm>
            <a:off x="762000" y="4724400"/>
            <a:ext cx="7162800" cy="0"/>
          </a:xfrm>
          <a:prstGeom prst="line">
            <a:avLst/>
          </a:prstGeom>
          <a:ln cmpd="sng">
            <a:solidFill>
              <a:schemeClr val="tx2"/>
            </a:solidFill>
          </a:ln>
          <a:effectLst>
            <a:outerShdw blurRad="50800" dist="50800" dir="5400000" algn="ctr" rotWithShape="0">
              <a:schemeClr val="accent1"/>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47219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2020 Census Economics</a:t>
            </a:r>
          </a:p>
        </p:txBody>
      </p:sp>
      <p:sp>
        <p:nvSpPr>
          <p:cNvPr id="3" name="Content Placeholder 2"/>
          <p:cNvSpPr>
            <a:spLocks noGrp="1"/>
          </p:cNvSpPr>
          <p:nvPr>
            <p:ph idx="1"/>
          </p:nvPr>
        </p:nvSpPr>
        <p:spPr>
          <a:xfrm>
            <a:off x="457200" y="1219200"/>
            <a:ext cx="8458200" cy="4800599"/>
          </a:xfrm>
        </p:spPr>
        <p:txBody>
          <a:bodyPr>
            <a:normAutofit fontScale="85000" lnSpcReduction="20000"/>
          </a:bodyPr>
          <a:lstStyle/>
          <a:p>
            <a:pPr marL="0" indent="0">
              <a:buNone/>
            </a:pPr>
            <a:endParaRPr lang="en-US" sz="2800" dirty="0"/>
          </a:p>
          <a:p>
            <a:r>
              <a:rPr lang="en-US" sz="2800" dirty="0"/>
              <a:t>The Census hires 100,000s of people a cycle, and will spend over </a:t>
            </a:r>
            <a:r>
              <a:rPr lang="en-US" sz="2800" b="1" u="sng" dirty="0"/>
              <a:t>$15 BILLION</a:t>
            </a:r>
            <a:r>
              <a:rPr lang="en-US" sz="2800" b="1" dirty="0"/>
              <a:t>* </a:t>
            </a:r>
            <a:r>
              <a:rPr lang="en-US" sz="2800" dirty="0"/>
              <a:t>to complete the count</a:t>
            </a:r>
          </a:p>
          <a:p>
            <a:endParaRPr lang="en-US" sz="2800" dirty="0"/>
          </a:p>
          <a:p>
            <a:pPr>
              <a:spcAft>
                <a:spcPts val="800"/>
              </a:spcAft>
            </a:pPr>
            <a:r>
              <a:rPr lang="en-US" sz="2800" dirty="0"/>
              <a:t>The average cost for counting a household:</a:t>
            </a:r>
          </a:p>
          <a:p>
            <a:pPr lvl="1"/>
            <a:r>
              <a:rPr lang="en-US" b="1" dirty="0"/>
              <a:t>1970 : $16</a:t>
            </a:r>
            <a:r>
              <a:rPr lang="en-US" dirty="0"/>
              <a:t> </a:t>
            </a:r>
          </a:p>
          <a:p>
            <a:pPr lvl="1"/>
            <a:r>
              <a:rPr lang="en-US" b="1" dirty="0"/>
              <a:t>2010:  $92</a:t>
            </a:r>
          </a:p>
          <a:p>
            <a:pPr lvl="1"/>
            <a:r>
              <a:rPr lang="en-US" b="1" dirty="0"/>
              <a:t>2020:  $107</a:t>
            </a:r>
          </a:p>
          <a:p>
            <a:pPr marL="457200" lvl="1" indent="0">
              <a:buNone/>
            </a:pPr>
            <a:endParaRPr lang="en-US" dirty="0">
              <a:solidFill>
                <a:schemeClr val="tx2">
                  <a:lumMod val="75000"/>
                </a:schemeClr>
              </a:solidFill>
            </a:endParaRPr>
          </a:p>
          <a:p>
            <a:r>
              <a:rPr lang="en-US" sz="2800" dirty="0"/>
              <a:t>Every person counted is equal to ~$2,000 in funding to your community a year – each year, for ten years!</a:t>
            </a:r>
            <a:r>
              <a:rPr lang="en-US" sz="2800" dirty="0">
                <a:solidFill>
                  <a:srgbClr val="FF0000"/>
                </a:solidFill>
              </a:rPr>
              <a:t> </a:t>
            </a:r>
            <a:endParaRPr lang="en-US" sz="1800" dirty="0"/>
          </a:p>
          <a:p>
            <a:pPr marL="0" indent="0">
              <a:buNone/>
            </a:pPr>
            <a:endParaRPr lang="en-US" sz="1800" dirty="0"/>
          </a:p>
          <a:p>
            <a:pPr marL="0" indent="0">
              <a:spcAft>
                <a:spcPts val="100"/>
              </a:spcAft>
              <a:buNone/>
            </a:pPr>
            <a:r>
              <a:rPr lang="en-US" sz="1600" dirty="0"/>
              <a:t>*</a:t>
            </a:r>
            <a:r>
              <a:rPr lang="en-US" sz="1600" dirty="0">
                <a:hlinkClick r:id="rId3"/>
              </a:rPr>
              <a:t>-census/</a:t>
            </a:r>
            <a:r>
              <a:rPr lang="en-US" sz="1600" dirty="0">
                <a:hlinkClick r:id="rId4"/>
              </a:rPr>
              <a:t>https://www.gao.gov/highrisk/2020_decennial_census/why_did_study#t=1</a:t>
            </a:r>
            <a:r>
              <a:rPr lang="en-US" sz="1600" dirty="0"/>
              <a:t>, </a:t>
            </a:r>
            <a:r>
              <a:rPr lang="en-US" sz="1600" dirty="0">
                <a:hlinkClick r:id="rId5"/>
              </a:rPr>
              <a:t>https://www.census.gov/fieldjobs</a:t>
            </a:r>
            <a:endParaRPr lang="en-US" sz="1600" dirty="0"/>
          </a:p>
        </p:txBody>
      </p:sp>
    </p:spTree>
    <p:extLst>
      <p:ext uri="{BB962C8B-B14F-4D97-AF65-F5344CB8AC3E}">
        <p14:creationId xmlns:p14="http://schemas.microsoft.com/office/powerpoint/2010/main" val="40014036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2020 Census Economics</a:t>
            </a:r>
          </a:p>
        </p:txBody>
      </p:sp>
      <p:sp>
        <p:nvSpPr>
          <p:cNvPr id="3" name="Content Placeholder 2"/>
          <p:cNvSpPr>
            <a:spLocks noGrp="1"/>
          </p:cNvSpPr>
          <p:nvPr>
            <p:ph idx="1"/>
          </p:nvPr>
        </p:nvSpPr>
        <p:spPr>
          <a:xfrm>
            <a:off x="457200" y="1219200"/>
            <a:ext cx="8458200" cy="4800599"/>
          </a:xfrm>
        </p:spPr>
        <p:txBody>
          <a:bodyPr>
            <a:normAutofit fontScale="92500" lnSpcReduction="20000"/>
          </a:bodyPr>
          <a:lstStyle/>
          <a:p>
            <a:pPr marL="0" indent="0">
              <a:buNone/>
            </a:pPr>
            <a:endParaRPr lang="en-US" sz="2800" dirty="0"/>
          </a:p>
          <a:p>
            <a:pPr marL="457200" lvl="1" indent="0">
              <a:spcAft>
                <a:spcPts val="600"/>
              </a:spcAft>
              <a:buNone/>
            </a:pPr>
            <a:r>
              <a:rPr lang="en-US" dirty="0"/>
              <a:t>Federal Funding varies by state, but on average every </a:t>
            </a:r>
            <a:r>
              <a:rPr lang="en-US" sz="2800" dirty="0"/>
              <a:t>person counted is equal to ~$2,000 in funding to your community a year – each year, for ten years!</a:t>
            </a:r>
            <a:r>
              <a:rPr lang="en-US" sz="2800" dirty="0">
                <a:solidFill>
                  <a:srgbClr val="FF0000"/>
                </a:solidFill>
              </a:rPr>
              <a:t> </a:t>
            </a:r>
          </a:p>
          <a:p>
            <a:pPr marL="457200" lvl="1" indent="0">
              <a:buNone/>
            </a:pPr>
            <a:r>
              <a:rPr lang="fi-FI" sz="3300" dirty="0">
                <a:solidFill>
                  <a:srgbClr val="FF0000"/>
                </a:solidFill>
              </a:rPr>
              <a:t>Arkansas: $2,563.11</a:t>
            </a:r>
          </a:p>
          <a:p>
            <a:pPr marL="457200" lvl="1" indent="0">
              <a:buNone/>
            </a:pPr>
            <a:r>
              <a:rPr lang="fi-FI" sz="3300" dirty="0">
                <a:solidFill>
                  <a:srgbClr val="FF0000"/>
                </a:solidFill>
              </a:rPr>
              <a:t>Louisiana: $2,623.74</a:t>
            </a:r>
          </a:p>
          <a:p>
            <a:pPr marL="457200" lvl="1" indent="0">
              <a:buNone/>
            </a:pPr>
            <a:r>
              <a:rPr lang="fi-FI" sz="3300" dirty="0">
                <a:solidFill>
                  <a:srgbClr val="FF0000"/>
                </a:solidFill>
              </a:rPr>
              <a:t>New Mexico: $3,647.19</a:t>
            </a:r>
          </a:p>
          <a:p>
            <a:pPr marL="457200" lvl="1" indent="0">
              <a:buNone/>
            </a:pPr>
            <a:r>
              <a:rPr lang="fi-FI" sz="3300" dirty="0">
                <a:solidFill>
                  <a:srgbClr val="FF0000"/>
                </a:solidFill>
              </a:rPr>
              <a:t>Oklahoma: $1,816.59</a:t>
            </a:r>
          </a:p>
          <a:p>
            <a:pPr marL="457200" lvl="1" indent="0">
              <a:buNone/>
            </a:pPr>
            <a:r>
              <a:rPr lang="fi-FI" sz="3300" dirty="0">
                <a:solidFill>
                  <a:srgbClr val="FF0000"/>
                </a:solidFill>
              </a:rPr>
              <a:t>Texas: $1,653.86</a:t>
            </a:r>
            <a:endParaRPr lang="en-US" sz="3300" dirty="0">
              <a:solidFill>
                <a:srgbClr val="FF0000"/>
              </a:solidFill>
            </a:endParaRPr>
          </a:p>
          <a:p>
            <a:pPr marL="0" indent="0">
              <a:buNone/>
            </a:pPr>
            <a:endParaRPr lang="en-US" sz="1800" dirty="0"/>
          </a:p>
          <a:p>
            <a:pPr marL="0" indent="0">
              <a:spcAft>
                <a:spcPts val="100"/>
              </a:spcAft>
              <a:buNone/>
            </a:pPr>
            <a:r>
              <a:rPr lang="en-US" sz="1600" dirty="0"/>
              <a:t>*</a:t>
            </a:r>
            <a:r>
              <a:rPr lang="en-US" sz="1600" dirty="0">
                <a:hlinkClick r:id="rId3"/>
              </a:rPr>
              <a:t>-census/</a:t>
            </a:r>
            <a:r>
              <a:rPr lang="en-US" sz="1600" dirty="0">
                <a:hlinkClick r:id="rId4"/>
              </a:rPr>
              <a:t>https://www.gao.gov/highrisk/2020_decennial_census/why_did_study#t=1</a:t>
            </a:r>
            <a:r>
              <a:rPr lang="en-US" sz="1600" dirty="0"/>
              <a:t>, </a:t>
            </a:r>
            <a:r>
              <a:rPr lang="en-US" sz="1600" dirty="0">
                <a:hlinkClick r:id="rId5"/>
              </a:rPr>
              <a:t>https://www.census.gov/fieldjobs</a:t>
            </a:r>
            <a:endParaRPr lang="en-US" sz="1600" dirty="0"/>
          </a:p>
        </p:txBody>
      </p:sp>
    </p:spTree>
    <p:extLst>
      <p:ext uri="{BB962C8B-B14F-4D97-AF65-F5344CB8AC3E}">
        <p14:creationId xmlns:p14="http://schemas.microsoft.com/office/powerpoint/2010/main" val="28905434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8E1FB71-2E4E-4EF4-83EC-1DD96D3E56B5}"/>
              </a:ext>
            </a:extLst>
          </p:cNvPr>
          <p:cNvSpPr>
            <a:spLocks noGrp="1"/>
          </p:cNvSpPr>
          <p:nvPr>
            <p:ph type="title"/>
          </p:nvPr>
        </p:nvSpPr>
        <p:spPr>
          <a:xfrm>
            <a:off x="0" y="2286000"/>
            <a:ext cx="9144000" cy="1143000"/>
          </a:xfrm>
        </p:spPr>
        <p:txBody>
          <a:bodyPr>
            <a:noAutofit/>
          </a:bodyPr>
          <a:lstStyle/>
          <a:p>
            <a:r>
              <a:rPr lang="en-US" sz="5400" dirty="0"/>
              <a:t>Why Does the Census Matter</a:t>
            </a:r>
            <a:br>
              <a:rPr lang="en-US" sz="5400" dirty="0"/>
            </a:br>
            <a:r>
              <a:rPr lang="en-US" sz="5400" dirty="0"/>
              <a:t>to Community Action?</a:t>
            </a:r>
          </a:p>
        </p:txBody>
      </p:sp>
    </p:spTree>
    <p:extLst>
      <p:ext uri="{BB962C8B-B14F-4D97-AF65-F5344CB8AC3E}">
        <p14:creationId xmlns:p14="http://schemas.microsoft.com/office/powerpoint/2010/main" val="9207132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86" y="304800"/>
            <a:ext cx="9144000" cy="806532"/>
          </a:xfrm>
        </p:spPr>
        <p:txBody>
          <a:bodyPr lIns="0" rIns="0">
            <a:noAutofit/>
          </a:bodyPr>
          <a:lstStyle/>
          <a:p>
            <a:pPr>
              <a:lnSpc>
                <a:spcPts val="3900"/>
              </a:lnSpc>
            </a:pPr>
            <a:r>
              <a:rPr lang="en-US" dirty="0"/>
              <a:t>Census Impacts Community Action</a:t>
            </a:r>
          </a:p>
        </p:txBody>
      </p:sp>
      <p:sp>
        <p:nvSpPr>
          <p:cNvPr id="5" name="Content Placeholder 4"/>
          <p:cNvSpPr>
            <a:spLocks noGrp="1"/>
          </p:cNvSpPr>
          <p:nvPr>
            <p:ph idx="1"/>
          </p:nvPr>
        </p:nvSpPr>
        <p:spPr>
          <a:xfrm>
            <a:off x="304800" y="1113392"/>
            <a:ext cx="8229600" cy="4632037"/>
          </a:xfrm>
          <a:prstGeom prst="rect">
            <a:avLst/>
          </a:prstGeom>
        </p:spPr>
        <p:txBody>
          <a:bodyPr wrap="square">
            <a:spAutoFit/>
          </a:bodyPr>
          <a:lstStyle/>
          <a:p>
            <a:pPr marL="347472" lvl="0" indent="-347472">
              <a:lnSpc>
                <a:spcPts val="4000"/>
              </a:lnSpc>
              <a:spcBef>
                <a:spcPts val="600"/>
              </a:spcBef>
              <a:spcAft>
                <a:spcPts val="1200"/>
              </a:spcAft>
              <a:buFont typeface="Arial" pitchFamily="34" charset="0"/>
              <a:buChar char="•"/>
            </a:pPr>
            <a:r>
              <a:rPr lang="en-US" sz="3600" dirty="0">
                <a:solidFill>
                  <a:srgbClr val="1F497D">
                    <a:lumMod val="75000"/>
                  </a:srgbClr>
                </a:solidFill>
              </a:rPr>
              <a:t>Census data:</a:t>
            </a:r>
          </a:p>
          <a:p>
            <a:pPr marL="747522" lvl="1" indent="-347472">
              <a:lnSpc>
                <a:spcPts val="4000"/>
              </a:lnSpc>
              <a:spcBef>
                <a:spcPts val="0"/>
              </a:spcBef>
              <a:spcAft>
                <a:spcPts val="1400"/>
              </a:spcAft>
              <a:buFont typeface="Arial" pitchFamily="34" charset="0"/>
              <a:buChar char="•"/>
            </a:pPr>
            <a:r>
              <a:rPr lang="en-US" dirty="0">
                <a:solidFill>
                  <a:srgbClr val="1F497D">
                    <a:lumMod val="75000"/>
                  </a:srgbClr>
                </a:solidFill>
              </a:rPr>
              <a:t>Determines funding for essential federal programs</a:t>
            </a:r>
          </a:p>
          <a:p>
            <a:pPr marL="747522" lvl="1" indent="-347472">
              <a:lnSpc>
                <a:spcPts val="4000"/>
              </a:lnSpc>
              <a:spcBef>
                <a:spcPts val="0"/>
              </a:spcBef>
              <a:spcAft>
                <a:spcPts val="1400"/>
              </a:spcAft>
              <a:buFont typeface="Arial" pitchFamily="34" charset="0"/>
              <a:buChar char="•"/>
            </a:pPr>
            <a:r>
              <a:rPr lang="en-US" dirty="0">
                <a:solidFill>
                  <a:srgbClr val="1F497D">
                    <a:lumMod val="75000"/>
                  </a:srgbClr>
                </a:solidFill>
              </a:rPr>
              <a:t>Informs CAA planning, strategy, and operations </a:t>
            </a:r>
            <a:endParaRPr lang="en-US" sz="3200" dirty="0">
              <a:solidFill>
                <a:srgbClr val="1F497D">
                  <a:lumMod val="75000"/>
                </a:srgbClr>
              </a:solidFill>
            </a:endParaRPr>
          </a:p>
          <a:p>
            <a:pPr marL="400050" lvl="1" indent="0">
              <a:lnSpc>
                <a:spcPts val="1500"/>
              </a:lnSpc>
              <a:spcBef>
                <a:spcPts val="0"/>
              </a:spcBef>
              <a:spcAft>
                <a:spcPts val="600"/>
              </a:spcAft>
              <a:buNone/>
            </a:pPr>
            <a:endParaRPr lang="en-US" sz="1200" dirty="0">
              <a:solidFill>
                <a:srgbClr val="1F497D">
                  <a:lumMod val="75000"/>
                </a:srgbClr>
              </a:solidFill>
            </a:endParaRPr>
          </a:p>
          <a:p>
            <a:pPr marL="400050" lvl="1" indent="0" algn="ctr">
              <a:lnSpc>
                <a:spcPts val="4000"/>
              </a:lnSpc>
              <a:spcBef>
                <a:spcPts val="0"/>
              </a:spcBef>
              <a:spcAft>
                <a:spcPts val="1400"/>
              </a:spcAft>
              <a:buNone/>
            </a:pPr>
            <a:r>
              <a:rPr lang="en-US" sz="3600" dirty="0">
                <a:solidFill>
                  <a:srgbClr val="1F497D">
                    <a:lumMod val="75000"/>
                  </a:srgbClr>
                </a:solidFill>
              </a:rPr>
              <a:t>The populations we serve are often the most undercounted, which means our  communities </a:t>
            </a:r>
            <a:r>
              <a:rPr lang="en-US" sz="3600" b="1" u="sng" dirty="0">
                <a:solidFill>
                  <a:srgbClr val="1F497D">
                    <a:lumMod val="75000"/>
                  </a:srgbClr>
                </a:solidFill>
              </a:rPr>
              <a:t>lose their fair share </a:t>
            </a:r>
            <a:r>
              <a:rPr lang="en-US" sz="3600" dirty="0">
                <a:solidFill>
                  <a:srgbClr val="1F497D">
                    <a:lumMod val="75000"/>
                  </a:srgbClr>
                </a:solidFill>
              </a:rPr>
              <a:t>of</a:t>
            </a:r>
          </a:p>
          <a:p>
            <a:pPr marL="400050" lvl="1" indent="0" algn="ctr">
              <a:lnSpc>
                <a:spcPts val="4000"/>
              </a:lnSpc>
              <a:spcBef>
                <a:spcPts val="0"/>
              </a:spcBef>
              <a:spcAft>
                <a:spcPts val="1400"/>
              </a:spcAft>
              <a:buNone/>
            </a:pPr>
            <a:r>
              <a:rPr lang="en-US" sz="3600" dirty="0">
                <a:solidFill>
                  <a:srgbClr val="1F497D">
                    <a:lumMod val="75000"/>
                  </a:srgbClr>
                </a:solidFill>
              </a:rPr>
              <a:t> </a:t>
            </a:r>
            <a:r>
              <a:rPr lang="en-US" sz="4000" b="1" u="sng" dirty="0">
                <a:solidFill>
                  <a:srgbClr val="1F497D">
                    <a:lumMod val="75000"/>
                  </a:srgbClr>
                </a:solidFill>
              </a:rPr>
              <a:t>dollars</a:t>
            </a:r>
            <a:r>
              <a:rPr lang="en-US" sz="4000" dirty="0">
                <a:solidFill>
                  <a:srgbClr val="1F497D">
                    <a:lumMod val="75000"/>
                  </a:srgbClr>
                </a:solidFill>
              </a:rPr>
              <a:t> and </a:t>
            </a:r>
            <a:r>
              <a:rPr lang="en-US" sz="4000" b="1" u="sng" dirty="0">
                <a:solidFill>
                  <a:srgbClr val="1F497D">
                    <a:lumMod val="75000"/>
                  </a:srgbClr>
                </a:solidFill>
              </a:rPr>
              <a:t>representation</a:t>
            </a:r>
          </a:p>
        </p:txBody>
      </p:sp>
    </p:spTree>
    <p:extLst>
      <p:ext uri="{BB962C8B-B14F-4D97-AF65-F5344CB8AC3E}">
        <p14:creationId xmlns:p14="http://schemas.microsoft.com/office/powerpoint/2010/main" val="41564711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p>
            <a:r>
              <a:rPr lang="en-US" sz="4000" dirty="0"/>
              <a:t>Census Data Drives Dollars</a:t>
            </a:r>
          </a:p>
        </p:txBody>
      </p:sp>
      <p:sp>
        <p:nvSpPr>
          <p:cNvPr id="15" name="Rectangle 14"/>
          <p:cNvSpPr/>
          <p:nvPr/>
        </p:nvSpPr>
        <p:spPr>
          <a:xfrm>
            <a:off x="304800" y="990600"/>
            <a:ext cx="8534400" cy="707886"/>
          </a:xfrm>
          <a:prstGeom prst="rect">
            <a:avLst/>
          </a:prstGeom>
          <a:ln w="6350">
            <a:noFill/>
          </a:ln>
        </p:spPr>
        <p:txBody>
          <a:bodyPr wrap="square">
            <a:spAutoFit/>
          </a:bodyPr>
          <a:lstStyle/>
          <a:p>
            <a:pPr>
              <a:lnSpc>
                <a:spcPts val="2400"/>
              </a:lnSpc>
            </a:pPr>
            <a:r>
              <a:rPr lang="en-US" sz="1900" b="1" dirty="0">
                <a:solidFill>
                  <a:schemeClr val="tx2"/>
                </a:solidFill>
              </a:rPr>
              <a:t>In 2016</a:t>
            </a:r>
            <a:r>
              <a:rPr lang="en-US" b="1" dirty="0">
                <a:solidFill>
                  <a:schemeClr val="tx2"/>
                </a:solidFill>
              </a:rPr>
              <a:t>,</a:t>
            </a:r>
            <a:r>
              <a:rPr lang="en-US" sz="600" b="1" dirty="0">
                <a:solidFill>
                  <a:schemeClr val="tx2"/>
                </a:solidFill>
              </a:rPr>
              <a:t> </a:t>
            </a:r>
            <a:r>
              <a:rPr lang="en-US" sz="1900" b="1" dirty="0">
                <a:solidFill>
                  <a:schemeClr val="tx2"/>
                </a:solidFill>
              </a:rPr>
              <a:t>15 federal programs most used by CAAs relied on Census data to distribute </a:t>
            </a:r>
            <a:r>
              <a:rPr lang="en-US" sz="1600" b="1" dirty="0">
                <a:solidFill>
                  <a:schemeClr val="tx2">
                    <a:lumMod val="60000"/>
                    <a:lumOff val="40000"/>
                  </a:schemeClr>
                </a:solidFill>
                <a:latin typeface="Arial Black" panose="020B0A04020102020204" pitchFamily="34" charset="0"/>
                <a:cs typeface="Arial" panose="020B0604020202020204" pitchFamily="34" charset="0"/>
              </a:rPr>
              <a:t>$77 billion </a:t>
            </a:r>
            <a:r>
              <a:rPr lang="en-US" b="1" dirty="0">
                <a:solidFill>
                  <a:schemeClr val="tx2"/>
                </a:solidFill>
              </a:rPr>
              <a:t>or </a:t>
            </a:r>
            <a:r>
              <a:rPr lang="en-US" sz="1600" b="1" dirty="0">
                <a:solidFill>
                  <a:schemeClr val="tx2">
                    <a:lumMod val="60000"/>
                    <a:lumOff val="40000"/>
                  </a:schemeClr>
                </a:solidFill>
                <a:latin typeface="Arial Black" panose="020B0A04020102020204" pitchFamily="34" charset="0"/>
                <a:cs typeface="Arial" panose="020B0604020202020204" pitchFamily="34" charset="0"/>
              </a:rPr>
              <a:t>9</a:t>
            </a:r>
            <a:r>
              <a:rPr lang="en-US" sz="1200" b="1" dirty="0">
                <a:solidFill>
                  <a:schemeClr val="tx2">
                    <a:lumMod val="60000"/>
                    <a:lumOff val="40000"/>
                  </a:schemeClr>
                </a:solidFill>
                <a:latin typeface="Arial Black" panose="020B0A04020102020204" pitchFamily="34" charset="0"/>
                <a:cs typeface="Arial" panose="020B0604020202020204" pitchFamily="34" charset="0"/>
              </a:rPr>
              <a:t>%</a:t>
            </a:r>
            <a:r>
              <a:rPr lang="en-US" sz="1400" b="1" dirty="0">
                <a:solidFill>
                  <a:schemeClr val="tx2">
                    <a:lumMod val="60000"/>
                    <a:lumOff val="40000"/>
                  </a:schemeClr>
                </a:solidFill>
              </a:rPr>
              <a:t> </a:t>
            </a:r>
            <a:r>
              <a:rPr lang="en-US" sz="1900" b="1" dirty="0">
                <a:solidFill>
                  <a:schemeClr val="tx2"/>
                </a:solidFill>
              </a:rPr>
              <a:t>of</a:t>
            </a:r>
            <a:r>
              <a:rPr lang="en-US" sz="1600" b="1" dirty="0">
                <a:solidFill>
                  <a:schemeClr val="tx2"/>
                </a:solidFill>
              </a:rPr>
              <a:t> </a:t>
            </a:r>
            <a:r>
              <a:rPr lang="en-US" sz="1600" b="1" dirty="0">
                <a:solidFill>
                  <a:schemeClr val="tx2">
                    <a:lumMod val="60000"/>
                    <a:lumOff val="40000"/>
                  </a:schemeClr>
                </a:solidFill>
                <a:latin typeface="Arial Black" panose="020B0A04020102020204" pitchFamily="34" charset="0"/>
                <a:cs typeface="Arial" panose="020B0604020202020204" pitchFamily="34" charset="0"/>
              </a:rPr>
              <a:t>$864 billion</a:t>
            </a:r>
            <a:r>
              <a:rPr lang="en-US" sz="1600" b="1" dirty="0">
                <a:solidFill>
                  <a:schemeClr val="tx2">
                    <a:lumMod val="60000"/>
                    <a:lumOff val="40000"/>
                  </a:schemeClr>
                </a:solidFill>
                <a:cs typeface="Arial" panose="020B0604020202020204" pitchFamily="34" charset="0"/>
              </a:rPr>
              <a:t> </a:t>
            </a:r>
            <a:r>
              <a:rPr lang="en-US" sz="1900" b="1" dirty="0">
                <a:solidFill>
                  <a:schemeClr val="tx2"/>
                </a:solidFill>
              </a:rPr>
              <a:t>total federal program spending</a:t>
            </a:r>
          </a:p>
        </p:txBody>
      </p:sp>
      <p:pic>
        <p:nvPicPr>
          <p:cNvPr id="12" name="Content Placeholder 11"/>
          <p:cNvPicPr>
            <a:picLocks noGrp="1" noChangeAspect="1"/>
          </p:cNvPicPr>
          <p:nvPr>
            <p:ph idx="1"/>
          </p:nvPr>
        </p:nvPicPr>
        <p:blipFill rotWithShape="1">
          <a:blip r:embed="rId3">
            <a:extLst>
              <a:ext uri="{28A0092B-C50C-407E-A947-70E740481C1C}">
                <a14:useLocalDpi xmlns:a14="http://schemas.microsoft.com/office/drawing/2010/main" val="0"/>
              </a:ext>
            </a:extLst>
          </a:blip>
          <a:srcRect l="6486" t="3089" r="6241" b="1855"/>
          <a:stretch/>
        </p:blipFill>
        <p:spPr>
          <a:xfrm>
            <a:off x="304800" y="1928037"/>
            <a:ext cx="5029200" cy="3735840"/>
          </a:xfrm>
          <a:ln w="3175">
            <a:noFill/>
          </a:ln>
        </p:spPr>
      </p:pic>
      <p:cxnSp>
        <p:nvCxnSpPr>
          <p:cNvPr id="23" name="Straight Connector 22"/>
          <p:cNvCxnSpPr/>
          <p:nvPr/>
        </p:nvCxnSpPr>
        <p:spPr>
          <a:xfrm>
            <a:off x="152400" y="1716399"/>
            <a:ext cx="88392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152400" y="960120"/>
            <a:ext cx="8839200" cy="0"/>
          </a:xfrm>
          <a:prstGeom prst="line">
            <a:avLst/>
          </a:prstGeom>
        </p:spPr>
        <p:style>
          <a:lnRef idx="1">
            <a:schemeClr val="accent1"/>
          </a:lnRef>
          <a:fillRef idx="0">
            <a:schemeClr val="accent1"/>
          </a:fillRef>
          <a:effectRef idx="0">
            <a:schemeClr val="accent1"/>
          </a:effectRef>
          <a:fontRef idx="minor">
            <a:schemeClr val="tx1"/>
          </a:fontRef>
        </p:style>
      </p:cxnSp>
      <p:pic>
        <p:nvPicPr>
          <p:cNvPr id="29" name="Picture 28"/>
          <p:cNvPicPr>
            <a:picLocks noChangeAspect="1"/>
          </p:cNvPicPr>
          <p:nvPr/>
        </p:nvPicPr>
        <p:blipFill rotWithShape="1">
          <a:blip r:embed="rId4">
            <a:extLst>
              <a:ext uri="{28A0092B-C50C-407E-A947-70E740481C1C}">
                <a14:useLocalDpi xmlns:a14="http://schemas.microsoft.com/office/drawing/2010/main" val="0"/>
              </a:ext>
            </a:extLst>
          </a:blip>
          <a:srcRect l="4964" t="3062" r="4082" b="3508"/>
          <a:stretch/>
        </p:blipFill>
        <p:spPr>
          <a:xfrm>
            <a:off x="5443986" y="1905000"/>
            <a:ext cx="3395214" cy="3984202"/>
          </a:xfrm>
          <a:prstGeom prst="rect">
            <a:avLst/>
          </a:prstGeom>
        </p:spPr>
      </p:pic>
    </p:spTree>
    <p:extLst>
      <p:ext uri="{BB962C8B-B14F-4D97-AF65-F5344CB8AC3E}">
        <p14:creationId xmlns:p14="http://schemas.microsoft.com/office/powerpoint/2010/main" val="34266173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90820" y="1219200"/>
            <a:ext cx="5762360" cy="4525963"/>
          </a:xfrm>
        </p:spPr>
      </p:pic>
      <p:sp>
        <p:nvSpPr>
          <p:cNvPr id="2" name="Title 1"/>
          <p:cNvSpPr>
            <a:spLocks noGrp="1"/>
          </p:cNvSpPr>
          <p:nvPr>
            <p:ph type="title"/>
          </p:nvPr>
        </p:nvSpPr>
        <p:spPr>
          <a:xfrm>
            <a:off x="457200" y="124470"/>
            <a:ext cx="8229600" cy="868362"/>
          </a:xfrm>
        </p:spPr>
        <p:txBody>
          <a:bodyPr>
            <a:normAutofit fontScale="90000"/>
          </a:bodyPr>
          <a:lstStyle/>
          <a:p>
            <a:r>
              <a:rPr lang="en-US" dirty="0"/>
              <a:t>The 2020 Census- The Environment</a:t>
            </a:r>
          </a:p>
        </p:txBody>
      </p:sp>
    </p:spTree>
    <p:extLst>
      <p:ext uri="{BB962C8B-B14F-4D97-AF65-F5344CB8AC3E}">
        <p14:creationId xmlns:p14="http://schemas.microsoft.com/office/powerpoint/2010/main" val="8936205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85800"/>
          </a:xfrm>
        </p:spPr>
        <p:txBody>
          <a:bodyPr>
            <a:normAutofit fontScale="90000"/>
          </a:bodyPr>
          <a:lstStyle/>
          <a:p>
            <a:r>
              <a:rPr lang="en-US" dirty="0"/>
              <a:t>The Hard-To-Count Are:</a:t>
            </a:r>
          </a:p>
        </p:txBody>
      </p:sp>
      <p:grpSp>
        <p:nvGrpSpPr>
          <p:cNvPr id="9" name="Group 8"/>
          <p:cNvGrpSpPr/>
          <p:nvPr/>
        </p:nvGrpSpPr>
        <p:grpSpPr>
          <a:xfrm>
            <a:off x="196420" y="1196755"/>
            <a:ext cx="8735920" cy="4415082"/>
            <a:chOff x="208782" y="1122240"/>
            <a:chExt cx="8735920" cy="4415082"/>
          </a:xfrm>
        </p:grpSpPr>
        <p:sp>
          <p:nvSpPr>
            <p:cNvPr id="10" name="Freeform 9"/>
            <p:cNvSpPr/>
            <p:nvPr/>
          </p:nvSpPr>
          <p:spPr>
            <a:xfrm>
              <a:off x="5927647" y="3778266"/>
              <a:ext cx="2986575" cy="1481219"/>
            </a:xfrm>
            <a:custGeom>
              <a:avLst/>
              <a:gdLst>
                <a:gd name="connsiteX0" fmla="*/ 0 w 2461682"/>
                <a:gd name="connsiteY0" fmla="*/ 159461 h 1594612"/>
                <a:gd name="connsiteX1" fmla="*/ 159461 w 2461682"/>
                <a:gd name="connsiteY1" fmla="*/ 0 h 1594612"/>
                <a:gd name="connsiteX2" fmla="*/ 2302221 w 2461682"/>
                <a:gd name="connsiteY2" fmla="*/ 0 h 1594612"/>
                <a:gd name="connsiteX3" fmla="*/ 2461682 w 2461682"/>
                <a:gd name="connsiteY3" fmla="*/ 159461 h 1594612"/>
                <a:gd name="connsiteX4" fmla="*/ 2461682 w 2461682"/>
                <a:gd name="connsiteY4" fmla="*/ 1435151 h 1594612"/>
                <a:gd name="connsiteX5" fmla="*/ 2302221 w 2461682"/>
                <a:gd name="connsiteY5" fmla="*/ 1594612 h 1594612"/>
                <a:gd name="connsiteX6" fmla="*/ 159461 w 2461682"/>
                <a:gd name="connsiteY6" fmla="*/ 1594612 h 1594612"/>
                <a:gd name="connsiteX7" fmla="*/ 0 w 2461682"/>
                <a:gd name="connsiteY7" fmla="*/ 1435151 h 1594612"/>
                <a:gd name="connsiteX8" fmla="*/ 0 w 2461682"/>
                <a:gd name="connsiteY8" fmla="*/ 159461 h 1594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1682" h="1594612">
                  <a:moveTo>
                    <a:pt x="0" y="159461"/>
                  </a:moveTo>
                  <a:cubicBezTo>
                    <a:pt x="0" y="71393"/>
                    <a:pt x="71393" y="0"/>
                    <a:pt x="159461" y="0"/>
                  </a:cubicBezTo>
                  <a:lnTo>
                    <a:pt x="2302221" y="0"/>
                  </a:lnTo>
                  <a:cubicBezTo>
                    <a:pt x="2390289" y="0"/>
                    <a:pt x="2461682" y="71393"/>
                    <a:pt x="2461682" y="159461"/>
                  </a:cubicBezTo>
                  <a:lnTo>
                    <a:pt x="2461682" y="1435151"/>
                  </a:lnTo>
                  <a:cubicBezTo>
                    <a:pt x="2461682" y="1523219"/>
                    <a:pt x="2390289" y="1594612"/>
                    <a:pt x="2302221" y="1594612"/>
                  </a:cubicBezTo>
                  <a:lnTo>
                    <a:pt x="159461" y="1594612"/>
                  </a:lnTo>
                  <a:cubicBezTo>
                    <a:pt x="71393" y="1594612"/>
                    <a:pt x="0" y="1523219"/>
                    <a:pt x="0" y="1435151"/>
                  </a:cubicBezTo>
                  <a:lnTo>
                    <a:pt x="0" y="159461"/>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0" tIns="0" rIns="91440" bIns="0" numCol="1" spcCol="1270" anchor="t" anchorCtr="0">
              <a:noAutofit/>
            </a:bodyPr>
            <a:lstStyle/>
            <a:p>
              <a:pPr marL="91440" lvl="1" indent="-91440" algn="r" defTabSz="1555750">
                <a:spcBef>
                  <a:spcPct val="0"/>
                </a:spcBef>
                <a:buChar char="••"/>
              </a:pPr>
              <a:r>
                <a:rPr lang="en-US" b="1" dirty="0"/>
                <a:t>Language barriers</a:t>
              </a:r>
            </a:p>
            <a:p>
              <a:pPr marL="91440" lvl="1" indent="-91440" algn="r" defTabSz="1555750">
                <a:spcBef>
                  <a:spcPct val="0"/>
                </a:spcBef>
                <a:buChar char="••"/>
              </a:pPr>
              <a:endParaRPr lang="en-US" sz="600" b="1" dirty="0"/>
            </a:p>
            <a:p>
              <a:pPr marL="91440" lvl="1" indent="-91440" algn="r" defTabSz="1555750">
                <a:spcBef>
                  <a:spcPct val="0"/>
                </a:spcBef>
                <a:buChar char="••"/>
              </a:pPr>
              <a:r>
                <a:rPr lang="en-US" b="1" dirty="0"/>
                <a:t>Low literacy</a:t>
              </a:r>
            </a:p>
            <a:p>
              <a:pPr marL="91440" lvl="1" indent="-91440" algn="r" defTabSz="1555750">
                <a:spcBef>
                  <a:spcPct val="0"/>
                </a:spcBef>
                <a:buChar char="••"/>
              </a:pPr>
              <a:endParaRPr lang="en-US" sz="600" b="1" dirty="0"/>
            </a:p>
            <a:p>
              <a:pPr marL="91440" lvl="1" indent="-91440" algn="r" defTabSz="1555750">
                <a:spcBef>
                  <a:spcPct val="0"/>
                </a:spcBef>
                <a:buChar char="••"/>
              </a:pPr>
              <a:r>
                <a:rPr lang="en-US" b="1" dirty="0"/>
                <a:t>No internet</a:t>
              </a:r>
            </a:p>
            <a:p>
              <a:pPr marL="91440" lvl="1" indent="-91440" algn="r" defTabSz="1555750">
                <a:spcBef>
                  <a:spcPct val="0"/>
                </a:spcBef>
                <a:buChar char="••"/>
              </a:pPr>
              <a:endParaRPr lang="en-US" sz="600" b="1" dirty="0"/>
            </a:p>
            <a:p>
              <a:pPr marL="91440" lvl="1" indent="-91440" algn="r" defTabSz="1555750">
                <a:spcBef>
                  <a:spcPct val="0"/>
                </a:spcBef>
                <a:buChar char="••"/>
              </a:pPr>
              <a:r>
                <a:rPr lang="en-US" b="1" dirty="0"/>
                <a:t>Unreliable mail</a:t>
              </a:r>
            </a:p>
            <a:p>
              <a:pPr marL="91440" lvl="1" indent="-91440" algn="l" defTabSz="1555750">
                <a:spcBef>
                  <a:spcPct val="0"/>
                </a:spcBef>
              </a:pPr>
              <a:endParaRPr lang="en-US" sz="3500" b="1" kern="1200" dirty="0"/>
            </a:p>
          </p:txBody>
        </p:sp>
        <p:sp>
          <p:nvSpPr>
            <p:cNvPr id="11" name="Freeform 10"/>
            <p:cNvSpPr/>
            <p:nvPr/>
          </p:nvSpPr>
          <p:spPr>
            <a:xfrm>
              <a:off x="239262" y="4002002"/>
              <a:ext cx="3139440" cy="1250278"/>
            </a:xfrm>
            <a:custGeom>
              <a:avLst/>
              <a:gdLst>
                <a:gd name="connsiteX0" fmla="*/ 0 w 2461682"/>
                <a:gd name="connsiteY0" fmla="*/ 159461 h 1594612"/>
                <a:gd name="connsiteX1" fmla="*/ 159461 w 2461682"/>
                <a:gd name="connsiteY1" fmla="*/ 0 h 1594612"/>
                <a:gd name="connsiteX2" fmla="*/ 2302221 w 2461682"/>
                <a:gd name="connsiteY2" fmla="*/ 0 h 1594612"/>
                <a:gd name="connsiteX3" fmla="*/ 2461682 w 2461682"/>
                <a:gd name="connsiteY3" fmla="*/ 159461 h 1594612"/>
                <a:gd name="connsiteX4" fmla="*/ 2461682 w 2461682"/>
                <a:gd name="connsiteY4" fmla="*/ 1435151 h 1594612"/>
                <a:gd name="connsiteX5" fmla="*/ 2302221 w 2461682"/>
                <a:gd name="connsiteY5" fmla="*/ 1594612 h 1594612"/>
                <a:gd name="connsiteX6" fmla="*/ 159461 w 2461682"/>
                <a:gd name="connsiteY6" fmla="*/ 1594612 h 1594612"/>
                <a:gd name="connsiteX7" fmla="*/ 0 w 2461682"/>
                <a:gd name="connsiteY7" fmla="*/ 1435151 h 1594612"/>
                <a:gd name="connsiteX8" fmla="*/ 0 w 2461682"/>
                <a:gd name="connsiteY8" fmla="*/ 159461 h 1594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1682" h="1594612">
                  <a:moveTo>
                    <a:pt x="0" y="159461"/>
                  </a:moveTo>
                  <a:cubicBezTo>
                    <a:pt x="0" y="71393"/>
                    <a:pt x="71393" y="0"/>
                    <a:pt x="159461" y="0"/>
                  </a:cubicBezTo>
                  <a:lnTo>
                    <a:pt x="2302221" y="0"/>
                  </a:lnTo>
                  <a:cubicBezTo>
                    <a:pt x="2390289" y="0"/>
                    <a:pt x="2461682" y="71393"/>
                    <a:pt x="2461682" y="159461"/>
                  </a:cubicBezTo>
                  <a:lnTo>
                    <a:pt x="2461682" y="1435151"/>
                  </a:lnTo>
                  <a:cubicBezTo>
                    <a:pt x="2461682" y="1523219"/>
                    <a:pt x="2390289" y="1594612"/>
                    <a:pt x="2302221" y="1594612"/>
                  </a:cubicBezTo>
                  <a:lnTo>
                    <a:pt x="159461" y="1594612"/>
                  </a:lnTo>
                  <a:cubicBezTo>
                    <a:pt x="71393" y="1594612"/>
                    <a:pt x="0" y="1523219"/>
                    <a:pt x="0" y="1435151"/>
                  </a:cubicBezTo>
                  <a:lnTo>
                    <a:pt x="0" y="159461"/>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1440" tIns="0" rIns="0" bIns="0" numCol="1" spcCol="1270" anchor="t" anchorCtr="0">
              <a:noAutofit/>
            </a:bodyPr>
            <a:lstStyle/>
            <a:p>
              <a:pPr marL="91440" lvl="1" indent="-91440" defTabSz="1555750">
                <a:spcBef>
                  <a:spcPct val="0"/>
                </a:spcBef>
                <a:buChar char="••"/>
              </a:pPr>
              <a:endParaRPr lang="en-US" sz="600" b="1" dirty="0"/>
            </a:p>
            <a:p>
              <a:pPr marL="91440" lvl="1" indent="-91440" defTabSz="1555750">
                <a:spcBef>
                  <a:spcPct val="0"/>
                </a:spcBef>
                <a:buChar char="••"/>
              </a:pPr>
              <a:r>
                <a:rPr lang="en-US" b="1" dirty="0"/>
                <a:t>Homeless</a:t>
              </a:r>
            </a:p>
            <a:p>
              <a:pPr marL="91440" lvl="1" indent="-91440" defTabSz="1555750">
                <a:spcBef>
                  <a:spcPct val="0"/>
                </a:spcBef>
                <a:buChar char="••"/>
              </a:pPr>
              <a:endParaRPr lang="en-US" sz="600" b="1" dirty="0"/>
            </a:p>
            <a:p>
              <a:pPr marL="91440" lvl="1" indent="-91440" defTabSz="1555750">
                <a:spcBef>
                  <a:spcPct val="0"/>
                </a:spcBef>
                <a:buChar char="••"/>
              </a:pPr>
              <a:r>
                <a:rPr lang="en-US" b="1" dirty="0"/>
                <a:t>Access barriers</a:t>
              </a:r>
            </a:p>
            <a:p>
              <a:pPr marL="0" lvl="1" defTabSz="1555750">
                <a:spcBef>
                  <a:spcPct val="0"/>
                </a:spcBef>
              </a:pPr>
              <a:endParaRPr lang="en-US" sz="600" b="1" dirty="0"/>
            </a:p>
            <a:p>
              <a:pPr marL="91440" lvl="1" indent="-91440" defTabSz="1555750">
                <a:spcBef>
                  <a:spcPct val="0"/>
                </a:spcBef>
                <a:buFontTx/>
                <a:buChar char="••"/>
              </a:pPr>
              <a:r>
                <a:rPr lang="en-US" b="1" dirty="0"/>
                <a:t>Transient communities</a:t>
              </a:r>
            </a:p>
            <a:p>
              <a:pPr marL="0" lvl="1" defTabSz="1555750">
                <a:spcBef>
                  <a:spcPct val="0"/>
                </a:spcBef>
              </a:pPr>
              <a:r>
                <a:rPr lang="en-US" b="1" dirty="0"/>
                <a:t> </a:t>
              </a:r>
            </a:p>
          </p:txBody>
        </p:sp>
        <p:sp>
          <p:nvSpPr>
            <p:cNvPr id="13" name="Freeform 12"/>
            <p:cNvSpPr/>
            <p:nvPr/>
          </p:nvSpPr>
          <p:spPr>
            <a:xfrm>
              <a:off x="208782" y="1122240"/>
              <a:ext cx="3124200" cy="1266348"/>
            </a:xfrm>
            <a:custGeom>
              <a:avLst/>
              <a:gdLst>
                <a:gd name="connsiteX0" fmla="*/ 0 w 2461682"/>
                <a:gd name="connsiteY0" fmla="*/ 159461 h 1594612"/>
                <a:gd name="connsiteX1" fmla="*/ 159461 w 2461682"/>
                <a:gd name="connsiteY1" fmla="*/ 0 h 1594612"/>
                <a:gd name="connsiteX2" fmla="*/ 2302221 w 2461682"/>
                <a:gd name="connsiteY2" fmla="*/ 0 h 1594612"/>
                <a:gd name="connsiteX3" fmla="*/ 2461682 w 2461682"/>
                <a:gd name="connsiteY3" fmla="*/ 159461 h 1594612"/>
                <a:gd name="connsiteX4" fmla="*/ 2461682 w 2461682"/>
                <a:gd name="connsiteY4" fmla="*/ 1435151 h 1594612"/>
                <a:gd name="connsiteX5" fmla="*/ 2302221 w 2461682"/>
                <a:gd name="connsiteY5" fmla="*/ 1594612 h 1594612"/>
                <a:gd name="connsiteX6" fmla="*/ 159461 w 2461682"/>
                <a:gd name="connsiteY6" fmla="*/ 1594612 h 1594612"/>
                <a:gd name="connsiteX7" fmla="*/ 0 w 2461682"/>
                <a:gd name="connsiteY7" fmla="*/ 1435151 h 1594612"/>
                <a:gd name="connsiteX8" fmla="*/ 0 w 2461682"/>
                <a:gd name="connsiteY8" fmla="*/ 159461 h 1594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1682" h="1594612">
                  <a:moveTo>
                    <a:pt x="0" y="159461"/>
                  </a:moveTo>
                  <a:cubicBezTo>
                    <a:pt x="0" y="71393"/>
                    <a:pt x="71393" y="0"/>
                    <a:pt x="159461" y="0"/>
                  </a:cubicBezTo>
                  <a:lnTo>
                    <a:pt x="2302221" y="0"/>
                  </a:lnTo>
                  <a:cubicBezTo>
                    <a:pt x="2390289" y="0"/>
                    <a:pt x="2461682" y="71393"/>
                    <a:pt x="2461682" y="159461"/>
                  </a:cubicBezTo>
                  <a:lnTo>
                    <a:pt x="2461682" y="1435151"/>
                  </a:lnTo>
                  <a:cubicBezTo>
                    <a:pt x="2461682" y="1523219"/>
                    <a:pt x="2390289" y="1594612"/>
                    <a:pt x="2302221" y="1594612"/>
                  </a:cubicBezTo>
                  <a:lnTo>
                    <a:pt x="159461" y="1594612"/>
                  </a:lnTo>
                  <a:cubicBezTo>
                    <a:pt x="71393" y="1594612"/>
                    <a:pt x="0" y="1523219"/>
                    <a:pt x="0" y="1435151"/>
                  </a:cubicBezTo>
                  <a:lnTo>
                    <a:pt x="0" y="159461"/>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1440" tIns="91440" rIns="0" bIns="0" numCol="1" spcCol="1270" anchor="t" anchorCtr="0">
              <a:noAutofit/>
            </a:bodyPr>
            <a:lstStyle/>
            <a:p>
              <a:pPr marL="91440" indent="-91440" defTabSz="1555750">
                <a:spcBef>
                  <a:spcPct val="0"/>
                </a:spcBef>
                <a:spcAft>
                  <a:spcPts val="600"/>
                </a:spcAft>
                <a:buChar char="••"/>
              </a:pPr>
              <a:r>
                <a:rPr lang="en-US" b="1" dirty="0"/>
                <a:t>New or forgotten housing</a:t>
              </a:r>
            </a:p>
            <a:p>
              <a:pPr marL="91440" indent="-91440" defTabSz="1555750">
                <a:spcBef>
                  <a:spcPct val="0"/>
                </a:spcBef>
                <a:buChar char="••"/>
              </a:pPr>
              <a:r>
                <a:rPr lang="en-US" b="1" dirty="0"/>
                <a:t>People trying to remain</a:t>
              </a:r>
            </a:p>
            <a:p>
              <a:pPr defTabSz="1555750">
                <a:spcBef>
                  <a:spcPct val="0"/>
                </a:spcBef>
              </a:pPr>
              <a:r>
                <a:rPr lang="en-US" b="1" dirty="0"/>
                <a:t>  hidden</a:t>
              </a:r>
            </a:p>
            <a:p>
              <a:pPr marL="0" lvl="1" algn="l" defTabSz="1555750">
                <a:lnSpc>
                  <a:spcPct val="90000"/>
                </a:lnSpc>
                <a:spcBef>
                  <a:spcPct val="0"/>
                </a:spcBef>
                <a:spcAft>
                  <a:spcPct val="15000"/>
                </a:spcAft>
              </a:pPr>
              <a:endParaRPr lang="en-US" sz="3500" kern="1200" dirty="0"/>
            </a:p>
          </p:txBody>
        </p:sp>
        <p:sp>
          <p:nvSpPr>
            <p:cNvPr id="12" name="Freeform 11"/>
            <p:cNvSpPr/>
            <p:nvPr/>
          </p:nvSpPr>
          <p:spPr>
            <a:xfrm>
              <a:off x="5783686" y="1138310"/>
              <a:ext cx="3161016" cy="1454175"/>
            </a:xfrm>
            <a:custGeom>
              <a:avLst/>
              <a:gdLst>
                <a:gd name="connsiteX0" fmla="*/ 0 w 2461682"/>
                <a:gd name="connsiteY0" fmla="*/ 159461 h 1594612"/>
                <a:gd name="connsiteX1" fmla="*/ 159461 w 2461682"/>
                <a:gd name="connsiteY1" fmla="*/ 0 h 1594612"/>
                <a:gd name="connsiteX2" fmla="*/ 2302221 w 2461682"/>
                <a:gd name="connsiteY2" fmla="*/ 0 h 1594612"/>
                <a:gd name="connsiteX3" fmla="*/ 2461682 w 2461682"/>
                <a:gd name="connsiteY3" fmla="*/ 159461 h 1594612"/>
                <a:gd name="connsiteX4" fmla="*/ 2461682 w 2461682"/>
                <a:gd name="connsiteY4" fmla="*/ 1435151 h 1594612"/>
                <a:gd name="connsiteX5" fmla="*/ 2302221 w 2461682"/>
                <a:gd name="connsiteY5" fmla="*/ 1594612 h 1594612"/>
                <a:gd name="connsiteX6" fmla="*/ 159461 w 2461682"/>
                <a:gd name="connsiteY6" fmla="*/ 1594612 h 1594612"/>
                <a:gd name="connsiteX7" fmla="*/ 0 w 2461682"/>
                <a:gd name="connsiteY7" fmla="*/ 1435151 h 1594612"/>
                <a:gd name="connsiteX8" fmla="*/ 0 w 2461682"/>
                <a:gd name="connsiteY8" fmla="*/ 159461 h 1594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1682" h="1594612">
                  <a:moveTo>
                    <a:pt x="0" y="159461"/>
                  </a:moveTo>
                  <a:cubicBezTo>
                    <a:pt x="0" y="71393"/>
                    <a:pt x="71393" y="0"/>
                    <a:pt x="159461" y="0"/>
                  </a:cubicBezTo>
                  <a:lnTo>
                    <a:pt x="2302221" y="0"/>
                  </a:lnTo>
                  <a:cubicBezTo>
                    <a:pt x="2390289" y="0"/>
                    <a:pt x="2461682" y="71393"/>
                    <a:pt x="2461682" y="159461"/>
                  </a:cubicBezTo>
                  <a:lnTo>
                    <a:pt x="2461682" y="1435151"/>
                  </a:lnTo>
                  <a:cubicBezTo>
                    <a:pt x="2461682" y="1523219"/>
                    <a:pt x="2390289" y="1594612"/>
                    <a:pt x="2302221" y="1594612"/>
                  </a:cubicBezTo>
                  <a:lnTo>
                    <a:pt x="159461" y="1594612"/>
                  </a:lnTo>
                  <a:cubicBezTo>
                    <a:pt x="71393" y="1594612"/>
                    <a:pt x="0" y="1523219"/>
                    <a:pt x="0" y="1435151"/>
                  </a:cubicBezTo>
                  <a:lnTo>
                    <a:pt x="0" y="159461"/>
                  </a:lnTo>
                  <a:close/>
                </a:path>
              </a:pathLst>
            </a:cu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0" tIns="0" rIns="91440" bIns="0" numCol="1" spcCol="1270" anchor="t" anchorCtr="0">
              <a:noAutofit/>
            </a:bodyPr>
            <a:lstStyle/>
            <a:p>
              <a:pPr marL="91440" lvl="0" indent="-91440" algn="r">
                <a:buFont typeface="Arial" panose="020B0604020202020204" pitchFamily="34" charset="0"/>
                <a:buChar char="•"/>
              </a:pPr>
              <a:r>
                <a:rPr lang="en-US" b="1" dirty="0"/>
                <a:t>Suspicious of government</a:t>
              </a:r>
            </a:p>
            <a:p>
              <a:pPr marL="91440" lvl="0" indent="-91440" algn="r">
                <a:buFont typeface="Arial" panose="020B0604020202020204" pitchFamily="34" charset="0"/>
                <a:buChar char="•"/>
              </a:pPr>
              <a:endParaRPr lang="en-US" sz="600" b="1" dirty="0"/>
            </a:p>
            <a:p>
              <a:pPr marL="91440" lvl="0" indent="-91440" algn="r">
                <a:buFont typeface="Arial" panose="020B0604020202020204" pitchFamily="34" charset="0"/>
                <a:buChar char="•"/>
              </a:pPr>
              <a:r>
                <a:rPr lang="en-US" b="1" dirty="0"/>
                <a:t>Not civically engaged</a:t>
              </a:r>
            </a:p>
            <a:p>
              <a:pPr marL="91440" lvl="0" indent="-91440" algn="r">
                <a:buFont typeface="Arial" panose="020B0604020202020204" pitchFamily="34" charset="0"/>
                <a:buChar char="•"/>
              </a:pPr>
              <a:endParaRPr lang="en-US" sz="600" b="1" dirty="0"/>
            </a:p>
            <a:p>
              <a:pPr marL="91440" lvl="0" indent="-91440" algn="r">
                <a:buFont typeface="Arial" panose="020B0604020202020204" pitchFamily="34" charset="0"/>
                <a:buChar char="•"/>
              </a:pPr>
              <a:r>
                <a:rPr lang="en-US" b="1" dirty="0"/>
                <a:t>Undocumented</a:t>
              </a:r>
            </a:p>
            <a:p>
              <a:pPr marL="91440" lvl="0" indent="-91440" algn="r">
                <a:buFont typeface="Arial" panose="020B0604020202020204" pitchFamily="34" charset="0"/>
                <a:buChar char="•"/>
              </a:pPr>
              <a:endParaRPr lang="en-US" sz="600" b="1" dirty="0"/>
            </a:p>
            <a:p>
              <a:pPr marL="91440" lvl="0" indent="-91440" algn="r">
                <a:buFont typeface="Arial" panose="020B0604020202020204" pitchFamily="34" charset="0"/>
                <a:buChar char="•"/>
              </a:pPr>
              <a:r>
                <a:rPr lang="en-US" b="1" dirty="0"/>
                <a:t>Misinformation</a:t>
              </a:r>
            </a:p>
            <a:p>
              <a:pPr marL="0" lvl="1" algn="l" defTabSz="622300">
                <a:lnSpc>
                  <a:spcPct val="90000"/>
                </a:lnSpc>
                <a:spcBef>
                  <a:spcPct val="0"/>
                </a:spcBef>
                <a:spcAft>
                  <a:spcPct val="15000"/>
                </a:spcAft>
              </a:pPr>
              <a:endParaRPr lang="en-US" b="1" kern="1200" dirty="0"/>
            </a:p>
          </p:txBody>
        </p:sp>
        <p:sp>
          <p:nvSpPr>
            <p:cNvPr id="14" name="Freeform 13"/>
            <p:cNvSpPr/>
            <p:nvPr/>
          </p:nvSpPr>
          <p:spPr>
            <a:xfrm>
              <a:off x="2288258" y="1122240"/>
              <a:ext cx="2157709" cy="2157709"/>
            </a:xfrm>
            <a:custGeom>
              <a:avLst/>
              <a:gdLst>
                <a:gd name="connsiteX0" fmla="*/ 0 w 2157709"/>
                <a:gd name="connsiteY0" fmla="*/ 2157709 h 2157709"/>
                <a:gd name="connsiteX1" fmla="*/ 2157709 w 2157709"/>
                <a:gd name="connsiteY1" fmla="*/ 0 h 2157709"/>
                <a:gd name="connsiteX2" fmla="*/ 2157709 w 2157709"/>
                <a:gd name="connsiteY2" fmla="*/ 2157709 h 2157709"/>
                <a:gd name="connsiteX3" fmla="*/ 0 w 2157709"/>
                <a:gd name="connsiteY3" fmla="*/ 2157709 h 2157709"/>
              </a:gdLst>
              <a:ahLst/>
              <a:cxnLst>
                <a:cxn ang="0">
                  <a:pos x="connsiteX0" y="connsiteY0"/>
                </a:cxn>
                <a:cxn ang="0">
                  <a:pos x="connsiteX1" y="connsiteY1"/>
                </a:cxn>
                <a:cxn ang="0">
                  <a:pos x="connsiteX2" y="connsiteY2"/>
                </a:cxn>
                <a:cxn ang="0">
                  <a:pos x="connsiteX3" y="connsiteY3"/>
                </a:cxn>
              </a:cxnLst>
              <a:rect l="l" t="t" r="r" b="b"/>
              <a:pathLst>
                <a:path w="2157709" h="2157709">
                  <a:moveTo>
                    <a:pt x="0" y="2157709"/>
                  </a:moveTo>
                  <a:cubicBezTo>
                    <a:pt x="0" y="966039"/>
                    <a:pt x="966039" y="0"/>
                    <a:pt x="2157709" y="0"/>
                  </a:cubicBezTo>
                  <a:lnTo>
                    <a:pt x="2157709" y="2157709"/>
                  </a:lnTo>
                  <a:lnTo>
                    <a:pt x="0" y="2157709"/>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57200" tIns="802666" rIns="170688" bIns="170688" numCol="1" spcCol="1270" anchor="ctr" anchorCtr="0">
              <a:noAutofit/>
            </a:bodyPr>
            <a:lstStyle/>
            <a:p>
              <a:pPr lvl="0" algn="ctr" defTabSz="1066800">
                <a:lnSpc>
                  <a:spcPct val="90000"/>
                </a:lnSpc>
                <a:spcBef>
                  <a:spcPct val="0"/>
                </a:spcBef>
                <a:spcAft>
                  <a:spcPct val="35000"/>
                </a:spcAft>
              </a:pPr>
              <a:r>
                <a:rPr lang="en-US" sz="2400" b="1" kern="1200" dirty="0"/>
                <a:t>Hard to Locate</a:t>
              </a:r>
            </a:p>
          </p:txBody>
        </p:sp>
        <p:sp>
          <p:nvSpPr>
            <p:cNvPr id="15" name="Freeform 14"/>
            <p:cNvSpPr/>
            <p:nvPr/>
          </p:nvSpPr>
          <p:spPr>
            <a:xfrm>
              <a:off x="4545631" y="1122240"/>
              <a:ext cx="2157709" cy="2157709"/>
            </a:xfrm>
            <a:custGeom>
              <a:avLst/>
              <a:gdLst>
                <a:gd name="connsiteX0" fmla="*/ 0 w 2157709"/>
                <a:gd name="connsiteY0" fmla="*/ 2157709 h 2157709"/>
                <a:gd name="connsiteX1" fmla="*/ 2157709 w 2157709"/>
                <a:gd name="connsiteY1" fmla="*/ 0 h 2157709"/>
                <a:gd name="connsiteX2" fmla="*/ 2157709 w 2157709"/>
                <a:gd name="connsiteY2" fmla="*/ 2157709 h 2157709"/>
                <a:gd name="connsiteX3" fmla="*/ 0 w 2157709"/>
                <a:gd name="connsiteY3" fmla="*/ 2157709 h 2157709"/>
              </a:gdLst>
              <a:ahLst/>
              <a:cxnLst>
                <a:cxn ang="0">
                  <a:pos x="connsiteX0" y="connsiteY0"/>
                </a:cxn>
                <a:cxn ang="0">
                  <a:pos x="connsiteX1" y="connsiteY1"/>
                </a:cxn>
                <a:cxn ang="0">
                  <a:pos x="connsiteX2" y="connsiteY2"/>
                </a:cxn>
                <a:cxn ang="0">
                  <a:pos x="connsiteX3" y="connsiteY3"/>
                </a:cxn>
              </a:cxnLst>
              <a:rect l="l" t="t" r="r" b="b"/>
              <a:pathLst>
                <a:path w="2157709" h="2157709">
                  <a:moveTo>
                    <a:pt x="0" y="0"/>
                  </a:moveTo>
                  <a:cubicBezTo>
                    <a:pt x="1191670" y="0"/>
                    <a:pt x="2157709" y="966039"/>
                    <a:pt x="2157709" y="2157709"/>
                  </a:cubicBezTo>
                  <a:lnTo>
                    <a:pt x="0" y="2157709"/>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1440" tIns="802666" rIns="457200" bIns="170688" numCol="1" spcCol="1270" anchor="ctr" anchorCtr="0">
              <a:noAutofit/>
            </a:bodyPr>
            <a:lstStyle/>
            <a:p>
              <a:pPr lvl="0" algn="ctr" defTabSz="1066800">
                <a:lnSpc>
                  <a:spcPct val="90000"/>
                </a:lnSpc>
                <a:spcBef>
                  <a:spcPct val="0"/>
                </a:spcBef>
                <a:spcAft>
                  <a:spcPct val="35000"/>
                </a:spcAft>
              </a:pPr>
              <a:r>
                <a:rPr lang="en-US" sz="2400" b="1" kern="1200" dirty="0"/>
                <a:t>Hard to Persuade</a:t>
              </a:r>
            </a:p>
          </p:txBody>
        </p:sp>
        <p:sp>
          <p:nvSpPr>
            <p:cNvPr id="16" name="Freeform 15"/>
            <p:cNvSpPr/>
            <p:nvPr/>
          </p:nvSpPr>
          <p:spPr>
            <a:xfrm rot="21600000">
              <a:off x="4545631" y="3379612"/>
              <a:ext cx="2157709" cy="2157710"/>
            </a:xfrm>
            <a:custGeom>
              <a:avLst/>
              <a:gdLst>
                <a:gd name="connsiteX0" fmla="*/ 0 w 2157709"/>
                <a:gd name="connsiteY0" fmla="*/ 2157709 h 2157709"/>
                <a:gd name="connsiteX1" fmla="*/ 2157709 w 2157709"/>
                <a:gd name="connsiteY1" fmla="*/ 0 h 2157709"/>
                <a:gd name="connsiteX2" fmla="*/ 2157709 w 2157709"/>
                <a:gd name="connsiteY2" fmla="*/ 2157709 h 2157709"/>
                <a:gd name="connsiteX3" fmla="*/ 0 w 2157709"/>
                <a:gd name="connsiteY3" fmla="*/ 2157709 h 2157709"/>
              </a:gdLst>
              <a:ahLst/>
              <a:cxnLst>
                <a:cxn ang="0">
                  <a:pos x="connsiteX0" y="connsiteY0"/>
                </a:cxn>
                <a:cxn ang="0">
                  <a:pos x="connsiteX1" y="connsiteY1"/>
                </a:cxn>
                <a:cxn ang="0">
                  <a:pos x="connsiteX2" y="connsiteY2"/>
                </a:cxn>
                <a:cxn ang="0">
                  <a:pos x="connsiteX3" y="connsiteY3"/>
                </a:cxn>
              </a:cxnLst>
              <a:rect l="l" t="t" r="r" b="b"/>
              <a:pathLst>
                <a:path w="2157709" h="2157709">
                  <a:moveTo>
                    <a:pt x="2157709" y="0"/>
                  </a:moveTo>
                  <a:cubicBezTo>
                    <a:pt x="2157709" y="1191670"/>
                    <a:pt x="1191670" y="2157709"/>
                    <a:pt x="0" y="2157709"/>
                  </a:cubicBezTo>
                  <a:lnTo>
                    <a:pt x="0" y="0"/>
                  </a:lnTo>
                  <a:lnTo>
                    <a:pt x="2157709"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2880" tIns="91440" rIns="731520" bIns="731520" numCol="1" spcCol="1270" anchor="ctr" anchorCtr="0">
              <a:noAutofit/>
            </a:bodyPr>
            <a:lstStyle/>
            <a:p>
              <a:pPr lvl="0" algn="ctr" defTabSz="1066800">
                <a:lnSpc>
                  <a:spcPct val="90000"/>
                </a:lnSpc>
                <a:spcBef>
                  <a:spcPct val="0"/>
                </a:spcBef>
                <a:spcAft>
                  <a:spcPct val="35000"/>
                </a:spcAft>
              </a:pPr>
              <a:r>
                <a:rPr lang="en-US" sz="2400" b="1" kern="1200" dirty="0"/>
                <a:t>Hard to Interview</a:t>
              </a:r>
            </a:p>
          </p:txBody>
        </p:sp>
        <p:sp>
          <p:nvSpPr>
            <p:cNvPr id="17" name="Freeform 16"/>
            <p:cNvSpPr/>
            <p:nvPr/>
          </p:nvSpPr>
          <p:spPr>
            <a:xfrm rot="21600000">
              <a:off x="2288258" y="3379613"/>
              <a:ext cx="2157709" cy="2157709"/>
            </a:xfrm>
            <a:custGeom>
              <a:avLst/>
              <a:gdLst>
                <a:gd name="connsiteX0" fmla="*/ 0 w 2157709"/>
                <a:gd name="connsiteY0" fmla="*/ 2157709 h 2157709"/>
                <a:gd name="connsiteX1" fmla="*/ 2157709 w 2157709"/>
                <a:gd name="connsiteY1" fmla="*/ 0 h 2157709"/>
                <a:gd name="connsiteX2" fmla="*/ 2157709 w 2157709"/>
                <a:gd name="connsiteY2" fmla="*/ 2157709 h 2157709"/>
                <a:gd name="connsiteX3" fmla="*/ 0 w 2157709"/>
                <a:gd name="connsiteY3" fmla="*/ 2157709 h 2157709"/>
              </a:gdLst>
              <a:ahLst/>
              <a:cxnLst>
                <a:cxn ang="0">
                  <a:pos x="connsiteX0" y="connsiteY0"/>
                </a:cxn>
                <a:cxn ang="0">
                  <a:pos x="connsiteX1" y="connsiteY1"/>
                </a:cxn>
                <a:cxn ang="0">
                  <a:pos x="connsiteX2" y="connsiteY2"/>
                </a:cxn>
                <a:cxn ang="0">
                  <a:pos x="connsiteX3" y="connsiteY3"/>
                </a:cxn>
              </a:cxnLst>
              <a:rect l="l" t="t" r="r" b="b"/>
              <a:pathLst>
                <a:path w="2157709" h="2157709">
                  <a:moveTo>
                    <a:pt x="2157709" y="2157709"/>
                  </a:moveTo>
                  <a:cubicBezTo>
                    <a:pt x="966039" y="2157709"/>
                    <a:pt x="0" y="1191670"/>
                    <a:pt x="0" y="0"/>
                  </a:cubicBezTo>
                  <a:lnTo>
                    <a:pt x="2157709" y="0"/>
                  </a:lnTo>
                  <a:lnTo>
                    <a:pt x="2157709" y="2157709"/>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02666" tIns="170688" rIns="170688" bIns="802666" numCol="1" spcCol="1270" anchor="ctr" anchorCtr="0">
              <a:noAutofit/>
            </a:bodyPr>
            <a:lstStyle/>
            <a:p>
              <a:pPr lvl="0" algn="ctr" defTabSz="1066800">
                <a:lnSpc>
                  <a:spcPct val="90000"/>
                </a:lnSpc>
                <a:spcBef>
                  <a:spcPct val="0"/>
                </a:spcBef>
                <a:spcAft>
                  <a:spcPct val="35000"/>
                </a:spcAft>
              </a:pPr>
              <a:r>
                <a:rPr lang="en-US" sz="2400" b="1" kern="1200" dirty="0"/>
                <a:t>Hard to Contact</a:t>
              </a:r>
            </a:p>
          </p:txBody>
        </p:sp>
        <p:sp>
          <p:nvSpPr>
            <p:cNvPr id="18" name="Block Arc 17"/>
            <p:cNvSpPr/>
            <p:nvPr/>
          </p:nvSpPr>
          <p:spPr>
            <a:xfrm>
              <a:off x="4123308" y="2881296"/>
              <a:ext cx="744982" cy="647811"/>
            </a:xfrm>
            <a:prstGeom prst="blockArc">
              <a:avLst/>
            </a:prstGeom>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sp>
        <p:sp>
          <p:nvSpPr>
            <p:cNvPr id="19" name="Block Arc 18"/>
            <p:cNvSpPr/>
            <p:nvPr/>
          </p:nvSpPr>
          <p:spPr>
            <a:xfrm rot="10800000">
              <a:off x="4123308" y="3130454"/>
              <a:ext cx="744982" cy="647811"/>
            </a:xfrm>
            <a:prstGeom prst="blockArc">
              <a:avLst/>
            </a:prstGeom>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sp>
      </p:grpSp>
    </p:spTree>
    <p:extLst>
      <p:ext uri="{BB962C8B-B14F-4D97-AF65-F5344CB8AC3E}">
        <p14:creationId xmlns:p14="http://schemas.microsoft.com/office/powerpoint/2010/main" val="39311203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9100" y="228600"/>
            <a:ext cx="8229600" cy="685800"/>
          </a:xfrm>
        </p:spPr>
        <p:txBody>
          <a:bodyPr>
            <a:normAutofit fontScale="90000"/>
          </a:bodyPr>
          <a:lstStyle/>
          <a:p>
            <a:r>
              <a:rPr lang="en-US" dirty="0"/>
              <a:t>The Hard-To-Count Are: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 y="914400"/>
            <a:ext cx="7276289" cy="4652865"/>
          </a:xfrm>
          <a:prstGeom prst="rect">
            <a:avLst/>
          </a:prstGeom>
        </p:spPr>
      </p:pic>
    </p:spTree>
    <p:extLst>
      <p:ext uri="{BB962C8B-B14F-4D97-AF65-F5344CB8AC3E}">
        <p14:creationId xmlns:p14="http://schemas.microsoft.com/office/powerpoint/2010/main" val="37603712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8E1FB71-2E4E-4EF4-83EC-1DD96D3E56B5}"/>
              </a:ext>
            </a:extLst>
          </p:cNvPr>
          <p:cNvSpPr>
            <a:spLocks noGrp="1"/>
          </p:cNvSpPr>
          <p:nvPr>
            <p:ph type="title"/>
          </p:nvPr>
        </p:nvSpPr>
        <p:spPr>
          <a:xfrm>
            <a:off x="685800" y="2743200"/>
            <a:ext cx="8229600" cy="1143000"/>
          </a:xfrm>
        </p:spPr>
        <p:txBody>
          <a:bodyPr>
            <a:normAutofit fontScale="90000"/>
          </a:bodyPr>
          <a:lstStyle/>
          <a:p>
            <a:r>
              <a:rPr lang="en-US" sz="6700" dirty="0"/>
              <a:t>Get Out The Count – </a:t>
            </a:r>
            <a:r>
              <a:rPr lang="en-US" sz="6000" dirty="0"/>
              <a:t/>
            </a:r>
            <a:br>
              <a:rPr lang="en-US" sz="6000" dirty="0"/>
            </a:br>
            <a:r>
              <a:rPr lang="en-US" sz="6000" dirty="0"/>
              <a:t>What Is Being Done?</a:t>
            </a:r>
            <a:br>
              <a:rPr lang="en-US" sz="6000" dirty="0"/>
            </a:br>
            <a:endParaRPr lang="en-US" sz="6000" dirty="0"/>
          </a:p>
        </p:txBody>
      </p:sp>
    </p:spTree>
    <p:extLst>
      <p:ext uri="{BB962C8B-B14F-4D97-AF65-F5344CB8AC3E}">
        <p14:creationId xmlns:p14="http://schemas.microsoft.com/office/powerpoint/2010/main" val="4213451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62000"/>
          </a:xfrm>
        </p:spPr>
        <p:txBody>
          <a:bodyPr>
            <a:normAutofit/>
          </a:bodyPr>
          <a:lstStyle/>
          <a:p>
            <a:r>
              <a:rPr lang="en-US" sz="4000" dirty="0"/>
              <a:t>US Census Bureau: Partner Efforts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877" y="838200"/>
            <a:ext cx="7561274" cy="5106315"/>
          </a:xfrm>
          <a:prstGeom prst="rect">
            <a:avLst/>
          </a:prstGeom>
        </p:spPr>
      </p:pic>
    </p:spTree>
    <p:extLst>
      <p:ext uri="{BB962C8B-B14F-4D97-AF65-F5344CB8AC3E}">
        <p14:creationId xmlns:p14="http://schemas.microsoft.com/office/powerpoint/2010/main" val="40191763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fontScale="90000"/>
          </a:bodyPr>
          <a:lstStyle/>
          <a:p>
            <a:r>
              <a:rPr lang="en-US" sz="4000" dirty="0"/>
              <a:t>US Census Bureau: Partner Efforts</a:t>
            </a:r>
            <a:br>
              <a:rPr lang="en-US" sz="4000" dirty="0"/>
            </a:br>
            <a:r>
              <a:rPr lang="en-US" sz="4000" dirty="0"/>
              <a:t>Your Regional Office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1066800"/>
            <a:ext cx="6177379" cy="4772025"/>
          </a:xfrm>
          <a:prstGeom prst="rect">
            <a:avLst/>
          </a:prstGeom>
        </p:spPr>
      </p:pic>
    </p:spTree>
    <p:extLst>
      <p:ext uri="{BB962C8B-B14F-4D97-AF65-F5344CB8AC3E}">
        <p14:creationId xmlns:p14="http://schemas.microsoft.com/office/powerpoint/2010/main" val="10997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371600"/>
          </a:xfrm>
        </p:spPr>
        <p:txBody>
          <a:bodyPr>
            <a:normAutofit/>
          </a:bodyPr>
          <a:lstStyle/>
          <a:p>
            <a:r>
              <a:rPr lang="en-US" sz="4000" dirty="0"/>
              <a:t>US Census Bureau: Partner Efforts</a:t>
            </a:r>
            <a:br>
              <a:rPr lang="en-US" sz="4000" dirty="0"/>
            </a:br>
            <a:r>
              <a:rPr lang="en-US" sz="4000" dirty="0"/>
              <a:t>Your Regional Office</a:t>
            </a:r>
          </a:p>
        </p:txBody>
      </p:sp>
      <p:pic>
        <p:nvPicPr>
          <p:cNvPr id="5" name="Picture 4" descr="A close up of a map&#10;&#10;Description automatically generated">
            <a:extLst>
              <a:ext uri="{FF2B5EF4-FFF2-40B4-BE49-F238E27FC236}">
                <a16:creationId xmlns="" xmlns:a16="http://schemas.microsoft.com/office/drawing/2014/main" id="{FC0ED1A3-9861-4433-96C0-1F6C11F98F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8939" y="1524000"/>
            <a:ext cx="6786122" cy="3935413"/>
          </a:xfrm>
          <a:prstGeom prst="rect">
            <a:avLst/>
          </a:prstGeom>
        </p:spPr>
      </p:pic>
    </p:spTree>
    <p:extLst>
      <p:ext uri="{BB962C8B-B14F-4D97-AF65-F5344CB8AC3E}">
        <p14:creationId xmlns:p14="http://schemas.microsoft.com/office/powerpoint/2010/main" val="33364176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371600"/>
          </a:xfrm>
        </p:spPr>
        <p:txBody>
          <a:bodyPr>
            <a:normAutofit/>
          </a:bodyPr>
          <a:lstStyle/>
          <a:p>
            <a:r>
              <a:rPr lang="en-US" sz="4000" dirty="0"/>
              <a:t>US Census Bureau: Partner Efforts</a:t>
            </a:r>
            <a:br>
              <a:rPr lang="en-US" sz="4000" dirty="0"/>
            </a:br>
            <a:r>
              <a:rPr lang="en-US" sz="4000" dirty="0"/>
              <a:t>Your Regional Office</a:t>
            </a:r>
          </a:p>
        </p:txBody>
      </p:sp>
      <p:pic>
        <p:nvPicPr>
          <p:cNvPr id="7" name="Picture 6" descr="A close up of a map&#10;&#10;Description automatically generated">
            <a:extLst>
              <a:ext uri="{FF2B5EF4-FFF2-40B4-BE49-F238E27FC236}">
                <a16:creationId xmlns="" xmlns:a16="http://schemas.microsoft.com/office/drawing/2014/main" id="{AADC9732-8E21-4F67-9336-DF1C9DC08B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5506" y="1752600"/>
            <a:ext cx="7392987" cy="3927204"/>
          </a:xfrm>
          <a:prstGeom prst="rect">
            <a:avLst/>
          </a:prstGeom>
        </p:spPr>
      </p:pic>
    </p:spTree>
    <p:extLst>
      <p:ext uri="{BB962C8B-B14F-4D97-AF65-F5344CB8AC3E}">
        <p14:creationId xmlns:p14="http://schemas.microsoft.com/office/powerpoint/2010/main" val="39777304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fontScale="90000"/>
          </a:bodyPr>
          <a:lstStyle/>
          <a:p>
            <a:r>
              <a:rPr lang="en-US" sz="4000" dirty="0"/>
              <a:t>US Census Bureau: Partner Efforts</a:t>
            </a:r>
            <a:br>
              <a:rPr lang="en-US" sz="4000" dirty="0"/>
            </a:br>
            <a:r>
              <a:rPr lang="en-US" sz="4000" dirty="0"/>
              <a:t>Your Regional Office</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1317456"/>
            <a:ext cx="6019800" cy="4170300"/>
          </a:xfrm>
          <a:prstGeom prst="rect">
            <a:avLst/>
          </a:prstGeom>
        </p:spPr>
      </p:pic>
    </p:spTree>
    <p:extLst>
      <p:ext uri="{BB962C8B-B14F-4D97-AF65-F5344CB8AC3E}">
        <p14:creationId xmlns:p14="http://schemas.microsoft.com/office/powerpoint/2010/main" val="13712691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Complete Count Committees (CCCs):</a:t>
            </a:r>
          </a:p>
        </p:txBody>
      </p:sp>
      <p:sp>
        <p:nvSpPr>
          <p:cNvPr id="3" name="Content Placeholder 2"/>
          <p:cNvSpPr>
            <a:spLocks noGrp="1"/>
          </p:cNvSpPr>
          <p:nvPr>
            <p:ph idx="1"/>
          </p:nvPr>
        </p:nvSpPr>
        <p:spPr>
          <a:xfrm>
            <a:off x="2667000" y="1600201"/>
            <a:ext cx="6324600" cy="4191000"/>
          </a:xfrm>
        </p:spPr>
        <p:txBody>
          <a:bodyPr>
            <a:normAutofit fontScale="92500" lnSpcReduction="20000"/>
          </a:bodyPr>
          <a:lstStyle/>
          <a:p>
            <a:pPr marL="182880" indent="-182880">
              <a:lnSpc>
                <a:spcPct val="110000"/>
              </a:lnSpc>
              <a:spcBef>
                <a:spcPts val="0"/>
              </a:spcBef>
              <a:spcAft>
                <a:spcPts val="1800"/>
              </a:spcAft>
            </a:pPr>
            <a:r>
              <a:rPr lang="en-US" sz="2500" dirty="0"/>
              <a:t>Utilize local knowledge and resources to promote the Census through locally based outreach efforts</a:t>
            </a:r>
          </a:p>
          <a:p>
            <a:pPr marL="182880" indent="-182880">
              <a:lnSpc>
                <a:spcPct val="110000"/>
              </a:lnSpc>
              <a:spcBef>
                <a:spcPts val="0"/>
              </a:spcBef>
              <a:spcAft>
                <a:spcPts val="1800"/>
              </a:spcAft>
            </a:pPr>
            <a:r>
              <a:rPr lang="en-US" sz="2500" dirty="0"/>
              <a:t>Provide a vehicle for coordinating efforts between tribal, state, and local governments; communities; and the Census Bureau</a:t>
            </a:r>
          </a:p>
          <a:p>
            <a:pPr marL="182880" indent="-182880">
              <a:lnSpc>
                <a:spcPct val="110000"/>
              </a:lnSpc>
              <a:spcBef>
                <a:spcPts val="0"/>
              </a:spcBef>
              <a:spcAft>
                <a:spcPts val="1800"/>
              </a:spcAft>
            </a:pPr>
            <a:r>
              <a:rPr lang="en-US" sz="2500" dirty="0"/>
              <a:t>Help the Census Bureau get a complete count through partnerships with local governments and community organizations</a:t>
            </a:r>
          </a:p>
          <a:p>
            <a:pPr marL="182880" indent="-182880">
              <a:lnSpc>
                <a:spcPct val="110000"/>
              </a:lnSpc>
              <a:spcBef>
                <a:spcPts val="0"/>
              </a:spcBef>
              <a:spcAft>
                <a:spcPts val="1800"/>
              </a:spcAft>
            </a:pPr>
            <a:r>
              <a:rPr lang="en-US" sz="2500" dirty="0"/>
              <a:t>Find existing Complete Count Committees on the </a:t>
            </a:r>
            <a:r>
              <a:rPr lang="en-US" sz="2500" dirty="0">
                <a:hlinkClick r:id="rId3"/>
              </a:rPr>
              <a:t>Census website</a:t>
            </a:r>
            <a:endParaRPr lang="en-US" sz="2500" dirty="0"/>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044" y="1564527"/>
            <a:ext cx="2042556" cy="41377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51640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229600" cy="762000"/>
          </a:xfrm>
        </p:spPr>
        <p:txBody>
          <a:bodyPr>
            <a:normAutofit fontScale="90000"/>
          </a:bodyPr>
          <a:lstStyle/>
          <a:p>
            <a:r>
              <a:rPr lang="en-US" dirty="0"/>
              <a:t>Complete Count Committees (CCCs):</a:t>
            </a:r>
          </a:p>
        </p:txBody>
      </p:sp>
      <p:sp>
        <p:nvSpPr>
          <p:cNvPr id="3" name="Content Placeholder 2"/>
          <p:cNvSpPr>
            <a:spLocks noGrp="1"/>
          </p:cNvSpPr>
          <p:nvPr>
            <p:ph idx="1"/>
          </p:nvPr>
        </p:nvSpPr>
        <p:spPr>
          <a:xfrm>
            <a:off x="152400" y="838200"/>
            <a:ext cx="8839200" cy="4800600"/>
          </a:xfrm>
        </p:spPr>
        <p:txBody>
          <a:bodyPr>
            <a:normAutofit/>
          </a:bodyPr>
          <a:lstStyle/>
          <a:p>
            <a:pPr marL="182880" indent="-182880">
              <a:spcBef>
                <a:spcPts val="0"/>
              </a:spcBef>
              <a:spcAft>
                <a:spcPts val="600"/>
              </a:spcAft>
            </a:pPr>
            <a:r>
              <a:rPr lang="en-US" sz="2500" dirty="0"/>
              <a:t>Find existing Complete Count Committees on the census website:</a:t>
            </a:r>
          </a:p>
          <a:p>
            <a:pPr marL="0" indent="0" algn="ctr">
              <a:spcBef>
                <a:spcPts val="0"/>
              </a:spcBef>
              <a:spcAft>
                <a:spcPts val="600"/>
              </a:spcAft>
              <a:buNone/>
            </a:pPr>
            <a:r>
              <a:rPr lang="en-US" sz="2400" dirty="0">
                <a:hlinkClick r:id="rId3"/>
              </a:rPr>
              <a:t>https://2020census.gov/en/partners.html</a:t>
            </a:r>
            <a:endParaRPr lang="en-US" sz="2400" dirty="0"/>
          </a:p>
        </p:txBody>
      </p:sp>
      <p:pic>
        <p:nvPicPr>
          <p:cNvPr id="5" name="Picture 4">
            <a:extLst>
              <a:ext uri="{FF2B5EF4-FFF2-40B4-BE49-F238E27FC236}">
                <a16:creationId xmlns="" xmlns:a16="http://schemas.microsoft.com/office/drawing/2014/main" id="{0B6177FC-58E1-4CFB-B269-3F5C3318BE6B}"/>
              </a:ext>
            </a:extLst>
          </p:cNvPr>
          <p:cNvPicPr>
            <a:picLocks noChangeAspect="1"/>
          </p:cNvPicPr>
          <p:nvPr/>
        </p:nvPicPr>
        <p:blipFill>
          <a:blip r:embed="rId4"/>
          <a:stretch>
            <a:fillRect/>
          </a:stretch>
        </p:blipFill>
        <p:spPr>
          <a:xfrm>
            <a:off x="304800" y="1905000"/>
            <a:ext cx="8382000" cy="3908834"/>
          </a:xfrm>
          <a:prstGeom prst="rect">
            <a:avLst/>
          </a:prstGeom>
        </p:spPr>
      </p:pic>
    </p:spTree>
    <p:extLst>
      <p:ext uri="{BB962C8B-B14F-4D97-AF65-F5344CB8AC3E}">
        <p14:creationId xmlns:p14="http://schemas.microsoft.com/office/powerpoint/2010/main" val="18849147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lstStyle/>
          <a:p>
            <a:pPr>
              <a:lnSpc>
                <a:spcPts val="4800"/>
              </a:lnSpc>
            </a:pPr>
            <a:r>
              <a:rPr lang="en-US" dirty="0"/>
              <a:t>Census Bureau Outreach Toolkit</a:t>
            </a:r>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90600" y="990600"/>
            <a:ext cx="7086600" cy="4881028"/>
          </a:xfrm>
        </p:spPr>
      </p:pic>
    </p:spTree>
    <p:extLst>
      <p:ext uri="{BB962C8B-B14F-4D97-AF65-F5344CB8AC3E}">
        <p14:creationId xmlns:p14="http://schemas.microsoft.com/office/powerpoint/2010/main" val="9799874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tretch>
            <a:fillRect/>
          </a:stretch>
        </p:blipFill>
        <p:spPr>
          <a:xfrm>
            <a:off x="6468018" y="1457305"/>
            <a:ext cx="2375335" cy="910995"/>
          </a:xfrm>
          <a:prstGeom prst="rect">
            <a:avLst/>
          </a:prstGeom>
        </p:spPr>
      </p:pic>
      <p:pic>
        <p:nvPicPr>
          <p:cNvPr id="8" name="image1.png"/>
          <p:cNvPicPr/>
          <p:nvPr/>
        </p:nvPicPr>
        <p:blipFill>
          <a:blip r:embed="rId4"/>
          <a:srcRect/>
          <a:stretch>
            <a:fillRect/>
          </a:stretch>
        </p:blipFill>
        <p:spPr>
          <a:xfrm>
            <a:off x="53316" y="94558"/>
            <a:ext cx="1932462" cy="896042"/>
          </a:xfrm>
          <a:prstGeom prst="rect">
            <a:avLst/>
          </a:prstGeom>
          <a:ln/>
        </p:spPr>
      </p:pic>
      <p:pic>
        <p:nvPicPr>
          <p:cNvPr id="2050" name="Picture 2" descr="Ho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29814" y="1643675"/>
            <a:ext cx="2132790" cy="88615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6"/>
          <a:stretch>
            <a:fillRect/>
          </a:stretch>
        </p:blipFill>
        <p:spPr>
          <a:xfrm>
            <a:off x="6575491" y="4132847"/>
            <a:ext cx="2165784" cy="990600"/>
          </a:xfrm>
          <a:prstGeom prst="rect">
            <a:avLst/>
          </a:prstGeom>
        </p:spPr>
      </p:pic>
      <p:pic>
        <p:nvPicPr>
          <p:cNvPr id="2052" name="Picture 4" descr="National LGBTQ Task Forc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9306" y="4628147"/>
            <a:ext cx="1635825" cy="114199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a:blip r:embed="rId8"/>
          <a:stretch>
            <a:fillRect/>
          </a:stretch>
        </p:blipFill>
        <p:spPr>
          <a:xfrm>
            <a:off x="1887144" y="3855445"/>
            <a:ext cx="1577180" cy="1065791"/>
          </a:xfrm>
          <a:prstGeom prst="rect">
            <a:avLst/>
          </a:prstGeom>
        </p:spPr>
      </p:pic>
      <p:pic>
        <p:nvPicPr>
          <p:cNvPr id="2054" name="Picture 6" descr="http://d3n8a8pro7vhmx.cloudfront.net/themes/5208a8c81ad07a28ce000002/attachments/original/1441915423/logo.png?144191542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9474" y="3273846"/>
            <a:ext cx="1361996" cy="135430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a:blip r:embed="rId10"/>
          <a:stretch>
            <a:fillRect/>
          </a:stretch>
        </p:blipFill>
        <p:spPr>
          <a:xfrm>
            <a:off x="100491" y="1254198"/>
            <a:ext cx="2350354" cy="1175177"/>
          </a:xfrm>
          <a:prstGeom prst="rect">
            <a:avLst/>
          </a:prstGeom>
        </p:spPr>
      </p:pic>
      <p:pic>
        <p:nvPicPr>
          <p:cNvPr id="12" name="Picture 11"/>
          <p:cNvPicPr>
            <a:picLocks noChangeAspect="1"/>
          </p:cNvPicPr>
          <p:nvPr/>
        </p:nvPicPr>
        <p:blipFill>
          <a:blip r:embed="rId11"/>
          <a:stretch>
            <a:fillRect/>
          </a:stretch>
        </p:blipFill>
        <p:spPr>
          <a:xfrm>
            <a:off x="7469228" y="2483366"/>
            <a:ext cx="1554146" cy="997365"/>
          </a:xfrm>
          <a:prstGeom prst="rect">
            <a:avLst/>
          </a:prstGeom>
        </p:spPr>
      </p:pic>
      <p:pic>
        <p:nvPicPr>
          <p:cNvPr id="2056" name="Picture 8" descr="ColorOfChange.com"/>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577185" y="2597403"/>
            <a:ext cx="1193032" cy="110595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p:nvPicPr>
        <p:blipFill>
          <a:blip r:embed="rId13"/>
          <a:stretch>
            <a:fillRect/>
          </a:stretch>
        </p:blipFill>
        <p:spPr>
          <a:xfrm>
            <a:off x="539973" y="2518812"/>
            <a:ext cx="1802994" cy="682214"/>
          </a:xfrm>
          <a:prstGeom prst="rect">
            <a:avLst/>
          </a:prstGeom>
        </p:spPr>
      </p:pic>
      <p:pic>
        <p:nvPicPr>
          <p:cNvPr id="14" name="Picture 13"/>
          <p:cNvPicPr>
            <a:picLocks noChangeAspect="1"/>
          </p:cNvPicPr>
          <p:nvPr/>
        </p:nvPicPr>
        <p:blipFill>
          <a:blip r:embed="rId14"/>
          <a:stretch>
            <a:fillRect/>
          </a:stretch>
        </p:blipFill>
        <p:spPr>
          <a:xfrm>
            <a:off x="1985777" y="5314596"/>
            <a:ext cx="3343275" cy="490538"/>
          </a:xfrm>
          <a:prstGeom prst="rect">
            <a:avLst/>
          </a:prstGeom>
        </p:spPr>
      </p:pic>
      <p:pic>
        <p:nvPicPr>
          <p:cNvPr id="15" name="Picture 14"/>
          <p:cNvPicPr>
            <a:picLocks noChangeAspect="1"/>
          </p:cNvPicPr>
          <p:nvPr/>
        </p:nvPicPr>
        <p:blipFill>
          <a:blip r:embed="rId15"/>
          <a:stretch>
            <a:fillRect/>
          </a:stretch>
        </p:blipFill>
        <p:spPr>
          <a:xfrm>
            <a:off x="3788066" y="4197371"/>
            <a:ext cx="2131164" cy="685017"/>
          </a:xfrm>
          <a:prstGeom prst="rect">
            <a:avLst/>
          </a:prstGeom>
        </p:spPr>
      </p:pic>
      <p:pic>
        <p:nvPicPr>
          <p:cNvPr id="16" name="Picture 15"/>
          <p:cNvPicPr>
            <a:picLocks noChangeAspect="1"/>
          </p:cNvPicPr>
          <p:nvPr/>
        </p:nvPicPr>
        <p:blipFill>
          <a:blip r:embed="rId16"/>
          <a:stretch>
            <a:fillRect/>
          </a:stretch>
        </p:blipFill>
        <p:spPr>
          <a:xfrm>
            <a:off x="5590391" y="5235321"/>
            <a:ext cx="3438525" cy="633413"/>
          </a:xfrm>
          <a:prstGeom prst="rect">
            <a:avLst/>
          </a:prstGeom>
        </p:spPr>
      </p:pic>
      <p:pic>
        <p:nvPicPr>
          <p:cNvPr id="2058" name="Picture 10" descr="FIRM - Fair Immigration Reform Movement"/>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2427057" y="1342240"/>
            <a:ext cx="1101253" cy="114112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p:cNvPicPr>
            <a:picLocks noChangeAspect="1"/>
          </p:cNvPicPr>
          <p:nvPr/>
        </p:nvPicPr>
        <p:blipFill>
          <a:blip r:embed="rId18"/>
          <a:stretch>
            <a:fillRect/>
          </a:stretch>
        </p:blipFill>
        <p:spPr>
          <a:xfrm>
            <a:off x="6013436" y="3162853"/>
            <a:ext cx="1466463" cy="788143"/>
          </a:xfrm>
          <a:prstGeom prst="rect">
            <a:avLst/>
          </a:prstGeom>
        </p:spPr>
      </p:pic>
      <p:sp>
        <p:nvSpPr>
          <p:cNvPr id="19" name="Title 1"/>
          <p:cNvSpPr>
            <a:spLocks noGrp="1"/>
          </p:cNvSpPr>
          <p:nvPr>
            <p:ph type="title"/>
          </p:nvPr>
        </p:nvSpPr>
        <p:spPr>
          <a:xfrm>
            <a:off x="2012997" y="293507"/>
            <a:ext cx="5447219" cy="762000"/>
          </a:xfrm>
        </p:spPr>
        <p:txBody>
          <a:bodyPr>
            <a:noAutofit/>
          </a:bodyPr>
          <a:lstStyle/>
          <a:p>
            <a:r>
              <a:rPr lang="en-US" sz="4600" dirty="0"/>
              <a:t>Census Counts 2020</a:t>
            </a:r>
          </a:p>
        </p:txBody>
      </p:sp>
      <p:pic>
        <p:nvPicPr>
          <p:cNvPr id="2" name="Picture 1"/>
          <p:cNvPicPr>
            <a:picLocks noChangeAspect="1"/>
          </p:cNvPicPr>
          <p:nvPr/>
        </p:nvPicPr>
        <p:blipFill rotWithShape="1">
          <a:blip r:embed="rId19" cstate="print">
            <a:extLst>
              <a:ext uri="{28A0092B-C50C-407E-A947-70E740481C1C}">
                <a14:useLocalDpi xmlns:a14="http://schemas.microsoft.com/office/drawing/2010/main" val="0"/>
              </a:ext>
            </a:extLst>
          </a:blip>
          <a:srcRect t="21704" b="23771"/>
          <a:stretch/>
        </p:blipFill>
        <p:spPr>
          <a:xfrm>
            <a:off x="3868726" y="2927580"/>
            <a:ext cx="1876996" cy="1023416"/>
          </a:xfrm>
          <a:prstGeom prst="rect">
            <a:avLst/>
          </a:prstGeom>
        </p:spPr>
      </p:pic>
    </p:spTree>
    <p:extLst>
      <p:ext uri="{BB962C8B-B14F-4D97-AF65-F5344CB8AC3E}">
        <p14:creationId xmlns:p14="http://schemas.microsoft.com/office/powerpoint/2010/main" val="20271922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lstStyle/>
          <a:p>
            <a:r>
              <a:rPr lang="en-US" dirty="0"/>
              <a:t>Census Counts 2020</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039" y="1066800"/>
            <a:ext cx="7543800" cy="3450705"/>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283400">
            <a:off x="1780832" y="3956231"/>
            <a:ext cx="807244" cy="1143000"/>
          </a:xfrm>
          <a:prstGeom prst="rect">
            <a:avLst/>
          </a:prstGeom>
        </p:spPr>
      </p:pic>
      <p:sp>
        <p:nvSpPr>
          <p:cNvPr id="9" name="TextBox 8"/>
          <p:cNvSpPr txBox="1"/>
          <p:nvPr/>
        </p:nvSpPr>
        <p:spPr>
          <a:xfrm>
            <a:off x="2590800" y="4740322"/>
            <a:ext cx="5562600" cy="1292662"/>
          </a:xfrm>
          <a:prstGeom prst="rect">
            <a:avLst/>
          </a:prstGeom>
          <a:noFill/>
        </p:spPr>
        <p:txBody>
          <a:bodyPr wrap="square" rtlCol="0">
            <a:spAutoFit/>
          </a:bodyPr>
          <a:lstStyle/>
          <a:p>
            <a:r>
              <a:rPr lang="en-US" sz="2600" b="1" dirty="0">
                <a:solidFill>
                  <a:srgbClr val="002060"/>
                </a:solidFill>
              </a:rPr>
              <a:t>visit </a:t>
            </a:r>
            <a:r>
              <a:rPr lang="en-US" sz="2600" b="1" u="sng" dirty="0">
                <a:solidFill>
                  <a:schemeClr val="accent1">
                    <a:lumMod val="75000"/>
                  </a:schemeClr>
                </a:solidFill>
                <a:hlinkClick r:id="rId5"/>
              </a:rPr>
              <a:t>www.CensusCounts.org</a:t>
            </a:r>
            <a:r>
              <a:rPr lang="en-US" sz="2600" b="1" dirty="0">
                <a:solidFill>
                  <a:srgbClr val="002060"/>
                </a:solidFill>
              </a:rPr>
              <a:t> - take the pledge to be counted and educate your community about the Census!</a:t>
            </a:r>
          </a:p>
        </p:txBody>
      </p:sp>
    </p:spTree>
    <p:extLst>
      <p:ext uri="{BB962C8B-B14F-4D97-AF65-F5344CB8AC3E}">
        <p14:creationId xmlns:p14="http://schemas.microsoft.com/office/powerpoint/2010/main" val="14736216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fontScale="90000"/>
          </a:bodyPr>
          <a:lstStyle/>
          <a:p>
            <a:pPr>
              <a:lnSpc>
                <a:spcPts val="4200"/>
              </a:lnSpc>
            </a:pPr>
            <a:r>
              <a:rPr lang="en-US" sz="4000" dirty="0"/>
              <a:t>Community Action Counts -</a:t>
            </a:r>
            <a:r>
              <a:rPr lang="en-US" dirty="0"/>
              <a:t/>
            </a:r>
            <a:br>
              <a:rPr lang="en-US" dirty="0"/>
            </a:br>
            <a:r>
              <a:rPr lang="en-US" sz="4000" dirty="0"/>
              <a:t>What the Partnership is Doing:</a:t>
            </a:r>
          </a:p>
        </p:txBody>
      </p:sp>
      <p:sp>
        <p:nvSpPr>
          <p:cNvPr id="3" name="Content Placeholder 2"/>
          <p:cNvSpPr>
            <a:spLocks noGrp="1"/>
          </p:cNvSpPr>
          <p:nvPr>
            <p:ph idx="1"/>
          </p:nvPr>
        </p:nvSpPr>
        <p:spPr>
          <a:xfrm>
            <a:off x="152400" y="1828800"/>
            <a:ext cx="4953000" cy="3733800"/>
          </a:xfrm>
        </p:spPr>
        <p:txBody>
          <a:bodyPr>
            <a:normAutofit/>
          </a:bodyPr>
          <a:lstStyle/>
          <a:p>
            <a:pPr marL="182880" indent="-182880">
              <a:lnSpc>
                <a:spcPts val="2400"/>
              </a:lnSpc>
              <a:spcBef>
                <a:spcPts val="0"/>
              </a:spcBef>
              <a:spcAft>
                <a:spcPts val="1800"/>
              </a:spcAft>
            </a:pPr>
            <a:r>
              <a:rPr lang="en-US" sz="2800" dirty="0"/>
              <a:t>Educate and increase awareness</a:t>
            </a:r>
          </a:p>
          <a:p>
            <a:pPr marL="182880" indent="-182880">
              <a:lnSpc>
                <a:spcPts val="2400"/>
              </a:lnSpc>
              <a:spcBef>
                <a:spcPts val="0"/>
              </a:spcBef>
              <a:spcAft>
                <a:spcPts val="1800"/>
              </a:spcAft>
            </a:pPr>
            <a:r>
              <a:rPr lang="en-US" sz="2800" dirty="0"/>
              <a:t>Mobilize the network to take action </a:t>
            </a:r>
          </a:p>
          <a:p>
            <a:pPr marL="182880" indent="-182880">
              <a:lnSpc>
                <a:spcPts val="2400"/>
              </a:lnSpc>
              <a:spcBef>
                <a:spcPts val="0"/>
              </a:spcBef>
              <a:spcAft>
                <a:spcPts val="1800"/>
              </a:spcAft>
            </a:pPr>
            <a:r>
              <a:rPr lang="en-US" sz="2800" dirty="0"/>
              <a:t>Curate and generate resources specific to Community Action</a:t>
            </a:r>
          </a:p>
          <a:p>
            <a:pPr marL="182880" indent="-182880">
              <a:lnSpc>
                <a:spcPts val="2400"/>
              </a:lnSpc>
              <a:spcBef>
                <a:spcPts val="0"/>
              </a:spcBef>
              <a:spcAft>
                <a:spcPts val="1800"/>
              </a:spcAft>
            </a:pPr>
            <a:r>
              <a:rPr lang="en-US" sz="2800" dirty="0"/>
              <a:t>Equip agencies to conduct effective local outreach efforts</a:t>
            </a:r>
            <a:endParaRPr lang="en-US" sz="20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5400" y="1828800"/>
            <a:ext cx="3733800" cy="3352800"/>
          </a:xfrm>
          <a:prstGeom prst="rect">
            <a:avLst/>
          </a:prstGeom>
        </p:spPr>
      </p:pic>
    </p:spTree>
    <p:extLst>
      <p:ext uri="{BB962C8B-B14F-4D97-AF65-F5344CB8AC3E}">
        <p14:creationId xmlns:p14="http://schemas.microsoft.com/office/powerpoint/2010/main" val="6344095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Community Action Census </a:t>
            </a:r>
            <a:br>
              <a:rPr lang="en-US" dirty="0"/>
            </a:br>
            <a:r>
              <a:rPr lang="en-US" dirty="0"/>
              <a:t> Working Group </a:t>
            </a:r>
          </a:p>
        </p:txBody>
      </p:sp>
      <p:sp>
        <p:nvSpPr>
          <p:cNvPr id="3" name="Content Placeholder 2"/>
          <p:cNvSpPr>
            <a:spLocks noGrp="1"/>
          </p:cNvSpPr>
          <p:nvPr>
            <p:ph idx="1"/>
          </p:nvPr>
        </p:nvSpPr>
        <p:spPr>
          <a:xfrm>
            <a:off x="1104900" y="2743200"/>
            <a:ext cx="7581900" cy="3174205"/>
          </a:xfrm>
        </p:spPr>
        <p:txBody>
          <a:bodyPr numCol="2">
            <a:normAutofit/>
          </a:bodyPr>
          <a:lstStyle/>
          <a:p>
            <a:r>
              <a:rPr lang="en-US" sz="2800" dirty="0"/>
              <a:t>AZ – Cynthia Zwick</a:t>
            </a:r>
          </a:p>
          <a:p>
            <a:r>
              <a:rPr lang="en-US" sz="2800" dirty="0"/>
              <a:t>CA – Tony </a:t>
            </a:r>
            <a:r>
              <a:rPr lang="en-US" sz="2800" dirty="0" err="1"/>
              <a:t>McAnelly</a:t>
            </a:r>
            <a:endParaRPr lang="en-US" sz="2800" dirty="0"/>
          </a:p>
          <a:p>
            <a:r>
              <a:rPr lang="en-US" sz="2800" dirty="0"/>
              <a:t>FL – Faith Pullen</a:t>
            </a:r>
          </a:p>
          <a:p>
            <a:r>
              <a:rPr lang="en-US" sz="2800" dirty="0"/>
              <a:t>GA – Lorraine Daniels</a:t>
            </a:r>
          </a:p>
          <a:p>
            <a:r>
              <a:rPr lang="en-US" sz="2800" dirty="0"/>
              <a:t>MA – Joe Diamond</a:t>
            </a:r>
          </a:p>
          <a:p>
            <a:endParaRPr lang="en-US" sz="2800" dirty="0"/>
          </a:p>
          <a:p>
            <a:r>
              <a:rPr lang="en-US" sz="2800" dirty="0"/>
              <a:t>NY – Jackie Orr</a:t>
            </a:r>
          </a:p>
          <a:p>
            <a:r>
              <a:rPr lang="en-US" sz="2800" dirty="0"/>
              <a:t>OH – Cheryl Grice</a:t>
            </a:r>
          </a:p>
          <a:p>
            <a:r>
              <a:rPr lang="en-US" sz="2800" dirty="0"/>
              <a:t>PA – Jen </a:t>
            </a:r>
            <a:r>
              <a:rPr lang="en-US" sz="2800" dirty="0" err="1"/>
              <a:t>Wintermyer</a:t>
            </a:r>
            <a:endParaRPr lang="en-US" sz="2800" dirty="0"/>
          </a:p>
          <a:p>
            <a:r>
              <a:rPr lang="en-US" sz="2800" dirty="0"/>
              <a:t>TX – Laura Ponce</a:t>
            </a:r>
          </a:p>
          <a:p>
            <a:r>
              <a:rPr lang="en-US" sz="2800" dirty="0"/>
              <a:t>AL – Ron Gilbert</a:t>
            </a:r>
          </a:p>
          <a:p>
            <a:pPr marL="0" indent="0">
              <a:buNone/>
            </a:pPr>
            <a:endParaRPr lang="en-US" dirty="0"/>
          </a:p>
        </p:txBody>
      </p:sp>
      <p:sp>
        <p:nvSpPr>
          <p:cNvPr id="4" name="TextBox 3"/>
          <p:cNvSpPr txBox="1"/>
          <p:nvPr/>
        </p:nvSpPr>
        <p:spPr>
          <a:xfrm>
            <a:off x="685800" y="1417638"/>
            <a:ext cx="7848600" cy="861774"/>
          </a:xfrm>
          <a:prstGeom prst="rect">
            <a:avLst/>
          </a:prstGeom>
          <a:noFill/>
        </p:spPr>
        <p:txBody>
          <a:bodyPr wrap="square" rtlCol="0">
            <a:spAutoFit/>
          </a:bodyPr>
          <a:lstStyle/>
          <a:p>
            <a:pPr algn="ctr"/>
            <a:r>
              <a:rPr lang="en-US" sz="2800" dirty="0"/>
              <a:t>Includes 9 States with Largest HTC Populations</a:t>
            </a:r>
          </a:p>
          <a:p>
            <a:pPr lvl="1" algn="ctr"/>
            <a:r>
              <a:rPr lang="en-US" sz="2200" dirty="0"/>
              <a:t>Advisory Council, Network Resource</a:t>
            </a:r>
            <a:endParaRPr lang="en-US" dirty="0"/>
          </a:p>
        </p:txBody>
      </p:sp>
    </p:spTree>
    <p:extLst>
      <p:ext uri="{BB962C8B-B14F-4D97-AF65-F5344CB8AC3E}">
        <p14:creationId xmlns:p14="http://schemas.microsoft.com/office/powerpoint/2010/main" val="19261018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503238"/>
            <a:ext cx="8839200" cy="792162"/>
          </a:xfrm>
        </p:spPr>
        <p:txBody>
          <a:bodyPr>
            <a:normAutofit fontScale="90000"/>
          </a:bodyPr>
          <a:lstStyle/>
          <a:p>
            <a:r>
              <a:rPr lang="en-US" dirty="0"/>
              <a:t>Community Action Counts </a:t>
            </a:r>
            <a:br>
              <a:rPr lang="en-US" dirty="0"/>
            </a:br>
            <a:endParaRPr lang="en-US" dirty="0"/>
          </a:p>
        </p:txBody>
      </p:sp>
      <p:pic>
        <p:nvPicPr>
          <p:cNvPr id="4" name="Picture 3"/>
          <p:cNvPicPr>
            <a:picLocks noChangeAspect="1"/>
          </p:cNvPicPr>
          <p:nvPr/>
        </p:nvPicPr>
        <p:blipFill>
          <a:blip r:embed="rId2"/>
          <a:stretch>
            <a:fillRect/>
          </a:stretch>
        </p:blipFill>
        <p:spPr>
          <a:xfrm>
            <a:off x="729343" y="1295400"/>
            <a:ext cx="7883243" cy="3415506"/>
          </a:xfrm>
          <a:prstGeom prst="rect">
            <a:avLst/>
          </a:prstGeom>
        </p:spPr>
      </p:pic>
      <p:sp>
        <p:nvSpPr>
          <p:cNvPr id="3" name="Rectangle 2"/>
          <p:cNvSpPr/>
          <p:nvPr/>
        </p:nvSpPr>
        <p:spPr>
          <a:xfrm>
            <a:off x="0" y="5100935"/>
            <a:ext cx="9144000" cy="523220"/>
          </a:xfrm>
          <a:prstGeom prst="rect">
            <a:avLst/>
          </a:prstGeom>
        </p:spPr>
        <p:txBody>
          <a:bodyPr wrap="square">
            <a:spAutoFit/>
          </a:bodyPr>
          <a:lstStyle/>
          <a:p>
            <a:pPr algn="ctr"/>
            <a:r>
              <a:rPr lang="en-US" sz="2800" b="1" dirty="0">
                <a:hlinkClick r:id="rId3"/>
              </a:rPr>
              <a:t>www.CommunityActionPartnership.com/Census-2020</a:t>
            </a:r>
            <a:endParaRPr lang="en-US" sz="2800" b="1" dirty="0"/>
          </a:p>
        </p:txBody>
      </p:sp>
    </p:spTree>
    <p:extLst>
      <p:ext uri="{BB962C8B-B14F-4D97-AF65-F5344CB8AC3E}">
        <p14:creationId xmlns:p14="http://schemas.microsoft.com/office/powerpoint/2010/main" val="7033479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610600" cy="838200"/>
          </a:xfrm>
        </p:spPr>
        <p:txBody>
          <a:bodyPr>
            <a:noAutofit/>
          </a:bodyPr>
          <a:lstStyle/>
          <a:p>
            <a:pPr>
              <a:lnSpc>
                <a:spcPts val="3400"/>
              </a:lnSpc>
            </a:pPr>
            <a:r>
              <a:rPr lang="en-US" sz="3600" dirty="0">
                <a:solidFill>
                  <a:schemeClr val="accent1">
                    <a:lumMod val="50000"/>
                  </a:schemeClr>
                </a:solidFill>
              </a:rPr>
              <a:t>Community Action</a:t>
            </a:r>
            <a:br>
              <a:rPr lang="en-US" sz="3600" dirty="0">
                <a:solidFill>
                  <a:schemeClr val="accent1">
                    <a:lumMod val="50000"/>
                  </a:schemeClr>
                </a:solidFill>
              </a:rPr>
            </a:br>
            <a:r>
              <a:rPr lang="en-US" sz="3600" dirty="0">
                <a:solidFill>
                  <a:schemeClr val="accent1">
                    <a:lumMod val="50000"/>
                  </a:schemeClr>
                </a:solidFill>
              </a:rPr>
              <a:t>Complete Count Committee (CACCC)</a:t>
            </a:r>
          </a:p>
        </p:txBody>
      </p:sp>
      <p:sp>
        <p:nvSpPr>
          <p:cNvPr id="3" name="Content Placeholder 2"/>
          <p:cNvSpPr>
            <a:spLocks noGrp="1"/>
          </p:cNvSpPr>
          <p:nvPr>
            <p:ph idx="1"/>
          </p:nvPr>
        </p:nvSpPr>
        <p:spPr>
          <a:xfrm>
            <a:off x="304800" y="1371600"/>
            <a:ext cx="8534400" cy="3998746"/>
          </a:xfrm>
        </p:spPr>
        <p:txBody>
          <a:bodyPr>
            <a:noAutofit/>
          </a:bodyPr>
          <a:lstStyle/>
          <a:p>
            <a:pPr marL="0" indent="0" algn="ctr">
              <a:lnSpc>
                <a:spcPts val="2500"/>
              </a:lnSpc>
              <a:spcBef>
                <a:spcPts val="0"/>
              </a:spcBef>
              <a:spcAft>
                <a:spcPts val="2400"/>
              </a:spcAft>
              <a:buNone/>
            </a:pPr>
            <a:r>
              <a:rPr lang="en-US" sz="2400" dirty="0">
                <a:solidFill>
                  <a:schemeClr val="accent1">
                    <a:lumMod val="50000"/>
                  </a:schemeClr>
                </a:solidFill>
              </a:rPr>
              <a:t>Each Agency, Association, &amp; State Office Should Nominate </a:t>
            </a:r>
            <a:r>
              <a:rPr lang="en-US" sz="2400" i="1" dirty="0">
                <a:solidFill>
                  <a:schemeClr val="accent1">
                    <a:lumMod val="50000"/>
                  </a:schemeClr>
                </a:solidFill>
              </a:rPr>
              <a:t>1 Person </a:t>
            </a:r>
            <a:r>
              <a:rPr lang="en-US" sz="2400" dirty="0">
                <a:solidFill>
                  <a:schemeClr val="accent1">
                    <a:lumMod val="50000"/>
                  </a:schemeClr>
                </a:solidFill>
              </a:rPr>
              <a:t>To Be The Point Person For Their Office, And: </a:t>
            </a:r>
          </a:p>
          <a:p>
            <a:pPr marL="656082" lvl="1" indent="-256032">
              <a:lnSpc>
                <a:spcPts val="2500"/>
              </a:lnSpc>
              <a:spcBef>
                <a:spcPts val="0"/>
              </a:spcBef>
              <a:spcAft>
                <a:spcPts val="1600"/>
              </a:spcAft>
            </a:pPr>
            <a:r>
              <a:rPr lang="en-US" sz="2200" i="1" dirty="0">
                <a:solidFill>
                  <a:schemeClr val="accent1">
                    <a:lumMod val="50000"/>
                  </a:schemeClr>
                </a:solidFill>
              </a:rPr>
              <a:t>Participate In Trainings And Webinars </a:t>
            </a:r>
          </a:p>
          <a:p>
            <a:pPr marL="656082" lvl="1" indent="-256032">
              <a:lnSpc>
                <a:spcPts val="2500"/>
              </a:lnSpc>
              <a:spcBef>
                <a:spcPts val="0"/>
              </a:spcBef>
              <a:spcAft>
                <a:spcPts val="1600"/>
              </a:spcAft>
            </a:pPr>
            <a:r>
              <a:rPr lang="en-US" sz="2200" i="1" dirty="0">
                <a:solidFill>
                  <a:schemeClr val="accent1">
                    <a:lumMod val="50000"/>
                  </a:schemeClr>
                </a:solidFill>
              </a:rPr>
              <a:t>Help Organize Census Activities For Their Agency</a:t>
            </a:r>
          </a:p>
          <a:p>
            <a:pPr marL="656082" lvl="1" indent="-256032">
              <a:lnSpc>
                <a:spcPts val="2500"/>
              </a:lnSpc>
              <a:spcBef>
                <a:spcPts val="0"/>
              </a:spcBef>
              <a:spcAft>
                <a:spcPts val="1600"/>
              </a:spcAft>
            </a:pPr>
            <a:r>
              <a:rPr lang="en-US" sz="2200" i="1" dirty="0">
                <a:solidFill>
                  <a:schemeClr val="accent1">
                    <a:lumMod val="50000"/>
                  </a:schemeClr>
                </a:solidFill>
              </a:rPr>
              <a:t>Be A Contact For Nationwide Partner Agencies</a:t>
            </a:r>
          </a:p>
          <a:p>
            <a:pPr marL="656082" lvl="1" indent="-256032">
              <a:lnSpc>
                <a:spcPts val="2500"/>
              </a:lnSpc>
              <a:spcBef>
                <a:spcPts val="0"/>
              </a:spcBef>
              <a:spcAft>
                <a:spcPts val="1600"/>
              </a:spcAft>
            </a:pPr>
            <a:r>
              <a:rPr lang="en-US" sz="2200" i="1" dirty="0">
                <a:solidFill>
                  <a:schemeClr val="accent1">
                    <a:lumMod val="50000"/>
                  </a:schemeClr>
                </a:solidFill>
              </a:rPr>
              <a:t>Attend Census Academy And Be Certified On The Census</a:t>
            </a:r>
          </a:p>
          <a:p>
            <a:pPr marL="0" indent="0" algn="ctr">
              <a:spcBef>
                <a:spcPts val="1600"/>
              </a:spcBef>
              <a:spcAft>
                <a:spcPts val="1000"/>
              </a:spcAft>
              <a:buNone/>
            </a:pPr>
            <a:r>
              <a:rPr lang="en-US" sz="2400" b="1" dirty="0">
                <a:solidFill>
                  <a:schemeClr val="accent1">
                    <a:lumMod val="50000"/>
                  </a:schemeClr>
                </a:solidFill>
              </a:rPr>
              <a:t>We Are Aiming For 100% Network Participation! </a:t>
            </a:r>
          </a:p>
        </p:txBody>
      </p:sp>
      <p:sp>
        <p:nvSpPr>
          <p:cNvPr id="4" name="TextBox 3"/>
          <p:cNvSpPr txBox="1"/>
          <p:nvPr/>
        </p:nvSpPr>
        <p:spPr>
          <a:xfrm>
            <a:off x="152400" y="5370346"/>
            <a:ext cx="8534400" cy="310341"/>
          </a:xfrm>
          <a:prstGeom prst="rect">
            <a:avLst/>
          </a:prstGeom>
          <a:noFill/>
        </p:spPr>
        <p:txBody>
          <a:bodyPr wrap="square" rtlCol="0">
            <a:spAutoFit/>
          </a:bodyPr>
          <a:lstStyle/>
          <a:p>
            <a:pPr algn="ctr">
              <a:lnSpc>
                <a:spcPts val="1700"/>
              </a:lnSpc>
            </a:pPr>
            <a:r>
              <a:rPr lang="en-US" sz="1600" b="1" i="1" dirty="0">
                <a:solidFill>
                  <a:schemeClr val="accent1">
                    <a:lumMod val="50000"/>
                  </a:schemeClr>
                </a:solidFill>
              </a:rPr>
              <a:t>If we care about the entire Community, then we have to help count the entire Community!</a:t>
            </a:r>
          </a:p>
        </p:txBody>
      </p:sp>
    </p:spTree>
    <p:extLst>
      <p:ext uri="{BB962C8B-B14F-4D97-AF65-F5344CB8AC3E}">
        <p14:creationId xmlns:p14="http://schemas.microsoft.com/office/powerpoint/2010/main" val="36361600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8"/>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62400" y="453182"/>
            <a:ext cx="1483444" cy="37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75" y="75902"/>
            <a:ext cx="8229823" cy="1143000"/>
          </a:xfrm>
        </p:spPr>
        <p:txBody>
          <a:bodyPr rtlCol="0">
            <a:noAutofit/>
          </a:bodyPr>
          <a:lstStyle/>
          <a:p>
            <a:pPr defTabSz="914353">
              <a:defRPr/>
            </a:pPr>
            <a:r>
              <a:rPr lang="en-US" dirty="0">
                <a:solidFill>
                  <a:schemeClr val="accent1">
                    <a:lumMod val="50000"/>
                  </a:schemeClr>
                </a:solidFill>
              </a:rPr>
              <a:t>Census              Academy</a:t>
            </a:r>
            <a:endParaRPr lang="en-US" sz="7200" b="1" dirty="0">
              <a:solidFill>
                <a:srgbClr val="005288"/>
              </a:solidFill>
            </a:endParaRPr>
          </a:p>
        </p:txBody>
      </p:sp>
      <p:sp>
        <p:nvSpPr>
          <p:cNvPr id="11" name="Content Placeholder 10"/>
          <p:cNvSpPr>
            <a:spLocks noGrp="1"/>
          </p:cNvSpPr>
          <p:nvPr>
            <p:ph idx="1"/>
          </p:nvPr>
        </p:nvSpPr>
        <p:spPr>
          <a:xfrm flipH="1">
            <a:off x="3269181" y="1341241"/>
            <a:ext cx="5791572" cy="3713338"/>
          </a:xfrm>
          <a:prstGeom prst="teardrop">
            <a:avLst>
              <a:gd name="adj" fmla="val 110505"/>
            </a:avLst>
          </a:prstGeom>
          <a:solidFill>
            <a:srgbClr val="005288"/>
          </a:solidFill>
          <a:effectLst>
            <a:outerShdw blurRad="50800" dist="38100" dir="2700000" algn="tl" rotWithShape="0">
              <a:prstClr val="black">
                <a:alpha val="40000"/>
              </a:prstClr>
            </a:outerShdw>
          </a:effectLst>
        </p:spPr>
        <p:txBody>
          <a:bodyPr rtlCol="0">
            <a:noAutofit/>
          </a:bodyPr>
          <a:lstStyle/>
          <a:p>
            <a:pPr marL="342882" indent="-342882" defTabSz="914353" eaLnBrk="1" fontAlgn="auto" hangingPunct="1">
              <a:spcAft>
                <a:spcPts val="0"/>
              </a:spcAft>
              <a:buFont typeface="Wingdings" panose="05000000000000000000" pitchFamily="2" charset="2"/>
              <a:buChar char="ü"/>
              <a:defRPr/>
            </a:pPr>
            <a:r>
              <a:rPr lang="en-US" sz="2100" b="1" dirty="0">
                <a:solidFill>
                  <a:schemeClr val="bg1"/>
                </a:solidFill>
                <a:latin typeface="Calibri Light" panose="020F0302020204030204" pitchFamily="34" charset="0"/>
              </a:rPr>
              <a:t>On-demand courses, videos &amp; resources</a:t>
            </a:r>
          </a:p>
          <a:p>
            <a:pPr marL="342882" indent="-342882" defTabSz="914353" eaLnBrk="1" fontAlgn="auto" hangingPunct="1">
              <a:spcAft>
                <a:spcPts val="0"/>
              </a:spcAft>
              <a:buFont typeface="Wingdings" panose="05000000000000000000" pitchFamily="2" charset="2"/>
              <a:buChar char="ü"/>
              <a:defRPr/>
            </a:pPr>
            <a:r>
              <a:rPr lang="en-US" sz="2100" b="1" dirty="0">
                <a:solidFill>
                  <a:schemeClr val="bg1"/>
                </a:solidFill>
                <a:latin typeface="Calibri Light" panose="020F0302020204030204" pitchFamily="34" charset="0"/>
              </a:rPr>
              <a:t>Peer Engagement &amp; Virtual Networking</a:t>
            </a:r>
          </a:p>
          <a:p>
            <a:pPr marL="342882" indent="-342882" defTabSz="914353" eaLnBrk="1" fontAlgn="auto" hangingPunct="1">
              <a:spcAft>
                <a:spcPts val="0"/>
              </a:spcAft>
              <a:buFont typeface="Wingdings" panose="05000000000000000000" pitchFamily="2" charset="2"/>
              <a:buChar char="ü"/>
              <a:defRPr/>
            </a:pPr>
            <a:r>
              <a:rPr lang="en-US" sz="2100" b="1" dirty="0">
                <a:solidFill>
                  <a:schemeClr val="bg1"/>
                </a:solidFill>
                <a:latin typeface="Calibri Light" panose="020F0302020204030204" pitchFamily="34" charset="0"/>
              </a:rPr>
              <a:t>Virtual space for Learning Community Groups</a:t>
            </a:r>
          </a:p>
          <a:p>
            <a:pPr marL="342882" indent="-342882" defTabSz="914353">
              <a:buFont typeface="Wingdings" panose="05000000000000000000" pitchFamily="2" charset="2"/>
              <a:buChar char="ü"/>
              <a:defRPr/>
            </a:pPr>
            <a:r>
              <a:rPr lang="en-US" sz="2100" b="1" dirty="0">
                <a:solidFill>
                  <a:prstClr val="white"/>
                </a:solidFill>
                <a:effectLst>
                  <a:outerShdw blurRad="38100" dist="38100" dir="2700000" algn="tl">
                    <a:srgbClr val="000000">
                      <a:alpha val="43137"/>
                    </a:srgbClr>
                  </a:outerShdw>
                </a:effectLst>
                <a:latin typeface="Calibri Light" panose="020F0302020204030204" pitchFamily="34" charset="0"/>
                <a:ea typeface="MS PGothic" panose="020B0600070205080204" pitchFamily="34" charset="-128"/>
                <a:cs typeface="Calibri Light" panose="020F0302020204030204" pitchFamily="34" charset="0"/>
                <a:sym typeface="Helvetica Light"/>
              </a:rPr>
              <a:t>Free</a:t>
            </a:r>
            <a:r>
              <a:rPr lang="en-US" sz="2100" b="1" dirty="0">
                <a:solidFill>
                  <a:prstClr val="white"/>
                </a:solidFill>
                <a:latin typeface="Calibri Light" panose="020F0302020204030204" pitchFamily="34" charset="0"/>
                <a:ea typeface="MS PGothic" panose="020B0600070205080204" pitchFamily="34" charset="-128"/>
                <a:cs typeface="Calibri Light" panose="020F0302020204030204" pitchFamily="34" charset="0"/>
                <a:sym typeface="Helvetica Light"/>
              </a:rPr>
              <a:t> &amp; Accessible for the Network!</a:t>
            </a:r>
          </a:p>
          <a:p>
            <a:pPr marL="342882" indent="-342882" defTabSz="914353" eaLnBrk="1" fontAlgn="auto" hangingPunct="1">
              <a:spcAft>
                <a:spcPts val="0"/>
              </a:spcAft>
              <a:buFont typeface="Wingdings" panose="05000000000000000000" pitchFamily="2" charset="2"/>
              <a:buChar char="ü"/>
              <a:defRPr/>
            </a:pPr>
            <a:endParaRPr lang="en-US" sz="2200" b="1" dirty="0">
              <a:solidFill>
                <a:schemeClr val="bg1"/>
              </a:solidFill>
              <a:latin typeface="Calibri Light" panose="020F0302020204030204" pitchFamily="34" charset="0"/>
            </a:endParaRPr>
          </a:p>
          <a:p>
            <a:pPr marL="342882" indent="-342882" defTabSz="914353" eaLnBrk="1" fontAlgn="auto" hangingPunct="1">
              <a:spcAft>
                <a:spcPts val="0"/>
              </a:spcAft>
              <a:buFont typeface="Wingdings" panose="05000000000000000000" pitchFamily="2" charset="2"/>
              <a:buChar char="ü"/>
              <a:defRPr/>
            </a:pPr>
            <a:endParaRPr lang="en-US" sz="2200" b="1" dirty="0">
              <a:solidFill>
                <a:schemeClr val="bg1"/>
              </a:solidFill>
              <a:latin typeface="Calibri Light" panose="020F0302020204030204" pitchFamily="34" charset="0"/>
            </a:endParaRPr>
          </a:p>
        </p:txBody>
      </p:sp>
      <p:sp>
        <p:nvSpPr>
          <p:cNvPr id="3" name="Rectangle 2"/>
          <p:cNvSpPr/>
          <p:nvPr/>
        </p:nvSpPr>
        <p:spPr>
          <a:xfrm>
            <a:off x="495597" y="5002639"/>
            <a:ext cx="8152805" cy="1269578"/>
          </a:xfrm>
          <a:prstGeom prst="rect">
            <a:avLst/>
          </a:prstGeom>
        </p:spPr>
        <p:txBody>
          <a:bodyPr>
            <a:spAutoFit/>
          </a:bodyPr>
          <a:lstStyle/>
          <a:p>
            <a:pPr defTabSz="914353">
              <a:defRPr/>
            </a:pPr>
            <a:r>
              <a:rPr lang="en-US" dirty="0">
                <a:solidFill>
                  <a:srgbClr val="005288"/>
                </a:solidFill>
                <a:ea typeface="MS PGothic" panose="020B0600070205080204" pitchFamily="34" charset="-128"/>
                <a:sym typeface="Helvetica Light"/>
              </a:rPr>
              <a:t>Moodle is an online learning platform that provided trainers and learners with a single robust, secure, and integrated system to create personalized learning environments. </a:t>
            </a:r>
            <a:r>
              <a:rPr lang="en-US" sz="2250" u="sng" dirty="0">
                <a:solidFill>
                  <a:prstClr val="black"/>
                </a:solidFill>
                <a:ea typeface="MS PGothic" panose="020B0600070205080204" pitchFamily="34" charset="-128"/>
                <a:sym typeface="Helvetica Light"/>
                <a:hlinkClick r:id="rId4"/>
              </a:rPr>
              <a:t>https://moodle.communityactionpartnership.com</a:t>
            </a:r>
            <a:endParaRPr lang="en-US" sz="2250" u="sng" dirty="0">
              <a:solidFill>
                <a:prstClr val="black"/>
              </a:solidFill>
              <a:ea typeface="MS PGothic" panose="020B0600070205080204" pitchFamily="34" charset="-128"/>
              <a:sym typeface="Helvetica Light"/>
            </a:endParaRPr>
          </a:p>
          <a:p>
            <a:pPr defTabSz="914353">
              <a:defRPr/>
            </a:pPr>
            <a:endParaRPr lang="en-US" dirty="0">
              <a:solidFill>
                <a:srgbClr val="005288"/>
              </a:solidFill>
              <a:ea typeface="MS PGothic" panose="020B0600070205080204" pitchFamily="34" charset="-128"/>
              <a:sym typeface="Helvetica Light"/>
            </a:endParaRPr>
          </a:p>
        </p:txBody>
      </p:sp>
      <p:pic>
        <p:nvPicPr>
          <p:cNvPr id="68614" name="Picture 3"/>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1836" y="453182"/>
            <a:ext cx="1024682" cy="119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335859" y="2222700"/>
            <a:ext cx="3124274" cy="2401997"/>
          </a:xfrm>
          <a:prstGeom prst="teardrop">
            <a:avLst>
              <a:gd name="adj" fmla="val 110648"/>
            </a:avLst>
          </a:prstGeom>
          <a:solidFill>
            <a:srgbClr val="C80452"/>
          </a:solidFill>
          <a:effectLst>
            <a:outerShdw blurRad="50800" dist="38100" dir="2700000" algn="tl" rotWithShape="0">
              <a:prstClr val="black">
                <a:alpha val="40000"/>
              </a:prstClr>
            </a:outerShdw>
          </a:effectLst>
        </p:spPr>
        <p:txBody>
          <a:bodyPr>
            <a:spAutoFit/>
          </a:bodyPr>
          <a:lstStyle/>
          <a:p>
            <a:pPr marL="342900" indent="-342900" algn="ctr" defTabSz="914353">
              <a:buFont typeface="Wingdings" panose="05000000000000000000" pitchFamily="2" charset="2"/>
              <a:buChar char="ü"/>
              <a:defRPr/>
            </a:pPr>
            <a:r>
              <a:rPr lang="en-US" sz="2100" b="1" dirty="0">
                <a:solidFill>
                  <a:prstClr val="white"/>
                </a:solidFill>
                <a:effectLst>
                  <a:outerShdw blurRad="38100" dist="38100" dir="2700000" algn="tl">
                    <a:srgbClr val="000000">
                      <a:alpha val="43137"/>
                    </a:srgbClr>
                  </a:outerShdw>
                </a:effectLst>
                <a:latin typeface="Calibri Light" panose="020F0302020204030204" pitchFamily="34" charset="0"/>
                <a:ea typeface="MS PGothic" panose="020B0600070205080204" pitchFamily="34" charset="-128"/>
                <a:cs typeface="Calibri Light" panose="020F0302020204030204" pitchFamily="34" charset="0"/>
                <a:sym typeface="Helvetica Light"/>
              </a:rPr>
              <a:t>2 Census tracks</a:t>
            </a:r>
          </a:p>
          <a:p>
            <a:pPr marL="342900" indent="-342900" algn="ctr" defTabSz="914353">
              <a:buFont typeface="Wingdings" panose="05000000000000000000" pitchFamily="2" charset="2"/>
              <a:buChar char="ü"/>
              <a:defRPr/>
            </a:pPr>
            <a:r>
              <a:rPr lang="en-US" sz="2100" b="1" dirty="0">
                <a:solidFill>
                  <a:prstClr val="white"/>
                </a:solidFill>
                <a:effectLst>
                  <a:outerShdw blurRad="38100" dist="38100" dir="2700000" algn="tl">
                    <a:srgbClr val="000000">
                      <a:alpha val="43137"/>
                    </a:srgbClr>
                  </a:outerShdw>
                </a:effectLst>
                <a:latin typeface="Calibri Light" panose="020F0302020204030204" pitchFamily="34" charset="0"/>
                <a:ea typeface="MS PGothic" panose="020B0600070205080204" pitchFamily="34" charset="-128"/>
                <a:cs typeface="Calibri Light" panose="020F0302020204030204" pitchFamily="34" charset="0"/>
                <a:sym typeface="Helvetica Light"/>
              </a:rPr>
              <a:t>Approx. 2 hours per course</a:t>
            </a:r>
          </a:p>
          <a:p>
            <a:pPr marL="342900" indent="-342900" algn="ctr" defTabSz="914353">
              <a:buFont typeface="Wingdings" panose="05000000000000000000" pitchFamily="2" charset="2"/>
              <a:buChar char="ü"/>
              <a:defRPr/>
            </a:pPr>
            <a:r>
              <a:rPr lang="en-US" sz="2100" b="1" dirty="0">
                <a:solidFill>
                  <a:prstClr val="white"/>
                </a:solidFill>
                <a:effectLst>
                  <a:outerShdw blurRad="38100" dist="38100" dir="2700000" algn="tl">
                    <a:srgbClr val="000000">
                      <a:alpha val="43137"/>
                    </a:srgbClr>
                  </a:outerShdw>
                </a:effectLst>
                <a:latin typeface="Calibri Light" panose="020F0302020204030204" pitchFamily="34" charset="0"/>
                <a:ea typeface="MS PGothic" panose="020B0600070205080204" pitchFamily="34" charset="-128"/>
                <a:cs typeface="Calibri Light" panose="020F0302020204030204" pitchFamily="34" charset="0"/>
                <a:sym typeface="Helvetica Light"/>
              </a:rPr>
              <a:t>Get Census Certified!</a:t>
            </a:r>
            <a:endParaRPr lang="en-US" sz="2100" b="1" dirty="0">
              <a:solidFill>
                <a:prstClr val="white"/>
              </a:solidFill>
              <a:latin typeface="Calibri Light" panose="020F0302020204030204" pitchFamily="34" charset="0"/>
              <a:ea typeface="MS PGothic" panose="020B0600070205080204" pitchFamily="34" charset="-128"/>
              <a:cs typeface="Calibri Light" panose="020F0302020204030204" pitchFamily="34" charset="0"/>
              <a:sym typeface="Helvetica Light"/>
            </a:endParaRPr>
          </a:p>
        </p:txBody>
      </p:sp>
    </p:spTree>
    <p:extLst>
      <p:ext uri="{BB962C8B-B14F-4D97-AF65-F5344CB8AC3E}">
        <p14:creationId xmlns:p14="http://schemas.microsoft.com/office/powerpoint/2010/main" val="3287838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8E1FB71-2E4E-4EF4-83EC-1DD96D3E56B5}"/>
              </a:ext>
            </a:extLst>
          </p:cNvPr>
          <p:cNvSpPr>
            <a:spLocks noGrp="1"/>
          </p:cNvSpPr>
          <p:nvPr>
            <p:ph type="title"/>
          </p:nvPr>
        </p:nvSpPr>
        <p:spPr>
          <a:xfrm>
            <a:off x="685800" y="2743200"/>
            <a:ext cx="8229600" cy="1143000"/>
          </a:xfrm>
        </p:spPr>
        <p:txBody>
          <a:bodyPr>
            <a:normAutofit fontScale="90000"/>
          </a:bodyPr>
          <a:lstStyle/>
          <a:p>
            <a:pPr>
              <a:spcAft>
                <a:spcPts val="400"/>
              </a:spcAft>
            </a:pPr>
            <a:r>
              <a:rPr lang="en-US" sz="7300" dirty="0"/>
              <a:t>Get Out The Count</a:t>
            </a:r>
            <a:r>
              <a:rPr lang="en-US" sz="6000" dirty="0"/>
              <a:t> </a:t>
            </a:r>
            <a:br>
              <a:rPr lang="en-US" sz="6000" dirty="0"/>
            </a:br>
            <a:r>
              <a:rPr lang="en-US" sz="6000" dirty="0"/>
              <a:t>What Can You Do?</a:t>
            </a:r>
            <a:br>
              <a:rPr lang="en-US" sz="6000" dirty="0"/>
            </a:br>
            <a:endParaRPr lang="en-US" sz="6000" dirty="0"/>
          </a:p>
        </p:txBody>
      </p:sp>
    </p:spTree>
    <p:extLst>
      <p:ext uri="{BB962C8B-B14F-4D97-AF65-F5344CB8AC3E}">
        <p14:creationId xmlns:p14="http://schemas.microsoft.com/office/powerpoint/2010/main" val="3417062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828800"/>
            <a:ext cx="8382000" cy="3200400"/>
          </a:xfrm>
        </p:spPr>
        <p:txBody>
          <a:bodyPr>
            <a:normAutofit fontScale="92500" lnSpcReduction="10000"/>
          </a:bodyPr>
          <a:lstStyle/>
          <a:p>
            <a:pPr marL="514350" indent="-514350">
              <a:spcBef>
                <a:spcPts val="1200"/>
              </a:spcBef>
              <a:spcAft>
                <a:spcPts val="2400"/>
              </a:spcAft>
              <a:buFont typeface="+mj-lt"/>
              <a:buAutoNum type="arabicPeriod"/>
            </a:pPr>
            <a:r>
              <a:rPr lang="en-US" b="1" dirty="0"/>
              <a:t>Learn about the Census in your Community</a:t>
            </a:r>
          </a:p>
          <a:p>
            <a:pPr marL="514350" indent="-514350">
              <a:spcBef>
                <a:spcPts val="1200"/>
              </a:spcBef>
              <a:spcAft>
                <a:spcPts val="2400"/>
              </a:spcAft>
              <a:buFont typeface="+mj-lt"/>
              <a:buAutoNum type="arabicPeriod"/>
            </a:pPr>
            <a:r>
              <a:rPr lang="en-US" b="1" dirty="0"/>
              <a:t>Network, Partner, Connect, Build</a:t>
            </a:r>
          </a:p>
          <a:p>
            <a:pPr marL="514350" indent="-514350">
              <a:spcBef>
                <a:spcPts val="1200"/>
              </a:spcBef>
              <a:spcAft>
                <a:spcPts val="2400"/>
              </a:spcAft>
              <a:buFont typeface="+mj-lt"/>
              <a:buAutoNum type="arabicPeriod"/>
            </a:pPr>
            <a:r>
              <a:rPr lang="en-US" b="1" dirty="0"/>
              <a:t>Social Media and Communications Campaign</a:t>
            </a:r>
          </a:p>
          <a:p>
            <a:pPr marL="514350" indent="-514350">
              <a:spcBef>
                <a:spcPts val="1200"/>
              </a:spcBef>
              <a:spcAft>
                <a:spcPts val="2400"/>
              </a:spcAft>
              <a:buFont typeface="+mj-lt"/>
              <a:buAutoNum type="arabicPeriod"/>
            </a:pPr>
            <a:r>
              <a:rPr lang="en-US" b="1" dirty="0"/>
              <a:t>Census Outreach at Agency Level</a:t>
            </a:r>
          </a:p>
        </p:txBody>
      </p:sp>
      <p:sp>
        <p:nvSpPr>
          <p:cNvPr id="4" name="Rectangle 3"/>
          <p:cNvSpPr/>
          <p:nvPr/>
        </p:nvSpPr>
        <p:spPr>
          <a:xfrm>
            <a:off x="152400" y="152400"/>
            <a:ext cx="8839200" cy="1195199"/>
          </a:xfrm>
          <a:prstGeom prst="rect">
            <a:avLst/>
          </a:prstGeom>
        </p:spPr>
        <p:txBody>
          <a:bodyPr wrap="square">
            <a:spAutoFit/>
          </a:bodyPr>
          <a:lstStyle/>
          <a:p>
            <a:pPr algn="ctr">
              <a:lnSpc>
                <a:spcPts val="4300"/>
              </a:lnSpc>
            </a:pPr>
            <a:r>
              <a:rPr lang="en-US" sz="4000" b="1" dirty="0">
                <a:solidFill>
                  <a:srgbClr val="1F497D">
                    <a:lumMod val="75000"/>
                  </a:srgbClr>
                </a:solidFill>
                <a:ea typeface="+mj-ea"/>
                <a:cs typeface="+mj-cs"/>
              </a:rPr>
              <a:t>Community Action Counts </a:t>
            </a:r>
          </a:p>
          <a:p>
            <a:pPr algn="ctr">
              <a:lnSpc>
                <a:spcPts val="4300"/>
              </a:lnSpc>
            </a:pPr>
            <a:r>
              <a:rPr lang="en-US" sz="4000" b="1" dirty="0">
                <a:solidFill>
                  <a:srgbClr val="1F497D">
                    <a:lumMod val="75000"/>
                  </a:srgbClr>
                </a:solidFill>
                <a:ea typeface="+mj-ea"/>
                <a:cs typeface="+mj-cs"/>
              </a:rPr>
              <a:t> </a:t>
            </a:r>
            <a:r>
              <a:rPr lang="en-US" sz="4000" b="1" dirty="0">
                <a:solidFill>
                  <a:srgbClr val="1F497D">
                    <a:lumMod val="75000"/>
                  </a:srgbClr>
                </a:solidFill>
              </a:rPr>
              <a:t>Local Level </a:t>
            </a:r>
            <a:r>
              <a:rPr lang="en-US" sz="4000" b="1" dirty="0">
                <a:solidFill>
                  <a:srgbClr val="1F497D">
                    <a:lumMod val="75000"/>
                  </a:srgbClr>
                </a:solidFill>
                <a:ea typeface="+mj-ea"/>
                <a:cs typeface="+mj-cs"/>
              </a:rPr>
              <a:t>Census Engagement</a:t>
            </a:r>
            <a:endParaRPr lang="en-US" dirty="0"/>
          </a:p>
        </p:txBody>
      </p:sp>
    </p:spTree>
    <p:extLst>
      <p:ext uri="{BB962C8B-B14F-4D97-AF65-F5344CB8AC3E}">
        <p14:creationId xmlns:p14="http://schemas.microsoft.com/office/powerpoint/2010/main" val="27188330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600200"/>
            <a:ext cx="8382000" cy="4267200"/>
          </a:xfrm>
        </p:spPr>
        <p:txBody>
          <a:bodyPr>
            <a:normAutofit/>
          </a:bodyPr>
          <a:lstStyle/>
          <a:p>
            <a:r>
              <a:rPr lang="en-US" dirty="0"/>
              <a:t> Learn about the Census in your community</a:t>
            </a:r>
          </a:p>
          <a:p>
            <a:pPr lvl="1">
              <a:spcBef>
                <a:spcPts val="1200"/>
              </a:spcBef>
              <a:spcAft>
                <a:spcPts val="600"/>
              </a:spcAft>
            </a:pPr>
            <a:r>
              <a:rPr lang="en-US" dirty="0"/>
              <a:t> Who makes up the hard to count in your community?</a:t>
            </a:r>
          </a:p>
          <a:p>
            <a:pPr lvl="1">
              <a:spcBef>
                <a:spcPts val="1200"/>
              </a:spcBef>
              <a:spcAft>
                <a:spcPts val="600"/>
              </a:spcAft>
            </a:pPr>
            <a:r>
              <a:rPr lang="en-US" dirty="0"/>
              <a:t>What are the major concerns?</a:t>
            </a:r>
          </a:p>
          <a:p>
            <a:pPr lvl="1">
              <a:spcBef>
                <a:spcPts val="1200"/>
              </a:spcBef>
              <a:spcAft>
                <a:spcPts val="600"/>
              </a:spcAft>
            </a:pPr>
            <a:r>
              <a:rPr lang="en-US" dirty="0"/>
              <a:t>Connect Census to important local issues</a:t>
            </a:r>
          </a:p>
          <a:p>
            <a:pPr lvl="1">
              <a:spcBef>
                <a:spcPts val="1200"/>
              </a:spcBef>
              <a:spcAft>
                <a:spcPts val="600"/>
              </a:spcAft>
            </a:pPr>
            <a:r>
              <a:rPr lang="en-US" dirty="0"/>
              <a:t>Where is your regional Census office?</a:t>
            </a:r>
          </a:p>
          <a:p>
            <a:pPr lvl="1"/>
            <a:endParaRPr lang="en-US" dirty="0"/>
          </a:p>
        </p:txBody>
      </p:sp>
      <p:sp>
        <p:nvSpPr>
          <p:cNvPr id="4" name="Rectangle 3"/>
          <p:cNvSpPr/>
          <p:nvPr/>
        </p:nvSpPr>
        <p:spPr>
          <a:xfrm>
            <a:off x="152400" y="152400"/>
            <a:ext cx="8839200" cy="1195199"/>
          </a:xfrm>
          <a:prstGeom prst="rect">
            <a:avLst/>
          </a:prstGeom>
        </p:spPr>
        <p:txBody>
          <a:bodyPr wrap="square">
            <a:spAutoFit/>
          </a:bodyPr>
          <a:lstStyle/>
          <a:p>
            <a:pPr algn="ctr">
              <a:lnSpc>
                <a:spcPts val="4300"/>
              </a:lnSpc>
            </a:pPr>
            <a:r>
              <a:rPr lang="en-US" sz="4000" b="1" dirty="0">
                <a:solidFill>
                  <a:srgbClr val="1F497D">
                    <a:lumMod val="75000"/>
                  </a:srgbClr>
                </a:solidFill>
                <a:ea typeface="+mj-ea"/>
                <a:cs typeface="+mj-cs"/>
              </a:rPr>
              <a:t>Community Action Counts </a:t>
            </a:r>
          </a:p>
          <a:p>
            <a:pPr algn="ctr">
              <a:lnSpc>
                <a:spcPts val="4300"/>
              </a:lnSpc>
            </a:pPr>
            <a:r>
              <a:rPr lang="en-US" sz="4000" b="1" dirty="0">
                <a:solidFill>
                  <a:srgbClr val="1F497D">
                    <a:lumMod val="75000"/>
                  </a:srgbClr>
                </a:solidFill>
                <a:ea typeface="+mj-ea"/>
                <a:cs typeface="+mj-cs"/>
              </a:rPr>
              <a:t> </a:t>
            </a:r>
            <a:r>
              <a:rPr lang="en-US" sz="4000" b="1" dirty="0">
                <a:solidFill>
                  <a:srgbClr val="1F497D">
                    <a:lumMod val="75000"/>
                  </a:srgbClr>
                </a:solidFill>
              </a:rPr>
              <a:t>Local Level </a:t>
            </a:r>
            <a:r>
              <a:rPr lang="en-US" sz="4000" b="1" dirty="0">
                <a:solidFill>
                  <a:srgbClr val="1F497D">
                    <a:lumMod val="75000"/>
                  </a:srgbClr>
                </a:solidFill>
                <a:ea typeface="+mj-ea"/>
                <a:cs typeface="+mj-cs"/>
              </a:rPr>
              <a:t>Census Engagement</a:t>
            </a:r>
            <a:endParaRPr lang="en-US" dirty="0"/>
          </a:p>
        </p:txBody>
      </p:sp>
    </p:spTree>
    <p:extLst>
      <p:ext uri="{BB962C8B-B14F-4D97-AF65-F5344CB8AC3E}">
        <p14:creationId xmlns:p14="http://schemas.microsoft.com/office/powerpoint/2010/main" val="40836997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85800"/>
          </a:xfrm>
        </p:spPr>
        <p:txBody>
          <a:bodyPr>
            <a:normAutofit fontScale="90000"/>
          </a:bodyPr>
          <a:lstStyle/>
          <a:p>
            <a:r>
              <a:rPr lang="en-US" sz="4000" dirty="0"/>
              <a:t>Finding The Hard To Count</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75174" y="914400"/>
            <a:ext cx="6297225" cy="4271219"/>
          </a:xfrm>
          <a:ln w="12700">
            <a:solidFill>
              <a:schemeClr val="accent1"/>
            </a:solidFill>
          </a:ln>
        </p:spPr>
      </p:pic>
      <p:sp>
        <p:nvSpPr>
          <p:cNvPr id="5" name="Rectangle 4"/>
          <p:cNvSpPr/>
          <p:nvPr/>
        </p:nvSpPr>
        <p:spPr>
          <a:xfrm>
            <a:off x="38100" y="5425921"/>
            <a:ext cx="9067800" cy="425758"/>
          </a:xfrm>
          <a:prstGeom prst="rect">
            <a:avLst/>
          </a:prstGeom>
        </p:spPr>
        <p:txBody>
          <a:bodyPr wrap="square">
            <a:spAutoFit/>
          </a:bodyPr>
          <a:lstStyle/>
          <a:p>
            <a:pPr algn="ctr">
              <a:lnSpc>
                <a:spcPts val="2600"/>
              </a:lnSpc>
            </a:pPr>
            <a:r>
              <a:rPr lang="en-US" altLang="en-US" sz="2400" dirty="0">
                <a:solidFill>
                  <a:prstClr val="black"/>
                </a:solidFill>
                <a:hlinkClick r:id="rId4"/>
              </a:rPr>
              <a:t>www.CensusHardToCountMaps2020.us</a:t>
            </a:r>
            <a:r>
              <a:rPr lang="en-US" altLang="en-US" sz="2400" dirty="0">
                <a:solidFill>
                  <a:prstClr val="black"/>
                </a:solidFill>
              </a:rPr>
              <a:t> </a:t>
            </a:r>
          </a:p>
        </p:txBody>
      </p:sp>
    </p:spTree>
    <p:extLst>
      <p:ext uri="{BB962C8B-B14F-4D97-AF65-F5344CB8AC3E}">
        <p14:creationId xmlns:p14="http://schemas.microsoft.com/office/powerpoint/2010/main" val="25667002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85800"/>
          </a:xfrm>
        </p:spPr>
        <p:txBody>
          <a:bodyPr>
            <a:normAutofit fontScale="90000"/>
          </a:bodyPr>
          <a:lstStyle/>
          <a:p>
            <a:r>
              <a:rPr lang="en-US" sz="4000" dirty="0"/>
              <a:t>Finding The Hard To Count</a:t>
            </a:r>
          </a:p>
        </p:txBody>
      </p:sp>
      <p:sp>
        <p:nvSpPr>
          <p:cNvPr id="5" name="Rectangle 4"/>
          <p:cNvSpPr/>
          <p:nvPr/>
        </p:nvSpPr>
        <p:spPr>
          <a:xfrm>
            <a:off x="38100" y="5425921"/>
            <a:ext cx="9067800" cy="425758"/>
          </a:xfrm>
          <a:prstGeom prst="rect">
            <a:avLst/>
          </a:prstGeom>
        </p:spPr>
        <p:txBody>
          <a:bodyPr wrap="square">
            <a:spAutoFit/>
          </a:bodyPr>
          <a:lstStyle/>
          <a:p>
            <a:pPr algn="ctr">
              <a:lnSpc>
                <a:spcPts val="2600"/>
              </a:lnSpc>
            </a:pPr>
            <a:r>
              <a:rPr lang="en-US" altLang="en-US" sz="2400" dirty="0">
                <a:solidFill>
                  <a:prstClr val="black"/>
                </a:solidFill>
                <a:hlinkClick r:id="rId3"/>
              </a:rPr>
              <a:t>www.CensusHardToCountMaps2020.us</a:t>
            </a:r>
            <a:r>
              <a:rPr lang="en-US" altLang="en-US" sz="2400" dirty="0">
                <a:solidFill>
                  <a:prstClr val="black"/>
                </a:solidFill>
              </a:rPr>
              <a:t> </a:t>
            </a:r>
          </a:p>
        </p:txBody>
      </p:sp>
      <p:pic>
        <p:nvPicPr>
          <p:cNvPr id="7" name="Picture 6">
            <a:extLst>
              <a:ext uri="{FF2B5EF4-FFF2-40B4-BE49-F238E27FC236}">
                <a16:creationId xmlns="" xmlns:a16="http://schemas.microsoft.com/office/drawing/2014/main" id="{D92309F8-2C53-49C5-B44E-07D536A0E0A5}"/>
              </a:ext>
            </a:extLst>
          </p:cNvPr>
          <p:cNvPicPr>
            <a:picLocks noChangeAspect="1"/>
          </p:cNvPicPr>
          <p:nvPr/>
        </p:nvPicPr>
        <p:blipFill>
          <a:blip r:embed="rId4"/>
          <a:stretch>
            <a:fillRect/>
          </a:stretch>
        </p:blipFill>
        <p:spPr>
          <a:xfrm>
            <a:off x="1066800" y="762000"/>
            <a:ext cx="6791325" cy="4610100"/>
          </a:xfrm>
          <a:prstGeom prst="rect">
            <a:avLst/>
          </a:prstGeom>
        </p:spPr>
      </p:pic>
    </p:spTree>
    <p:extLst>
      <p:ext uri="{BB962C8B-B14F-4D97-AF65-F5344CB8AC3E}">
        <p14:creationId xmlns:p14="http://schemas.microsoft.com/office/powerpoint/2010/main" val="36498264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www.Census.gov/ROAM</a:t>
            </a:r>
          </a:p>
        </p:txBody>
      </p:sp>
      <p:pic>
        <p:nvPicPr>
          <p:cNvPr id="7" name="Content Placeholder 6" descr="A close up of a map&#10;&#10;Description automatically generated">
            <a:extLst>
              <a:ext uri="{FF2B5EF4-FFF2-40B4-BE49-F238E27FC236}">
                <a16:creationId xmlns="" xmlns:a16="http://schemas.microsoft.com/office/drawing/2014/main" id="{42B5E669-9EA5-4D25-96F5-BD76EC6D7D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4080" y="1240994"/>
            <a:ext cx="8229600" cy="4376012"/>
          </a:xfrm>
        </p:spPr>
      </p:pic>
      <p:pic>
        <p:nvPicPr>
          <p:cNvPr id="5" name="Picture 4"/>
          <p:cNvPicPr>
            <a:picLocks noChangeAspect="1"/>
          </p:cNvPicPr>
          <p:nvPr/>
        </p:nvPicPr>
        <p:blipFill>
          <a:blip r:embed="rId3"/>
          <a:stretch>
            <a:fillRect/>
          </a:stretch>
        </p:blipFill>
        <p:spPr>
          <a:xfrm>
            <a:off x="609600" y="4191000"/>
            <a:ext cx="2252192" cy="1552575"/>
          </a:xfrm>
          <a:prstGeom prst="rect">
            <a:avLst/>
          </a:prstGeom>
        </p:spPr>
      </p:pic>
    </p:spTree>
    <p:extLst>
      <p:ext uri="{BB962C8B-B14F-4D97-AF65-F5344CB8AC3E}">
        <p14:creationId xmlns:p14="http://schemas.microsoft.com/office/powerpoint/2010/main" val="13588108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www.Census.gov/ROAM</a:t>
            </a:r>
          </a:p>
        </p:txBody>
      </p:sp>
      <p:pic>
        <p:nvPicPr>
          <p:cNvPr id="6" name="Picture 5">
            <a:extLst>
              <a:ext uri="{FF2B5EF4-FFF2-40B4-BE49-F238E27FC236}">
                <a16:creationId xmlns="" xmlns:a16="http://schemas.microsoft.com/office/drawing/2014/main" id="{11334D4A-7D75-447F-BA48-14230AA5C519}"/>
              </a:ext>
            </a:extLst>
          </p:cNvPr>
          <p:cNvPicPr>
            <a:picLocks noChangeAspect="1"/>
          </p:cNvPicPr>
          <p:nvPr/>
        </p:nvPicPr>
        <p:blipFill>
          <a:blip r:embed="rId2"/>
          <a:stretch>
            <a:fillRect/>
          </a:stretch>
        </p:blipFill>
        <p:spPr>
          <a:xfrm>
            <a:off x="1190625" y="1152525"/>
            <a:ext cx="6762750" cy="4552950"/>
          </a:xfrm>
          <a:prstGeom prst="rect">
            <a:avLst/>
          </a:prstGeom>
        </p:spPr>
      </p:pic>
      <p:pic>
        <p:nvPicPr>
          <p:cNvPr id="5" name="Picture 4"/>
          <p:cNvPicPr>
            <a:picLocks noChangeAspect="1"/>
          </p:cNvPicPr>
          <p:nvPr/>
        </p:nvPicPr>
        <p:blipFill>
          <a:blip r:embed="rId3"/>
          <a:stretch>
            <a:fillRect/>
          </a:stretch>
        </p:blipFill>
        <p:spPr>
          <a:xfrm>
            <a:off x="457200" y="4170688"/>
            <a:ext cx="2252192" cy="1552575"/>
          </a:xfrm>
          <a:prstGeom prst="rect">
            <a:avLst/>
          </a:prstGeom>
        </p:spPr>
      </p:pic>
    </p:spTree>
    <p:extLst>
      <p:ext uri="{BB962C8B-B14F-4D97-AF65-F5344CB8AC3E}">
        <p14:creationId xmlns:p14="http://schemas.microsoft.com/office/powerpoint/2010/main" val="37191334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295400"/>
            <a:ext cx="8382000" cy="4267200"/>
          </a:xfrm>
        </p:spPr>
        <p:txBody>
          <a:bodyPr>
            <a:normAutofit/>
          </a:bodyPr>
          <a:lstStyle/>
          <a:p>
            <a:pPr>
              <a:spcAft>
                <a:spcPts val="1200"/>
              </a:spcAft>
            </a:pPr>
            <a:r>
              <a:rPr lang="en-US" dirty="0"/>
              <a:t> Network, Partner, Connect, Build in The Community</a:t>
            </a:r>
          </a:p>
          <a:p>
            <a:pPr lvl="1">
              <a:spcAft>
                <a:spcPts val="600"/>
              </a:spcAft>
            </a:pPr>
            <a:r>
              <a:rPr lang="en-US" dirty="0"/>
              <a:t>Join or form Complete Count Committee</a:t>
            </a:r>
          </a:p>
          <a:p>
            <a:pPr lvl="1">
              <a:spcAft>
                <a:spcPts val="600"/>
              </a:spcAft>
            </a:pPr>
            <a:r>
              <a:rPr lang="en-US" dirty="0"/>
              <a:t>Become a Census Partner</a:t>
            </a:r>
          </a:p>
          <a:p>
            <a:pPr lvl="1">
              <a:spcAft>
                <a:spcPts val="600"/>
              </a:spcAft>
            </a:pPr>
            <a:r>
              <a:rPr lang="en-US" dirty="0"/>
              <a:t>Connect with local affiliates of groups involved with Census Counts</a:t>
            </a:r>
          </a:p>
          <a:p>
            <a:pPr lvl="1">
              <a:spcAft>
                <a:spcPts val="600"/>
              </a:spcAft>
            </a:pPr>
            <a:r>
              <a:rPr lang="en-US" dirty="0"/>
              <a:t>Recruit to fill Census Jobs</a:t>
            </a:r>
          </a:p>
          <a:p>
            <a:pPr marL="457200" lvl="1" indent="0">
              <a:buNone/>
            </a:pPr>
            <a:endParaRPr lang="en-US" dirty="0"/>
          </a:p>
        </p:txBody>
      </p:sp>
      <p:sp>
        <p:nvSpPr>
          <p:cNvPr id="4" name="Rectangle 3"/>
          <p:cNvSpPr/>
          <p:nvPr/>
        </p:nvSpPr>
        <p:spPr>
          <a:xfrm>
            <a:off x="152400" y="460428"/>
            <a:ext cx="8839200" cy="643766"/>
          </a:xfrm>
          <a:prstGeom prst="rect">
            <a:avLst/>
          </a:prstGeom>
        </p:spPr>
        <p:txBody>
          <a:bodyPr wrap="square">
            <a:spAutoFit/>
          </a:bodyPr>
          <a:lstStyle/>
          <a:p>
            <a:pPr algn="ctr">
              <a:lnSpc>
                <a:spcPts val="4300"/>
              </a:lnSpc>
            </a:pPr>
            <a:r>
              <a:rPr lang="en-US" sz="4000" b="1" dirty="0">
                <a:solidFill>
                  <a:srgbClr val="1F497D">
                    <a:lumMod val="75000"/>
                  </a:srgbClr>
                </a:solidFill>
              </a:rPr>
              <a:t>Local Level </a:t>
            </a:r>
            <a:r>
              <a:rPr lang="en-US" sz="4000" b="1" dirty="0">
                <a:solidFill>
                  <a:srgbClr val="1F497D">
                    <a:lumMod val="75000"/>
                  </a:srgbClr>
                </a:solidFill>
                <a:ea typeface="+mj-ea"/>
                <a:cs typeface="+mj-cs"/>
              </a:rPr>
              <a:t>Census Engagement</a:t>
            </a:r>
            <a:endParaRPr lang="en-US" dirty="0"/>
          </a:p>
        </p:txBody>
      </p:sp>
    </p:spTree>
    <p:extLst>
      <p:ext uri="{BB962C8B-B14F-4D97-AF65-F5344CB8AC3E}">
        <p14:creationId xmlns:p14="http://schemas.microsoft.com/office/powerpoint/2010/main" val="37603952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03167" y="1371600"/>
            <a:ext cx="8382000" cy="4267200"/>
          </a:xfrm>
        </p:spPr>
        <p:txBody>
          <a:bodyPr>
            <a:normAutofit/>
          </a:bodyPr>
          <a:lstStyle/>
          <a:p>
            <a:pPr>
              <a:spcBef>
                <a:spcPts val="600"/>
              </a:spcBef>
            </a:pPr>
            <a:r>
              <a:rPr lang="en-US" dirty="0"/>
              <a:t>Census Outreach at Agency Level</a:t>
            </a:r>
          </a:p>
          <a:p>
            <a:pPr lvl="1"/>
            <a:r>
              <a:rPr lang="en-US" sz="3200" dirty="0"/>
              <a:t>Train staff with knowledge about Census</a:t>
            </a:r>
          </a:p>
          <a:p>
            <a:pPr lvl="2"/>
            <a:r>
              <a:rPr lang="en-US" sz="2800" dirty="0"/>
              <a:t>Messaging for HTC Populations</a:t>
            </a:r>
          </a:p>
          <a:p>
            <a:pPr lvl="2"/>
            <a:r>
              <a:rPr lang="en-US" sz="2800" dirty="0"/>
              <a:t>Legalities and FAQs</a:t>
            </a:r>
          </a:p>
          <a:p>
            <a:pPr lvl="1">
              <a:spcBef>
                <a:spcPts val="1200"/>
              </a:spcBef>
              <a:spcAft>
                <a:spcPts val="1200"/>
              </a:spcAft>
            </a:pPr>
            <a:r>
              <a:rPr lang="en-US" sz="3200" dirty="0"/>
              <a:t>Information in Agency: posters, resources</a:t>
            </a:r>
          </a:p>
          <a:p>
            <a:pPr lvl="1"/>
            <a:r>
              <a:rPr lang="en-US" sz="3200" dirty="0"/>
              <a:t>Technical Assistance </a:t>
            </a:r>
          </a:p>
          <a:p>
            <a:pPr lvl="1"/>
            <a:r>
              <a:rPr lang="en-US" sz="3200" dirty="0"/>
              <a:t>Social Media and Communications Campaign</a:t>
            </a:r>
          </a:p>
        </p:txBody>
      </p:sp>
      <p:sp>
        <p:nvSpPr>
          <p:cNvPr id="4" name="Rectangle 3"/>
          <p:cNvSpPr/>
          <p:nvPr/>
        </p:nvSpPr>
        <p:spPr>
          <a:xfrm>
            <a:off x="174567" y="443803"/>
            <a:ext cx="8839200" cy="643766"/>
          </a:xfrm>
          <a:prstGeom prst="rect">
            <a:avLst/>
          </a:prstGeom>
        </p:spPr>
        <p:txBody>
          <a:bodyPr wrap="square">
            <a:spAutoFit/>
          </a:bodyPr>
          <a:lstStyle/>
          <a:p>
            <a:pPr algn="ctr">
              <a:lnSpc>
                <a:spcPts val="4300"/>
              </a:lnSpc>
            </a:pPr>
            <a:r>
              <a:rPr lang="en-US" sz="4000" b="1" dirty="0">
                <a:solidFill>
                  <a:srgbClr val="1F497D">
                    <a:lumMod val="75000"/>
                  </a:srgbClr>
                </a:solidFill>
              </a:rPr>
              <a:t>Local Level </a:t>
            </a:r>
            <a:r>
              <a:rPr lang="en-US" sz="4000" b="1" dirty="0">
                <a:solidFill>
                  <a:srgbClr val="1F497D">
                    <a:lumMod val="75000"/>
                  </a:srgbClr>
                </a:solidFill>
                <a:ea typeface="+mj-ea"/>
                <a:cs typeface="+mj-cs"/>
              </a:rPr>
              <a:t>Census Engagement</a:t>
            </a:r>
            <a:endParaRPr lang="en-US" dirty="0"/>
          </a:p>
        </p:txBody>
      </p:sp>
    </p:spTree>
    <p:extLst>
      <p:ext uri="{BB962C8B-B14F-4D97-AF65-F5344CB8AC3E}">
        <p14:creationId xmlns:p14="http://schemas.microsoft.com/office/powerpoint/2010/main" val="32753203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Train Your Staff  –</a:t>
            </a:r>
            <a:br>
              <a:rPr lang="en-US" dirty="0"/>
            </a:br>
            <a:r>
              <a:rPr lang="en-US" dirty="0"/>
              <a:t>Talking to the Hard To Count</a:t>
            </a:r>
          </a:p>
        </p:txBody>
      </p:sp>
      <p:sp>
        <p:nvSpPr>
          <p:cNvPr id="3" name="Content Placeholder 2"/>
          <p:cNvSpPr>
            <a:spLocks noGrp="1"/>
          </p:cNvSpPr>
          <p:nvPr>
            <p:ph idx="1"/>
          </p:nvPr>
        </p:nvSpPr>
        <p:spPr>
          <a:xfrm>
            <a:off x="457200" y="1524000"/>
            <a:ext cx="8229600" cy="4648200"/>
          </a:xfrm>
        </p:spPr>
        <p:txBody>
          <a:bodyPr>
            <a:normAutofit/>
          </a:bodyPr>
          <a:lstStyle/>
          <a:p>
            <a:pPr>
              <a:spcBef>
                <a:spcPts val="1200"/>
              </a:spcBef>
              <a:spcAft>
                <a:spcPts val="1200"/>
              </a:spcAft>
            </a:pPr>
            <a:r>
              <a:rPr lang="en-US" dirty="0"/>
              <a:t>The Right Messaging is Key</a:t>
            </a:r>
          </a:p>
          <a:p>
            <a:pPr>
              <a:spcBef>
                <a:spcPts val="1200"/>
              </a:spcBef>
              <a:spcAft>
                <a:spcPts val="1200"/>
              </a:spcAft>
            </a:pPr>
            <a:r>
              <a:rPr lang="en-US" dirty="0"/>
              <a:t>Incorporate Census into existing contact with customers</a:t>
            </a:r>
          </a:p>
          <a:p>
            <a:pPr lvl="1">
              <a:spcBef>
                <a:spcPts val="1200"/>
              </a:spcBef>
              <a:spcAft>
                <a:spcPts val="1200"/>
              </a:spcAft>
            </a:pPr>
            <a:r>
              <a:rPr lang="en-US" b="1" u="sng" dirty="0"/>
              <a:t>7 touches</a:t>
            </a:r>
          </a:p>
          <a:p>
            <a:pPr>
              <a:spcBef>
                <a:spcPts val="1200"/>
              </a:spcBef>
              <a:spcAft>
                <a:spcPts val="1200"/>
              </a:spcAft>
            </a:pPr>
            <a:r>
              <a:rPr lang="en-US" dirty="0"/>
              <a:t>Empower staff – As service providers, we are trusted messengers</a:t>
            </a: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32188872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1658" y="114300"/>
            <a:ext cx="8229600" cy="1143000"/>
          </a:xfrm>
        </p:spPr>
        <p:txBody>
          <a:bodyPr>
            <a:normAutofit/>
          </a:bodyPr>
          <a:lstStyle/>
          <a:p>
            <a:r>
              <a:rPr lang="en-US" dirty="0"/>
              <a:t>Training Tools: Introductory Video</a:t>
            </a:r>
          </a:p>
        </p:txBody>
      </p:sp>
      <p:sp>
        <p:nvSpPr>
          <p:cNvPr id="3" name="Content Placeholder 2"/>
          <p:cNvSpPr>
            <a:spLocks noGrp="1"/>
          </p:cNvSpPr>
          <p:nvPr>
            <p:ph idx="1"/>
          </p:nvPr>
        </p:nvSpPr>
        <p:spPr>
          <a:xfrm>
            <a:off x="0" y="4953000"/>
            <a:ext cx="9144000" cy="800100"/>
          </a:xfrm>
        </p:spPr>
        <p:txBody>
          <a:bodyPr>
            <a:normAutofit/>
          </a:bodyPr>
          <a:lstStyle/>
          <a:p>
            <a:pPr marL="0" indent="0" algn="ctr">
              <a:spcBef>
                <a:spcPts val="0"/>
              </a:spcBef>
              <a:buNone/>
            </a:pPr>
            <a:r>
              <a:rPr lang="en-US" sz="2200" dirty="0"/>
              <a:t>We have a ~7 min video highlighting how to talk to our customers about Census concerns. Watch it on our website and share it with your agency!  </a:t>
            </a:r>
          </a:p>
          <a:p>
            <a:endParaRPr lang="en-US" dirty="0"/>
          </a:p>
        </p:txBody>
      </p:sp>
      <p:pic>
        <p:nvPicPr>
          <p:cNvPr id="6" name="Picture 5">
            <a:hlinkClick r:id="rId3"/>
            <a:extLst>
              <a:ext uri="{FF2B5EF4-FFF2-40B4-BE49-F238E27FC236}">
                <a16:creationId xmlns="" xmlns:a16="http://schemas.microsoft.com/office/drawing/2014/main" id="{CA5BC6AE-3D80-4321-A1D6-52E6478D7D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9401" y="1257300"/>
            <a:ext cx="6225197" cy="3456483"/>
          </a:xfrm>
          <a:prstGeom prst="rect">
            <a:avLst/>
          </a:prstGeom>
        </p:spPr>
      </p:pic>
    </p:spTree>
    <p:extLst>
      <p:ext uri="{BB962C8B-B14F-4D97-AF65-F5344CB8AC3E}">
        <p14:creationId xmlns:p14="http://schemas.microsoft.com/office/powerpoint/2010/main" val="36505237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Common Questions &amp; Answers</a:t>
            </a:r>
          </a:p>
        </p:txBody>
      </p:sp>
      <p:sp>
        <p:nvSpPr>
          <p:cNvPr id="3" name="Content Placeholder 2"/>
          <p:cNvSpPr>
            <a:spLocks noGrp="1"/>
          </p:cNvSpPr>
          <p:nvPr>
            <p:ph idx="1"/>
          </p:nvPr>
        </p:nvSpPr>
        <p:spPr/>
        <p:txBody>
          <a:bodyPr>
            <a:normAutofit/>
          </a:bodyPr>
          <a:lstStyle/>
          <a:p>
            <a:pPr>
              <a:spcAft>
                <a:spcPts val="1200"/>
              </a:spcAft>
            </a:pPr>
            <a:r>
              <a:rPr lang="en-US" dirty="0"/>
              <a:t>Why is the Census important?</a:t>
            </a:r>
            <a:endParaRPr lang="en-US" sz="2400" dirty="0"/>
          </a:p>
        </p:txBody>
      </p:sp>
    </p:spTree>
    <p:extLst>
      <p:ext uri="{BB962C8B-B14F-4D97-AF65-F5344CB8AC3E}">
        <p14:creationId xmlns:p14="http://schemas.microsoft.com/office/powerpoint/2010/main" val="12083121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Common Questions &amp; Answers</a:t>
            </a:r>
          </a:p>
        </p:txBody>
      </p:sp>
      <p:sp>
        <p:nvSpPr>
          <p:cNvPr id="3" name="Content Placeholder 2"/>
          <p:cNvSpPr>
            <a:spLocks noGrp="1"/>
          </p:cNvSpPr>
          <p:nvPr>
            <p:ph idx="1"/>
          </p:nvPr>
        </p:nvSpPr>
        <p:spPr/>
        <p:txBody>
          <a:bodyPr>
            <a:normAutofit/>
          </a:bodyPr>
          <a:lstStyle/>
          <a:p>
            <a:pPr>
              <a:spcAft>
                <a:spcPts val="1200"/>
              </a:spcAft>
            </a:pPr>
            <a:r>
              <a:rPr lang="en-US" dirty="0"/>
              <a:t>Why is the Census important?</a:t>
            </a:r>
            <a:endParaRPr lang="en-US" sz="2400" dirty="0"/>
          </a:p>
          <a:p>
            <a:pPr lvl="1">
              <a:spcBef>
                <a:spcPts val="600"/>
              </a:spcBef>
              <a:spcAft>
                <a:spcPts val="300"/>
              </a:spcAft>
              <a:buFont typeface="Wingdings" panose="05000000000000000000" pitchFamily="2" charset="2"/>
              <a:buChar char="ü"/>
            </a:pPr>
            <a:r>
              <a:rPr lang="en-US" dirty="0"/>
              <a:t>The Census helps the community get its fair share of federal and state resources, especially for children.</a:t>
            </a:r>
          </a:p>
          <a:p>
            <a:pPr lvl="2">
              <a:spcBef>
                <a:spcPts val="1800"/>
              </a:spcBef>
            </a:pPr>
            <a:r>
              <a:rPr lang="en-US" dirty="0"/>
              <a:t>Specific programs such as LIHEAP, Head Start, WIC, etc.</a:t>
            </a:r>
          </a:p>
          <a:p>
            <a:pPr lvl="2"/>
            <a:r>
              <a:rPr lang="en-US" dirty="0"/>
              <a:t>For every person not counted, it is estimated our communities could lose an average of $2,000 per person of funding for each of the next ten years.</a:t>
            </a:r>
          </a:p>
          <a:p>
            <a:pPr marL="914400" lvl="2" indent="0">
              <a:buNone/>
            </a:pPr>
            <a:endParaRPr lang="en-US" dirty="0"/>
          </a:p>
        </p:txBody>
      </p:sp>
    </p:spTree>
    <p:extLst>
      <p:ext uri="{BB962C8B-B14F-4D97-AF65-F5344CB8AC3E}">
        <p14:creationId xmlns:p14="http://schemas.microsoft.com/office/powerpoint/2010/main" val="32644348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Questions &amp; Answers</a:t>
            </a:r>
          </a:p>
        </p:txBody>
      </p:sp>
      <p:sp>
        <p:nvSpPr>
          <p:cNvPr id="3" name="Content Placeholder 2"/>
          <p:cNvSpPr>
            <a:spLocks noGrp="1"/>
          </p:cNvSpPr>
          <p:nvPr>
            <p:ph idx="1"/>
          </p:nvPr>
        </p:nvSpPr>
        <p:spPr>
          <a:xfrm>
            <a:off x="457200" y="1447800"/>
            <a:ext cx="8229600" cy="4525963"/>
          </a:xfrm>
        </p:spPr>
        <p:txBody>
          <a:bodyPr>
            <a:normAutofit/>
          </a:bodyPr>
          <a:lstStyle/>
          <a:p>
            <a:pPr>
              <a:spcAft>
                <a:spcPts val="1200"/>
              </a:spcAft>
            </a:pPr>
            <a:r>
              <a:rPr lang="en-US" dirty="0"/>
              <a:t>Do I participate if I am not a citizen?</a:t>
            </a:r>
          </a:p>
        </p:txBody>
      </p:sp>
    </p:spTree>
    <p:extLst>
      <p:ext uri="{BB962C8B-B14F-4D97-AF65-F5344CB8AC3E}">
        <p14:creationId xmlns:p14="http://schemas.microsoft.com/office/powerpoint/2010/main" val="31286285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Questions &amp; Answers</a:t>
            </a:r>
          </a:p>
        </p:txBody>
      </p:sp>
      <p:sp>
        <p:nvSpPr>
          <p:cNvPr id="3" name="Content Placeholder 2"/>
          <p:cNvSpPr>
            <a:spLocks noGrp="1"/>
          </p:cNvSpPr>
          <p:nvPr>
            <p:ph idx="1"/>
          </p:nvPr>
        </p:nvSpPr>
        <p:spPr>
          <a:xfrm>
            <a:off x="457200" y="1447800"/>
            <a:ext cx="8229600" cy="4525963"/>
          </a:xfrm>
        </p:spPr>
        <p:txBody>
          <a:bodyPr>
            <a:normAutofit/>
          </a:bodyPr>
          <a:lstStyle/>
          <a:p>
            <a:pPr>
              <a:spcAft>
                <a:spcPts val="1200"/>
              </a:spcAft>
            </a:pPr>
            <a:r>
              <a:rPr lang="en-US" dirty="0"/>
              <a:t>Do I participate if I am not a citizen?</a:t>
            </a:r>
          </a:p>
          <a:p>
            <a:pPr lvl="1">
              <a:buFont typeface="Wingdings" panose="05000000000000000000" pitchFamily="2" charset="2"/>
              <a:buChar char="ü"/>
            </a:pPr>
            <a:r>
              <a:rPr lang="en-US" dirty="0"/>
              <a:t>Yes, the US Constitution says that the Census should count </a:t>
            </a:r>
            <a:r>
              <a:rPr lang="en-US" i="1" u="sng" dirty="0"/>
              <a:t>every person</a:t>
            </a:r>
            <a:r>
              <a:rPr lang="en-US" dirty="0"/>
              <a:t>,</a:t>
            </a:r>
            <a:r>
              <a:rPr lang="en-US" i="1" dirty="0"/>
              <a:t> </a:t>
            </a:r>
            <a:r>
              <a:rPr lang="en-US" dirty="0"/>
              <a:t>whether citizen or not. </a:t>
            </a:r>
          </a:p>
          <a:p>
            <a:pPr lvl="2">
              <a:spcBef>
                <a:spcPts val="1800"/>
              </a:spcBef>
            </a:pPr>
            <a:r>
              <a:rPr lang="en-US" dirty="0"/>
              <a:t>Federal money and creation of districts are both based on total size of </a:t>
            </a:r>
            <a:r>
              <a:rPr lang="en-US" i="1" u="sng" dirty="0"/>
              <a:t>population</a:t>
            </a:r>
            <a:r>
              <a:rPr lang="en-US" dirty="0"/>
              <a:t>, not just citizens.</a:t>
            </a:r>
          </a:p>
          <a:p>
            <a:pPr lvl="2">
              <a:spcBef>
                <a:spcPts val="1200"/>
              </a:spcBef>
            </a:pPr>
            <a:r>
              <a:rPr lang="en-US" dirty="0"/>
              <a:t>There a number of safeguards in place to protect the privacy of data shared, including citizenship status.</a:t>
            </a:r>
          </a:p>
        </p:txBody>
      </p:sp>
    </p:spTree>
    <p:extLst>
      <p:ext uri="{BB962C8B-B14F-4D97-AF65-F5344CB8AC3E}">
        <p14:creationId xmlns:p14="http://schemas.microsoft.com/office/powerpoint/2010/main" val="40909881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sz="4000" dirty="0"/>
              <a:t>Common Questions &amp; Answers</a:t>
            </a:r>
          </a:p>
        </p:txBody>
      </p:sp>
      <p:sp>
        <p:nvSpPr>
          <p:cNvPr id="3" name="Content Placeholder 2"/>
          <p:cNvSpPr>
            <a:spLocks noGrp="1"/>
          </p:cNvSpPr>
          <p:nvPr>
            <p:ph idx="1"/>
          </p:nvPr>
        </p:nvSpPr>
        <p:spPr>
          <a:xfrm>
            <a:off x="228600" y="1066800"/>
            <a:ext cx="8686800" cy="4876800"/>
          </a:xfrm>
        </p:spPr>
        <p:txBody>
          <a:bodyPr>
            <a:normAutofit/>
          </a:bodyPr>
          <a:lstStyle/>
          <a:p>
            <a:pPr>
              <a:spcAft>
                <a:spcPts val="1200"/>
              </a:spcAft>
            </a:pPr>
            <a:r>
              <a:rPr lang="en-US" dirty="0"/>
              <a:t>Do they come to my house?</a:t>
            </a:r>
          </a:p>
        </p:txBody>
      </p:sp>
    </p:spTree>
    <p:extLst>
      <p:ext uri="{BB962C8B-B14F-4D97-AF65-F5344CB8AC3E}">
        <p14:creationId xmlns:p14="http://schemas.microsoft.com/office/powerpoint/2010/main" val="29808442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sz="4000" dirty="0"/>
              <a:t>Common Questions &amp; Answers</a:t>
            </a:r>
          </a:p>
        </p:txBody>
      </p:sp>
      <p:sp>
        <p:nvSpPr>
          <p:cNvPr id="3" name="Content Placeholder 2"/>
          <p:cNvSpPr>
            <a:spLocks noGrp="1"/>
          </p:cNvSpPr>
          <p:nvPr>
            <p:ph idx="1"/>
          </p:nvPr>
        </p:nvSpPr>
        <p:spPr>
          <a:xfrm>
            <a:off x="228600" y="1066800"/>
            <a:ext cx="8686800" cy="4876800"/>
          </a:xfrm>
        </p:spPr>
        <p:txBody>
          <a:bodyPr>
            <a:normAutofit lnSpcReduction="10000"/>
          </a:bodyPr>
          <a:lstStyle/>
          <a:p>
            <a:pPr>
              <a:spcAft>
                <a:spcPts val="1200"/>
              </a:spcAft>
            </a:pPr>
            <a:r>
              <a:rPr lang="en-US" dirty="0"/>
              <a:t>Do they come to my house?</a:t>
            </a:r>
          </a:p>
          <a:p>
            <a:pPr lvl="1">
              <a:spcAft>
                <a:spcPts val="1200"/>
              </a:spcAft>
              <a:buFont typeface="Wingdings" panose="05000000000000000000" pitchFamily="2" charset="2"/>
              <a:buChar char="ü"/>
            </a:pPr>
            <a:r>
              <a:rPr lang="en-US" dirty="0"/>
              <a:t>If you do not complete the Census form by the end of April, a Census staff member will visit your home to conduct the Census in person. They will not enter your home.</a:t>
            </a:r>
          </a:p>
          <a:p>
            <a:pPr lvl="2">
              <a:spcAft>
                <a:spcPts val="600"/>
              </a:spcAft>
            </a:pPr>
            <a:r>
              <a:rPr lang="en-US" dirty="0"/>
              <a:t>You will get a letter in the mail, with instructions on how and when to complete the Census in March. </a:t>
            </a:r>
          </a:p>
          <a:p>
            <a:pPr lvl="2">
              <a:spcAft>
                <a:spcPts val="600"/>
              </a:spcAft>
            </a:pPr>
            <a:r>
              <a:rPr lang="en-US" dirty="0"/>
              <a:t>Completing the Decennial Census before the end of April does </a:t>
            </a:r>
            <a:r>
              <a:rPr lang="en-US" b="1" dirty="0"/>
              <a:t>not </a:t>
            </a:r>
            <a:r>
              <a:rPr lang="en-US" dirty="0"/>
              <a:t>mean a Census employee won’t come to your home for verification or other Census surveys, although it does make it less likely. </a:t>
            </a:r>
          </a:p>
        </p:txBody>
      </p:sp>
    </p:spTree>
    <p:extLst>
      <p:ext uri="{BB962C8B-B14F-4D97-AF65-F5344CB8AC3E}">
        <p14:creationId xmlns:p14="http://schemas.microsoft.com/office/powerpoint/2010/main" val="6886930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Concerns and Answers</a:t>
            </a:r>
          </a:p>
        </p:txBody>
      </p:sp>
      <p:sp>
        <p:nvSpPr>
          <p:cNvPr id="3" name="Content Placeholder 2"/>
          <p:cNvSpPr>
            <a:spLocks noGrp="1"/>
          </p:cNvSpPr>
          <p:nvPr>
            <p:ph idx="1"/>
          </p:nvPr>
        </p:nvSpPr>
        <p:spPr/>
        <p:txBody>
          <a:bodyPr>
            <a:normAutofit/>
          </a:bodyPr>
          <a:lstStyle/>
          <a:p>
            <a:pPr>
              <a:spcAft>
                <a:spcPts val="1200"/>
              </a:spcAft>
            </a:pPr>
            <a:r>
              <a:rPr lang="en-US" dirty="0"/>
              <a:t>Is it safe for me to provide my information?</a:t>
            </a:r>
          </a:p>
          <a:p>
            <a:pPr lvl="2"/>
            <a:endParaRPr lang="en-US" dirty="0"/>
          </a:p>
          <a:p>
            <a:pPr lvl="2"/>
            <a:endParaRPr lang="en-US" dirty="0"/>
          </a:p>
        </p:txBody>
      </p:sp>
    </p:spTree>
    <p:extLst>
      <p:ext uri="{BB962C8B-B14F-4D97-AF65-F5344CB8AC3E}">
        <p14:creationId xmlns:p14="http://schemas.microsoft.com/office/powerpoint/2010/main" val="24793002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Concerns and Answers</a:t>
            </a:r>
          </a:p>
        </p:txBody>
      </p:sp>
      <p:sp>
        <p:nvSpPr>
          <p:cNvPr id="3" name="Content Placeholder 2"/>
          <p:cNvSpPr>
            <a:spLocks noGrp="1"/>
          </p:cNvSpPr>
          <p:nvPr>
            <p:ph idx="1"/>
          </p:nvPr>
        </p:nvSpPr>
        <p:spPr/>
        <p:txBody>
          <a:bodyPr>
            <a:normAutofit/>
          </a:bodyPr>
          <a:lstStyle/>
          <a:p>
            <a:pPr>
              <a:spcAft>
                <a:spcPts val="1200"/>
              </a:spcAft>
            </a:pPr>
            <a:r>
              <a:rPr lang="en-US" dirty="0"/>
              <a:t>Is it safe for me to provide my information?</a:t>
            </a:r>
          </a:p>
          <a:p>
            <a:pPr lvl="1">
              <a:buFont typeface="Wingdings" panose="05000000000000000000" pitchFamily="2" charset="2"/>
              <a:buChar char="ü"/>
            </a:pPr>
            <a:r>
              <a:rPr lang="en-US" dirty="0"/>
              <a:t>Yes. </a:t>
            </a:r>
          </a:p>
          <a:p>
            <a:pPr lvl="2"/>
            <a:r>
              <a:rPr lang="en-US" dirty="0"/>
              <a:t>Yes. Under the law, Census data can only be used for statistical purposes. </a:t>
            </a:r>
          </a:p>
          <a:p>
            <a:pPr lvl="2"/>
            <a:r>
              <a:rPr lang="en-US" dirty="0"/>
              <a:t>Personal Census information cannot be disclosed for 72 years (including names, addresses, and telephone numbers, and citizenship status).</a:t>
            </a:r>
          </a:p>
          <a:p>
            <a:pPr lvl="2"/>
            <a:r>
              <a:rPr lang="en-US" dirty="0"/>
              <a:t>Census Bureau staff who have access to personal information are sworn for life to protect confidentiality.</a:t>
            </a:r>
          </a:p>
          <a:p>
            <a:pPr lvl="2"/>
            <a:endParaRPr lang="en-US" dirty="0"/>
          </a:p>
          <a:p>
            <a:pPr lvl="2"/>
            <a:endParaRPr lang="en-US" dirty="0"/>
          </a:p>
        </p:txBody>
      </p:sp>
    </p:spTree>
    <p:extLst>
      <p:ext uri="{BB962C8B-B14F-4D97-AF65-F5344CB8AC3E}">
        <p14:creationId xmlns:p14="http://schemas.microsoft.com/office/powerpoint/2010/main" val="116519707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Concerns and Answers</a:t>
            </a:r>
          </a:p>
        </p:txBody>
      </p:sp>
      <p:sp>
        <p:nvSpPr>
          <p:cNvPr id="3" name="Content Placeholder 2"/>
          <p:cNvSpPr>
            <a:spLocks noGrp="1"/>
          </p:cNvSpPr>
          <p:nvPr>
            <p:ph idx="1"/>
          </p:nvPr>
        </p:nvSpPr>
        <p:spPr>
          <a:xfrm>
            <a:off x="457200" y="1442426"/>
            <a:ext cx="8229600" cy="4525963"/>
          </a:xfrm>
        </p:spPr>
        <p:txBody>
          <a:bodyPr>
            <a:normAutofit/>
          </a:bodyPr>
          <a:lstStyle/>
          <a:p>
            <a:pPr>
              <a:spcAft>
                <a:spcPts val="1200"/>
              </a:spcAft>
            </a:pPr>
            <a:r>
              <a:rPr lang="en-US" dirty="0"/>
              <a:t>Can I help someone fill out their Census form?</a:t>
            </a:r>
          </a:p>
        </p:txBody>
      </p:sp>
    </p:spTree>
    <p:extLst>
      <p:ext uri="{BB962C8B-B14F-4D97-AF65-F5344CB8AC3E}">
        <p14:creationId xmlns:p14="http://schemas.microsoft.com/office/powerpoint/2010/main" val="363899646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Concerns and Answers</a:t>
            </a:r>
          </a:p>
        </p:txBody>
      </p:sp>
      <p:sp>
        <p:nvSpPr>
          <p:cNvPr id="3" name="Content Placeholder 2"/>
          <p:cNvSpPr>
            <a:spLocks noGrp="1"/>
          </p:cNvSpPr>
          <p:nvPr>
            <p:ph idx="1"/>
          </p:nvPr>
        </p:nvSpPr>
        <p:spPr>
          <a:xfrm>
            <a:off x="457200" y="1417638"/>
            <a:ext cx="8229600" cy="4525963"/>
          </a:xfrm>
        </p:spPr>
        <p:txBody>
          <a:bodyPr>
            <a:normAutofit fontScale="92500" lnSpcReduction="10000"/>
          </a:bodyPr>
          <a:lstStyle/>
          <a:p>
            <a:pPr>
              <a:spcAft>
                <a:spcPts val="1200"/>
              </a:spcAft>
            </a:pPr>
            <a:r>
              <a:rPr lang="en-US" dirty="0"/>
              <a:t>Can I help someone fill out their Census form?</a:t>
            </a:r>
          </a:p>
          <a:p>
            <a:pPr lvl="1">
              <a:buFont typeface="Wingdings" panose="05000000000000000000" pitchFamily="2" charset="2"/>
              <a:buChar char="ü"/>
            </a:pPr>
            <a:r>
              <a:rPr lang="en-US" dirty="0"/>
              <a:t>Yes. </a:t>
            </a:r>
          </a:p>
          <a:p>
            <a:pPr lvl="2"/>
            <a:r>
              <a:rPr lang="en-US" dirty="0"/>
              <a:t>As a CAA staff member, you CAN help a customer get online and pull up the proper form. </a:t>
            </a:r>
          </a:p>
          <a:p>
            <a:pPr lvl="2"/>
            <a:r>
              <a:rPr lang="en-US" dirty="0"/>
              <a:t>You can sit with a customer and read the form over with them prior to their completing it. </a:t>
            </a:r>
          </a:p>
          <a:p>
            <a:pPr lvl="2"/>
            <a:r>
              <a:rPr lang="en-US" dirty="0"/>
              <a:t>You </a:t>
            </a:r>
            <a:r>
              <a:rPr lang="en-US" dirty="0">
                <a:solidFill>
                  <a:srgbClr val="FF0000"/>
                </a:solidFill>
              </a:rPr>
              <a:t>CANNOT</a:t>
            </a:r>
            <a:r>
              <a:rPr lang="en-US" dirty="0"/>
              <a:t> fill out the form for them. There are privacy concerns that prohibit you from doing so. </a:t>
            </a:r>
          </a:p>
          <a:p>
            <a:pPr lvl="3"/>
            <a:r>
              <a:rPr lang="en-US" dirty="0"/>
              <a:t>A family member can help them fill out the form online or on paper. </a:t>
            </a:r>
          </a:p>
          <a:p>
            <a:pPr lvl="3"/>
            <a:r>
              <a:rPr lang="en-US" dirty="0"/>
              <a:t>You can help them call the Census hotline and fill out the form over the phone, or you can arrange for a Census Bureau staff member to help them in person.</a:t>
            </a:r>
          </a:p>
        </p:txBody>
      </p:sp>
    </p:spTree>
    <p:extLst>
      <p:ext uri="{BB962C8B-B14F-4D97-AF65-F5344CB8AC3E}">
        <p14:creationId xmlns:p14="http://schemas.microsoft.com/office/powerpoint/2010/main" val="33438358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Concerns and Answers</a:t>
            </a:r>
          </a:p>
        </p:txBody>
      </p:sp>
      <p:sp>
        <p:nvSpPr>
          <p:cNvPr id="3" name="Content Placeholder 2"/>
          <p:cNvSpPr>
            <a:spLocks noGrp="1"/>
          </p:cNvSpPr>
          <p:nvPr>
            <p:ph idx="1"/>
          </p:nvPr>
        </p:nvSpPr>
        <p:spPr/>
        <p:txBody>
          <a:bodyPr>
            <a:normAutofit/>
          </a:bodyPr>
          <a:lstStyle/>
          <a:p>
            <a:r>
              <a:rPr lang="en-US" dirty="0"/>
              <a:t>What if a customer has accessibility issues?</a:t>
            </a:r>
          </a:p>
          <a:p>
            <a:endParaRPr lang="en-US" sz="1000" dirty="0"/>
          </a:p>
        </p:txBody>
      </p:sp>
    </p:spTree>
    <p:extLst>
      <p:ext uri="{BB962C8B-B14F-4D97-AF65-F5344CB8AC3E}">
        <p14:creationId xmlns:p14="http://schemas.microsoft.com/office/powerpoint/2010/main" val="402427763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Common Concerns and Answers</a:t>
            </a:r>
          </a:p>
        </p:txBody>
      </p:sp>
      <p:sp>
        <p:nvSpPr>
          <p:cNvPr id="3" name="Content Placeholder 2"/>
          <p:cNvSpPr>
            <a:spLocks noGrp="1"/>
          </p:cNvSpPr>
          <p:nvPr>
            <p:ph idx="1"/>
          </p:nvPr>
        </p:nvSpPr>
        <p:spPr/>
        <p:txBody>
          <a:bodyPr>
            <a:normAutofit/>
          </a:bodyPr>
          <a:lstStyle/>
          <a:p>
            <a:r>
              <a:rPr lang="en-US" dirty="0"/>
              <a:t>What if a customer has accessibility issues?</a:t>
            </a:r>
          </a:p>
          <a:p>
            <a:endParaRPr lang="en-US" sz="1000" dirty="0"/>
          </a:p>
          <a:p>
            <a:pPr lvl="1">
              <a:spcAft>
                <a:spcPts val="600"/>
              </a:spcAft>
              <a:buFont typeface="Wingdings" panose="05000000000000000000" pitchFamily="2" charset="2"/>
              <a:buChar char="ü"/>
            </a:pPr>
            <a:r>
              <a:rPr lang="en-US" dirty="0"/>
              <a:t>The Census has several ways forms can be returned</a:t>
            </a:r>
          </a:p>
          <a:p>
            <a:pPr lvl="2"/>
            <a:r>
              <a:rPr lang="en-US" dirty="0"/>
              <a:t>The Census Bureau has dedicated staff members to assist people who have language or disability barriers.</a:t>
            </a:r>
          </a:p>
          <a:p>
            <a:pPr lvl="2"/>
            <a:r>
              <a:rPr lang="en-US" dirty="0"/>
              <a:t>Census forms can be filled out online, on paper, or over the phone.</a:t>
            </a:r>
          </a:p>
          <a:p>
            <a:pPr lvl="2"/>
            <a:r>
              <a:rPr lang="en-US" dirty="0"/>
              <a:t>Your Complete Count Committee will have more resources to help you guide customers.</a:t>
            </a:r>
          </a:p>
        </p:txBody>
      </p:sp>
    </p:spTree>
    <p:extLst>
      <p:ext uri="{BB962C8B-B14F-4D97-AF65-F5344CB8AC3E}">
        <p14:creationId xmlns:p14="http://schemas.microsoft.com/office/powerpoint/2010/main" val="39507111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Engage With Social Media</a:t>
            </a:r>
          </a:p>
        </p:txBody>
      </p:sp>
      <p:sp>
        <p:nvSpPr>
          <p:cNvPr id="3" name="Content Placeholder 2"/>
          <p:cNvSpPr>
            <a:spLocks noGrp="1"/>
          </p:cNvSpPr>
          <p:nvPr>
            <p:ph idx="1"/>
          </p:nvPr>
        </p:nvSpPr>
        <p:spPr>
          <a:xfrm>
            <a:off x="3429000" y="1787857"/>
            <a:ext cx="5715000" cy="3276601"/>
          </a:xfrm>
        </p:spPr>
        <p:txBody>
          <a:bodyPr>
            <a:normAutofit/>
          </a:bodyPr>
          <a:lstStyle/>
          <a:p>
            <a:pPr marL="182880" indent="-182880">
              <a:lnSpc>
                <a:spcPts val="2600"/>
              </a:lnSpc>
              <a:spcBef>
                <a:spcPts val="0"/>
              </a:spcBef>
              <a:spcAft>
                <a:spcPts val="3000"/>
              </a:spcAft>
            </a:pPr>
            <a:r>
              <a:rPr lang="en-US" sz="2700" dirty="0"/>
              <a:t>Follow us on Twitter and Instagram: @</a:t>
            </a:r>
            <a:r>
              <a:rPr lang="en-US" sz="2700" dirty="0" err="1"/>
              <a:t>CAPartnership</a:t>
            </a:r>
            <a:endParaRPr lang="en-US" sz="2700" dirty="0"/>
          </a:p>
          <a:p>
            <a:pPr marL="182880" indent="-182880">
              <a:lnSpc>
                <a:spcPts val="2600"/>
              </a:lnSpc>
              <a:spcBef>
                <a:spcPts val="0"/>
              </a:spcBef>
              <a:spcAft>
                <a:spcPts val="3000"/>
              </a:spcAft>
            </a:pPr>
            <a:r>
              <a:rPr lang="en-US" sz="2700" dirty="0"/>
              <a:t>Sign-up for our Census newsletter for resources, trainings, and Census news</a:t>
            </a:r>
          </a:p>
          <a:p>
            <a:pPr marL="182880" indent="-182880">
              <a:lnSpc>
                <a:spcPts val="2600"/>
              </a:lnSpc>
              <a:spcBef>
                <a:spcPts val="0"/>
              </a:spcBef>
              <a:spcAft>
                <a:spcPts val="3000"/>
              </a:spcAft>
            </a:pPr>
            <a:r>
              <a:rPr lang="en-US" sz="2700" dirty="0"/>
              <a:t>Join our Facebook group to engage with CAA staff across the network</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1787857"/>
            <a:ext cx="3164006" cy="3164006"/>
          </a:xfrm>
          <a:prstGeom prst="rect">
            <a:avLst/>
          </a:prstGeom>
        </p:spPr>
      </p:pic>
    </p:spTree>
    <p:extLst>
      <p:ext uri="{BB962C8B-B14F-4D97-AF65-F5344CB8AC3E}">
        <p14:creationId xmlns:p14="http://schemas.microsoft.com/office/powerpoint/2010/main" val="99860964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a:t>Action Steps</a:t>
            </a:r>
          </a:p>
        </p:txBody>
      </p:sp>
      <p:sp>
        <p:nvSpPr>
          <p:cNvPr id="3" name="Content Placeholder 2"/>
          <p:cNvSpPr>
            <a:spLocks noGrp="1"/>
          </p:cNvSpPr>
          <p:nvPr>
            <p:ph idx="1"/>
          </p:nvPr>
        </p:nvSpPr>
        <p:spPr>
          <a:xfrm>
            <a:off x="152400" y="1219200"/>
            <a:ext cx="8839200" cy="4525963"/>
          </a:xfrm>
        </p:spPr>
        <p:txBody>
          <a:bodyPr>
            <a:normAutofit fontScale="47500" lnSpcReduction="20000"/>
          </a:bodyPr>
          <a:lstStyle/>
          <a:p>
            <a:pPr marL="0" indent="-91440">
              <a:lnSpc>
                <a:spcPct val="120000"/>
              </a:lnSpc>
              <a:spcBef>
                <a:spcPts val="600"/>
              </a:spcBef>
              <a:spcAft>
                <a:spcPts val="1800"/>
              </a:spcAft>
              <a:buFont typeface="Wingdings" panose="05000000000000000000" pitchFamily="2" charset="2"/>
              <a:buChar char="ü"/>
            </a:pPr>
            <a:r>
              <a:rPr lang="en-US" sz="5900" dirty="0"/>
              <a:t>Nominate your agency’s CACCC member! </a:t>
            </a:r>
          </a:p>
          <a:p>
            <a:pPr marL="0" indent="-91440">
              <a:lnSpc>
                <a:spcPct val="120000"/>
              </a:lnSpc>
              <a:spcBef>
                <a:spcPts val="600"/>
              </a:spcBef>
              <a:spcAft>
                <a:spcPts val="1800"/>
              </a:spcAft>
              <a:buFont typeface="Wingdings" panose="05000000000000000000" pitchFamily="2" charset="2"/>
              <a:buChar char="ü"/>
            </a:pPr>
            <a:r>
              <a:rPr lang="en-US" sz="5900" dirty="0"/>
              <a:t>Partner with the Census Bureau, contact local office </a:t>
            </a:r>
          </a:p>
          <a:p>
            <a:pPr marL="0" indent="-91440">
              <a:lnSpc>
                <a:spcPct val="120000"/>
              </a:lnSpc>
              <a:spcBef>
                <a:spcPts val="600"/>
              </a:spcBef>
              <a:spcAft>
                <a:spcPts val="1800"/>
              </a:spcAft>
              <a:buFont typeface="Wingdings" panose="05000000000000000000" pitchFamily="2" charset="2"/>
              <a:buChar char="ü"/>
            </a:pPr>
            <a:r>
              <a:rPr lang="en-US" sz="5900" dirty="0"/>
              <a:t>Join or Form a local Complete Count Committee </a:t>
            </a:r>
          </a:p>
          <a:p>
            <a:pPr marL="0" indent="-91440">
              <a:lnSpc>
                <a:spcPct val="120000"/>
              </a:lnSpc>
              <a:spcBef>
                <a:spcPts val="600"/>
              </a:spcBef>
              <a:spcAft>
                <a:spcPts val="1800"/>
              </a:spcAft>
              <a:buFont typeface="Wingdings" panose="05000000000000000000" pitchFamily="2" charset="2"/>
              <a:buChar char="ü"/>
            </a:pPr>
            <a:r>
              <a:rPr lang="en-US" sz="5900" dirty="0"/>
              <a:t>Recruit to fill Census Jobs in your Community</a:t>
            </a:r>
          </a:p>
          <a:p>
            <a:pPr marL="0" indent="-91440">
              <a:lnSpc>
                <a:spcPct val="120000"/>
              </a:lnSpc>
              <a:spcBef>
                <a:spcPts val="600"/>
              </a:spcBef>
              <a:spcAft>
                <a:spcPts val="1800"/>
              </a:spcAft>
              <a:buFont typeface="Wingdings" panose="05000000000000000000" pitchFamily="2" charset="2"/>
              <a:buChar char="ü"/>
            </a:pPr>
            <a:r>
              <a:rPr lang="en-US" sz="5900" dirty="0"/>
              <a:t>Find out who is Hard-To-Count in your Community</a:t>
            </a:r>
          </a:p>
          <a:p>
            <a:pPr marL="0" indent="-91440">
              <a:lnSpc>
                <a:spcPct val="120000"/>
              </a:lnSpc>
              <a:spcBef>
                <a:spcPts val="600"/>
              </a:spcBef>
              <a:spcAft>
                <a:spcPts val="1800"/>
              </a:spcAft>
              <a:buFont typeface="Wingdings" panose="05000000000000000000" pitchFamily="2" charset="2"/>
              <a:buChar char="ü"/>
            </a:pPr>
            <a:r>
              <a:rPr lang="en-US" sz="5900" dirty="0"/>
              <a:t>Train your agency to talk about the Census</a:t>
            </a:r>
          </a:p>
        </p:txBody>
      </p:sp>
    </p:spTree>
    <p:extLst>
      <p:ext uri="{BB962C8B-B14F-4D97-AF65-F5344CB8AC3E}">
        <p14:creationId xmlns:p14="http://schemas.microsoft.com/office/powerpoint/2010/main" val="156758673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lstStyle/>
          <a:p>
            <a:endParaRPr lang="en-US" dirty="0"/>
          </a:p>
          <a:p>
            <a:endParaRPr lang="en-US" dirty="0"/>
          </a:p>
          <a:p>
            <a:pPr marL="0" indent="0" algn="ctr">
              <a:buNone/>
            </a:pPr>
            <a:endParaRPr lang="en-U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77975" y="1168400"/>
            <a:ext cx="5986463" cy="452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4919418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Mini Workshop</a:t>
            </a:r>
          </a:p>
        </p:txBody>
      </p:sp>
      <p:sp>
        <p:nvSpPr>
          <p:cNvPr id="3" name="Content Placeholder 2"/>
          <p:cNvSpPr>
            <a:spLocks noGrp="1"/>
          </p:cNvSpPr>
          <p:nvPr>
            <p:ph idx="1"/>
          </p:nvPr>
        </p:nvSpPr>
        <p:spPr/>
        <p:txBody>
          <a:bodyPr/>
          <a:lstStyle/>
          <a:p>
            <a:endParaRPr lang="en-US" dirty="0"/>
          </a:p>
          <a:p>
            <a:endParaRPr lang="en-US" dirty="0"/>
          </a:p>
          <a:p>
            <a:pPr marL="0" indent="0" algn="ctr">
              <a:buNone/>
            </a:pPr>
            <a:endParaRPr lang="en-US" dirty="0"/>
          </a:p>
        </p:txBody>
      </p:sp>
      <p:pic>
        <p:nvPicPr>
          <p:cNvPr id="5" name="Picture 4" descr="A picture containing drawing&#10;&#10;Description automatically generated">
            <a:extLst>
              <a:ext uri="{FF2B5EF4-FFF2-40B4-BE49-F238E27FC236}">
                <a16:creationId xmlns="" xmlns:a16="http://schemas.microsoft.com/office/drawing/2014/main" id="{3C70118D-DCF3-47E0-884C-1427D031026A}"/>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 xmlns:a1611="http://schemas.microsoft.com/office/drawing/2016/11/main" r:id="rId3"/>
              </a:ext>
            </a:extLst>
          </a:blip>
          <a:stretch>
            <a:fillRect/>
          </a:stretch>
        </p:blipFill>
        <p:spPr>
          <a:xfrm>
            <a:off x="1559757" y="1998184"/>
            <a:ext cx="6024486" cy="2861631"/>
          </a:xfrm>
          <a:prstGeom prst="rect">
            <a:avLst/>
          </a:prstGeom>
        </p:spPr>
      </p:pic>
    </p:spTree>
    <p:extLst>
      <p:ext uri="{BB962C8B-B14F-4D97-AF65-F5344CB8AC3E}">
        <p14:creationId xmlns:p14="http://schemas.microsoft.com/office/powerpoint/2010/main" val="378355589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3539772" y="0"/>
            <a:ext cx="5273875" cy="1904983"/>
          </a:xfrm>
        </p:spPr>
        <p:txBody>
          <a:bodyPr tIns="0" anchor="b">
            <a:normAutofit fontScale="90000"/>
          </a:bodyPr>
          <a:lstStyle/>
          <a:p>
            <a:pPr>
              <a:spcBef>
                <a:spcPts val="0"/>
              </a:spcBef>
            </a:pPr>
            <a:r>
              <a:rPr lang="en-US" sz="5400" dirty="0">
                <a:solidFill>
                  <a:srgbClr val="C61E52"/>
                </a:solidFill>
                <a:latin typeface="Arial Black" panose="020B0A04020102020204" pitchFamily="34" charset="0"/>
              </a:rPr>
              <a:t>SCENARIOS</a:t>
            </a:r>
            <a:r>
              <a:rPr lang="en-US" sz="5400" dirty="0">
                <a:latin typeface="Arial Black" panose="020B0A04020102020204" pitchFamily="34" charset="0"/>
              </a:rPr>
              <a:t/>
            </a:r>
            <a:br>
              <a:rPr lang="en-US" sz="5400" dirty="0">
                <a:latin typeface="Arial Black" panose="020B0A04020102020204" pitchFamily="34" charset="0"/>
              </a:rPr>
            </a:br>
            <a:r>
              <a:rPr lang="en-US" sz="1600" dirty="0">
                <a:latin typeface="Arial Black" panose="020B0A04020102020204" pitchFamily="34" charset="0"/>
              </a:rPr>
              <a:t/>
            </a:r>
            <a:br>
              <a:rPr lang="en-US" sz="1600" dirty="0">
                <a:latin typeface="Arial Black" panose="020B0A04020102020204" pitchFamily="34" charset="0"/>
              </a:rPr>
            </a:br>
            <a:r>
              <a:rPr lang="en-US" sz="1800" i="1" dirty="0"/>
              <a:t>What are some specific scenarios that describe barriers that your community is facing? Brainstorm on large Post-Its, then cluster the Post-Its into these categories:</a:t>
            </a:r>
            <a:endParaRPr lang="en-US" altLang="en-US" sz="1800" b="1" dirty="0"/>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33978" r="7415"/>
          <a:stretch/>
        </p:blipFill>
        <p:spPr>
          <a:xfrm>
            <a:off x="20" y="10"/>
            <a:ext cx="3476673" cy="6857990"/>
          </a:xfrm>
          <a:prstGeom prst="rect">
            <a:avLst/>
          </a:prstGeom>
          <a:effectLst/>
        </p:spPr>
      </p:pic>
      <p:sp>
        <p:nvSpPr>
          <p:cNvPr id="18435" name="Content Placeholder 2"/>
          <p:cNvSpPr>
            <a:spLocks noGrp="1"/>
          </p:cNvSpPr>
          <p:nvPr>
            <p:ph idx="1"/>
          </p:nvPr>
        </p:nvSpPr>
        <p:spPr>
          <a:xfrm>
            <a:off x="3476713" y="2209800"/>
            <a:ext cx="5667287" cy="3904682"/>
          </a:xfrm>
        </p:spPr>
        <p:txBody>
          <a:bodyPr>
            <a:normAutofit fontScale="70000" lnSpcReduction="20000"/>
          </a:bodyPr>
          <a:lstStyle/>
          <a:p>
            <a:pPr>
              <a:lnSpc>
                <a:spcPct val="110000"/>
              </a:lnSpc>
              <a:spcBef>
                <a:spcPts val="600"/>
              </a:spcBef>
              <a:spcAft>
                <a:spcPts val="1200"/>
              </a:spcAft>
              <a:buFont typeface="+mj-lt"/>
              <a:buAutoNum type="arabicPeriod"/>
            </a:pPr>
            <a:r>
              <a:rPr lang="en-US" sz="2400" i="1" dirty="0"/>
              <a:t>Trouble with forms </a:t>
            </a:r>
            <a:r>
              <a:rPr lang="en-US" sz="2400" dirty="0"/>
              <a:t>– Issues with language, literacy, or comprehension; disabilities; age. </a:t>
            </a:r>
          </a:p>
          <a:p>
            <a:pPr>
              <a:lnSpc>
                <a:spcPct val="110000"/>
              </a:lnSpc>
              <a:spcBef>
                <a:spcPts val="600"/>
              </a:spcBef>
              <a:spcAft>
                <a:spcPts val="1200"/>
              </a:spcAft>
              <a:buFont typeface="+mj-lt"/>
              <a:buAutoNum type="arabicPeriod"/>
            </a:pPr>
            <a:r>
              <a:rPr lang="en-US" sz="2400" i="1" dirty="0"/>
              <a:t>Lack of Knowledge – </a:t>
            </a:r>
            <a:r>
              <a:rPr lang="en-US" sz="2400" dirty="0"/>
              <a:t>Thinking the Census isn’t for them (or their kids); not knowing why it matters to them and their community. </a:t>
            </a:r>
          </a:p>
          <a:p>
            <a:pPr>
              <a:lnSpc>
                <a:spcPct val="110000"/>
              </a:lnSpc>
              <a:spcBef>
                <a:spcPts val="600"/>
              </a:spcBef>
              <a:spcAft>
                <a:spcPts val="1200"/>
              </a:spcAft>
              <a:buFont typeface="+mj-lt"/>
              <a:buAutoNum type="arabicPeriod"/>
            </a:pPr>
            <a:r>
              <a:rPr lang="en-US" sz="2400" i="1" dirty="0"/>
              <a:t>Mistrust/Dislike of Government – </a:t>
            </a:r>
            <a:r>
              <a:rPr lang="en-US" sz="2400" dirty="0"/>
              <a:t>Fear of getting in trouble (self or others);  anti-government/anti-civic engagement sentiments.</a:t>
            </a:r>
          </a:p>
          <a:p>
            <a:pPr>
              <a:lnSpc>
                <a:spcPct val="110000"/>
              </a:lnSpc>
              <a:spcBef>
                <a:spcPts val="600"/>
              </a:spcBef>
              <a:spcAft>
                <a:spcPts val="1200"/>
              </a:spcAft>
              <a:buFont typeface="+mj-lt"/>
              <a:buAutoNum type="arabicPeriod"/>
            </a:pPr>
            <a:r>
              <a:rPr lang="en-US" sz="2400" i="1" dirty="0"/>
              <a:t>Privacy </a:t>
            </a:r>
            <a:r>
              <a:rPr lang="en-US" sz="2400" dirty="0"/>
              <a:t>- Concerns about data privacy or having their information used by the govt. Feeling the govt doesn’t need to know their info.</a:t>
            </a:r>
          </a:p>
          <a:p>
            <a:pPr>
              <a:lnSpc>
                <a:spcPct val="110000"/>
              </a:lnSpc>
              <a:spcBef>
                <a:spcPts val="600"/>
              </a:spcBef>
              <a:spcAft>
                <a:spcPts val="1200"/>
              </a:spcAft>
              <a:buFont typeface="+mj-lt"/>
              <a:buAutoNum type="arabicPeriod"/>
            </a:pPr>
            <a:r>
              <a:rPr lang="en-US" sz="2400" i="1" dirty="0"/>
              <a:t>Access issues </a:t>
            </a:r>
            <a:r>
              <a:rPr lang="en-US" sz="2400" dirty="0"/>
              <a:t>– Remote/Rural areas, no mail or internet.</a:t>
            </a:r>
          </a:p>
        </p:txBody>
      </p:sp>
      <p:sp>
        <p:nvSpPr>
          <p:cNvPr id="10" name="Title 1">
            <a:extLst>
              <a:ext uri="{FF2B5EF4-FFF2-40B4-BE49-F238E27FC236}">
                <a16:creationId xmlns="" xmlns:a16="http://schemas.microsoft.com/office/drawing/2014/main" id="{62054C9E-E2CD-49E7-971C-452E483BA3A5}"/>
              </a:ext>
            </a:extLst>
          </p:cNvPr>
          <p:cNvSpPr txBox="1">
            <a:spLocks/>
          </p:cNvSpPr>
          <p:nvPr/>
        </p:nvSpPr>
        <p:spPr>
          <a:xfrm>
            <a:off x="3706776" y="318313"/>
            <a:ext cx="4939868" cy="924827"/>
          </a:xfrm>
          <a:prstGeom prst="rect">
            <a:avLst/>
          </a:prstGeom>
        </p:spPr>
        <p:txBody>
          <a:bodyPr vert="horz" lIns="91440" tIns="45720" rIns="91440" bIns="45720" rtlCol="0" anchor="b">
            <a:normAutofit/>
          </a:bodyPr>
          <a:lstStyle>
            <a:lvl1pPr algn="ctr" defTabSz="914400" rtl="0" eaLnBrk="1" latinLnBrk="0" hangingPunct="1">
              <a:spcBef>
                <a:spcPct val="0"/>
              </a:spcBef>
              <a:buNone/>
              <a:defRPr sz="4400" b="1" i="0" kern="1200" baseline="0">
                <a:solidFill>
                  <a:schemeClr val="tx2">
                    <a:lumMod val="75000"/>
                  </a:schemeClr>
                </a:solidFill>
                <a:latin typeface="+mj-lt"/>
                <a:ea typeface="+mj-ea"/>
                <a:cs typeface="+mj-cs"/>
              </a:defRPr>
            </a:lvl1pPr>
          </a:lstStyle>
          <a:p>
            <a:endParaRPr lang="en-US" altLang="en-US" dirty="0"/>
          </a:p>
        </p:txBody>
      </p:sp>
    </p:spTree>
    <p:extLst>
      <p:ext uri="{BB962C8B-B14F-4D97-AF65-F5344CB8AC3E}">
        <p14:creationId xmlns:p14="http://schemas.microsoft.com/office/powerpoint/2010/main" val="223633023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5282"/>
            <a:ext cx="8229600" cy="792162"/>
          </a:xfrm>
        </p:spPr>
        <p:txBody>
          <a:bodyPr>
            <a:normAutofit/>
          </a:bodyPr>
          <a:lstStyle/>
          <a:p>
            <a:r>
              <a:rPr lang="en-US" sz="4000" dirty="0"/>
              <a:t>Generate Solutions</a:t>
            </a:r>
          </a:p>
        </p:txBody>
      </p:sp>
      <p:sp>
        <p:nvSpPr>
          <p:cNvPr id="3" name="Content Placeholder 2"/>
          <p:cNvSpPr>
            <a:spLocks noGrp="1"/>
          </p:cNvSpPr>
          <p:nvPr>
            <p:ph idx="1"/>
          </p:nvPr>
        </p:nvSpPr>
        <p:spPr>
          <a:xfrm>
            <a:off x="463627" y="1272381"/>
            <a:ext cx="8315899" cy="4313238"/>
          </a:xfrm>
        </p:spPr>
        <p:txBody>
          <a:bodyPr>
            <a:noAutofit/>
          </a:bodyPr>
          <a:lstStyle/>
          <a:p>
            <a:pPr>
              <a:spcBef>
                <a:spcPts val="1200"/>
              </a:spcBef>
            </a:pPr>
            <a:r>
              <a:rPr lang="en-US" sz="3600" dirty="0"/>
              <a:t>Individually, brainstorm ideas to break down barriers – </a:t>
            </a:r>
            <a:r>
              <a:rPr lang="en-US" sz="3600" i="1" dirty="0">
                <a:solidFill>
                  <a:srgbClr val="C00000"/>
                </a:solidFill>
              </a:rPr>
              <a:t>be creative! </a:t>
            </a:r>
          </a:p>
          <a:p>
            <a:pPr>
              <a:spcBef>
                <a:spcPts val="1200"/>
              </a:spcBef>
            </a:pPr>
            <a:r>
              <a:rPr lang="en-US" sz="3600" dirty="0"/>
              <a:t>You can be broad or narrow your focus to one specific person/group in your community. </a:t>
            </a:r>
          </a:p>
          <a:p>
            <a:pPr>
              <a:spcBef>
                <a:spcPts val="1200"/>
              </a:spcBef>
            </a:pPr>
            <a:r>
              <a:rPr lang="en-US" sz="3600" dirty="0"/>
              <a:t>Write down or draw your ideas on paper.</a:t>
            </a:r>
          </a:p>
        </p:txBody>
      </p:sp>
    </p:spTree>
    <p:extLst>
      <p:ext uri="{BB962C8B-B14F-4D97-AF65-F5344CB8AC3E}">
        <p14:creationId xmlns:p14="http://schemas.microsoft.com/office/powerpoint/2010/main" val="64791754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549DA586-56D7-44DF-910C-D2F360BB4C9B}"/>
              </a:ext>
            </a:extLst>
          </p:cNvPr>
          <p:cNvPicPr>
            <a:picLocks noChangeAspect="1"/>
          </p:cNvPicPr>
          <p:nvPr/>
        </p:nvPicPr>
        <p:blipFill>
          <a:blip r:embed="rId2"/>
          <a:stretch>
            <a:fillRect/>
          </a:stretch>
        </p:blipFill>
        <p:spPr>
          <a:xfrm>
            <a:off x="0" y="0"/>
            <a:ext cx="4745783" cy="5953125"/>
          </a:xfrm>
          <a:prstGeom prst="rect">
            <a:avLst/>
          </a:prstGeom>
        </p:spPr>
      </p:pic>
      <p:sp>
        <p:nvSpPr>
          <p:cNvPr id="2" name="Title 1"/>
          <p:cNvSpPr>
            <a:spLocks noGrp="1"/>
          </p:cNvSpPr>
          <p:nvPr>
            <p:ph type="title"/>
          </p:nvPr>
        </p:nvSpPr>
        <p:spPr>
          <a:xfrm>
            <a:off x="4114800" y="203994"/>
            <a:ext cx="5029200" cy="1401762"/>
          </a:xfrm>
        </p:spPr>
        <p:txBody>
          <a:bodyPr>
            <a:normAutofit fontScale="90000"/>
          </a:bodyPr>
          <a:lstStyle/>
          <a:p>
            <a:r>
              <a:rPr lang="en-US" sz="4900" dirty="0"/>
              <a:t>Wrap Up Discussion</a:t>
            </a:r>
            <a:r>
              <a:rPr lang="en-US" dirty="0"/>
              <a:t/>
            </a:r>
            <a:br>
              <a:rPr lang="en-US" dirty="0"/>
            </a:br>
            <a:r>
              <a:rPr lang="en-US" sz="3100" i="1" dirty="0"/>
              <a:t>Thoughts, Ideas and Actions! </a:t>
            </a:r>
            <a:br>
              <a:rPr lang="en-US" sz="3100" i="1" dirty="0"/>
            </a:br>
            <a:endParaRPr lang="en-US" sz="3100" dirty="0"/>
          </a:p>
        </p:txBody>
      </p:sp>
      <p:sp>
        <p:nvSpPr>
          <p:cNvPr id="3" name="Content Placeholder 2"/>
          <p:cNvSpPr>
            <a:spLocks noGrp="1"/>
          </p:cNvSpPr>
          <p:nvPr>
            <p:ph idx="1"/>
          </p:nvPr>
        </p:nvSpPr>
        <p:spPr>
          <a:xfrm>
            <a:off x="4707683" y="1714500"/>
            <a:ext cx="4436317" cy="4238625"/>
          </a:xfrm>
        </p:spPr>
        <p:txBody>
          <a:bodyPr>
            <a:normAutofit/>
          </a:bodyPr>
          <a:lstStyle/>
          <a:p>
            <a:pPr>
              <a:spcBef>
                <a:spcPts val="1200"/>
              </a:spcBef>
              <a:spcAft>
                <a:spcPts val="600"/>
              </a:spcAft>
              <a:buFont typeface="Wingdings" panose="05000000000000000000" pitchFamily="2" charset="2"/>
              <a:buChar char="q"/>
            </a:pPr>
            <a:r>
              <a:rPr lang="en-US" sz="2800" dirty="0"/>
              <a:t>Share your barriers and ideas with the group. </a:t>
            </a:r>
          </a:p>
          <a:p>
            <a:pPr>
              <a:spcBef>
                <a:spcPts val="1200"/>
              </a:spcBef>
              <a:spcAft>
                <a:spcPts val="600"/>
              </a:spcAft>
              <a:buFont typeface="Wingdings" panose="05000000000000000000" pitchFamily="2" charset="2"/>
              <a:buChar char="q"/>
            </a:pPr>
            <a:r>
              <a:rPr lang="en-US" sz="2800" dirty="0"/>
              <a:t>How can the Partnership make this easier to do? </a:t>
            </a:r>
          </a:p>
          <a:p>
            <a:pPr>
              <a:spcBef>
                <a:spcPts val="1200"/>
              </a:spcBef>
              <a:spcAft>
                <a:spcPts val="600"/>
              </a:spcAft>
              <a:buFont typeface="Wingdings" panose="05000000000000000000" pitchFamily="2" charset="2"/>
              <a:buChar char="q"/>
            </a:pPr>
            <a:r>
              <a:rPr lang="en-US" sz="2800" dirty="0"/>
              <a:t>What should we share from today with other CAAs?</a:t>
            </a:r>
          </a:p>
          <a:p>
            <a:endParaRPr lang="en-US" dirty="0"/>
          </a:p>
          <a:p>
            <a:pPr marL="0" indent="0" algn="ctr">
              <a:buNone/>
            </a:pPr>
            <a:endParaRPr lang="en-US" dirty="0"/>
          </a:p>
        </p:txBody>
      </p:sp>
    </p:spTree>
    <p:extLst>
      <p:ext uri="{BB962C8B-B14F-4D97-AF65-F5344CB8AC3E}">
        <p14:creationId xmlns:p14="http://schemas.microsoft.com/office/powerpoint/2010/main" val="416437585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C4176A0-ABBB-46E6-B1BB-0846FA588E5A}"/>
              </a:ext>
            </a:extLst>
          </p:cNvPr>
          <p:cNvSpPr>
            <a:spLocks noGrp="1"/>
          </p:cNvSpPr>
          <p:nvPr>
            <p:ph type="title"/>
          </p:nvPr>
        </p:nvSpPr>
        <p:spPr/>
        <p:txBody>
          <a:bodyPr/>
          <a:lstStyle/>
          <a:p>
            <a:r>
              <a:rPr lang="en-US" dirty="0"/>
              <a:t>Community Action Census Team</a:t>
            </a:r>
          </a:p>
        </p:txBody>
      </p:sp>
      <p:sp>
        <p:nvSpPr>
          <p:cNvPr id="3" name="Content Placeholder 2">
            <a:extLst>
              <a:ext uri="{FF2B5EF4-FFF2-40B4-BE49-F238E27FC236}">
                <a16:creationId xmlns="" xmlns:a16="http://schemas.microsoft.com/office/drawing/2014/main" id="{0925457B-3C67-477A-A82B-8BC67EB19666}"/>
              </a:ext>
            </a:extLst>
          </p:cNvPr>
          <p:cNvSpPr>
            <a:spLocks noGrp="1"/>
          </p:cNvSpPr>
          <p:nvPr>
            <p:ph idx="1"/>
          </p:nvPr>
        </p:nvSpPr>
        <p:spPr>
          <a:xfrm>
            <a:off x="304800" y="1417638"/>
            <a:ext cx="8534400" cy="4525963"/>
          </a:xfrm>
        </p:spPr>
        <p:txBody>
          <a:bodyPr>
            <a:normAutofit lnSpcReduction="10000"/>
          </a:bodyPr>
          <a:lstStyle/>
          <a:p>
            <a:pPr marL="0" indent="0">
              <a:spcAft>
                <a:spcPts val="600"/>
              </a:spcAft>
              <a:buNone/>
            </a:pPr>
            <a:r>
              <a:rPr lang="en-US" b="1" dirty="0"/>
              <a:t>Partnership Staff</a:t>
            </a:r>
            <a:endParaRPr lang="en-US" sz="2600" dirty="0"/>
          </a:p>
          <a:p>
            <a:pPr>
              <a:lnSpc>
                <a:spcPct val="110000"/>
              </a:lnSpc>
              <a:spcAft>
                <a:spcPts val="1200"/>
              </a:spcAft>
            </a:pPr>
            <a:r>
              <a:rPr lang="en-US" sz="2600" b="1" dirty="0"/>
              <a:t>Lindsay Marsh, Project Director </a:t>
            </a:r>
            <a:r>
              <a:rPr lang="en-US" sz="2600" dirty="0">
                <a:hlinkClick r:id="rId2">
                  <a:extLst>
                    <a:ext uri="{A12FA001-AC4F-418D-AE19-62706E023703}">
                      <ahyp:hlinkClr xmlns="" xmlns:ahyp="http://schemas.microsoft.com/office/drawing/2018/hyperlinkcolor" val="tx"/>
                    </a:ext>
                  </a:extLst>
                </a:hlinkClick>
              </a:rPr>
              <a:t>LMarsh@CommunityActionPartnership.com</a:t>
            </a:r>
            <a:endParaRPr lang="en-US" sz="2600" dirty="0"/>
          </a:p>
          <a:p>
            <a:pPr>
              <a:lnSpc>
                <a:spcPct val="110000"/>
              </a:lnSpc>
              <a:spcAft>
                <a:spcPts val="1200"/>
              </a:spcAft>
            </a:pPr>
            <a:r>
              <a:rPr lang="en-US" sz="2600" b="1" dirty="0"/>
              <a:t>Lil Dupree, Senior Associate </a:t>
            </a:r>
            <a:r>
              <a:rPr lang="en-US" sz="2600" b="1" dirty="0">
                <a:hlinkClick r:id="rId3">
                  <a:extLst>
                    <a:ext uri="{A12FA001-AC4F-418D-AE19-62706E023703}">
                      <ahyp:hlinkClr xmlns="" xmlns:ahyp="http://schemas.microsoft.com/office/drawing/2018/hyperlinkcolor" val="tx"/>
                    </a:ext>
                  </a:extLst>
                </a:hlinkClick>
              </a:rPr>
              <a:t>–</a:t>
            </a:r>
            <a:r>
              <a:rPr lang="en-US" sz="2600" b="1" dirty="0"/>
              <a:t> Research </a:t>
            </a:r>
            <a:r>
              <a:rPr lang="en-US" sz="2600" dirty="0">
                <a:hlinkClick r:id="rId3">
                  <a:extLst>
                    <a:ext uri="{A12FA001-AC4F-418D-AE19-62706E023703}">
                      <ahyp:hlinkClr xmlns="" xmlns:ahyp="http://schemas.microsoft.com/office/drawing/2018/hyperlinkcolor" val="tx"/>
                    </a:ext>
                  </a:extLst>
                </a:hlinkClick>
              </a:rPr>
              <a:t>LDupree@CommunityActionPartnership.com</a:t>
            </a:r>
            <a:endParaRPr lang="en-US" sz="2600" dirty="0"/>
          </a:p>
          <a:p>
            <a:pPr marL="57150" indent="0">
              <a:spcBef>
                <a:spcPts val="0"/>
              </a:spcBef>
              <a:buNone/>
            </a:pPr>
            <a:endParaRPr lang="en-US" sz="2800" dirty="0"/>
          </a:p>
          <a:p>
            <a:pPr marL="57150" indent="0">
              <a:spcAft>
                <a:spcPts val="600"/>
              </a:spcAft>
              <a:buNone/>
            </a:pPr>
            <a:r>
              <a:rPr lang="en-US" sz="2800" b="1" dirty="0"/>
              <a:t>Center for Community Futures Subject Matter Experts</a:t>
            </a:r>
          </a:p>
          <a:p>
            <a:r>
              <a:rPr lang="en-US" sz="2600" dirty="0"/>
              <a:t>Jim Masters, </a:t>
            </a:r>
            <a:r>
              <a:rPr lang="en-US" sz="2600" dirty="0">
                <a:hlinkClick r:id="rId4">
                  <a:extLst>
                    <a:ext uri="{A12FA001-AC4F-418D-AE19-62706E023703}">
                      <ahyp:hlinkClr xmlns="" xmlns:ahyp="http://schemas.microsoft.com/office/drawing/2018/hyperlinkcolor" val="tx"/>
                    </a:ext>
                  </a:extLst>
                </a:hlinkClick>
              </a:rPr>
              <a:t>JMasters@cencomfut.com</a:t>
            </a:r>
            <a:endParaRPr lang="en-US" sz="2600" dirty="0"/>
          </a:p>
          <a:p>
            <a:r>
              <a:rPr lang="en-US" sz="2600" dirty="0"/>
              <a:t>Allen Stansbury, </a:t>
            </a:r>
            <a:r>
              <a:rPr lang="en-US" sz="2600" u="sng" dirty="0"/>
              <a:t>Allen@Stansbury.net </a:t>
            </a:r>
          </a:p>
          <a:p>
            <a:pPr marL="0" indent="0">
              <a:buNone/>
            </a:pPr>
            <a:endParaRPr lang="en-US" dirty="0"/>
          </a:p>
        </p:txBody>
      </p:sp>
    </p:spTree>
    <p:extLst>
      <p:ext uri="{BB962C8B-B14F-4D97-AF65-F5344CB8AC3E}">
        <p14:creationId xmlns:p14="http://schemas.microsoft.com/office/powerpoint/2010/main" val="406398956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lang="en-US" dirty="0"/>
              <a:t>Partnership Census Team</a:t>
            </a:r>
          </a:p>
        </p:txBody>
      </p:sp>
      <p:pic>
        <p:nvPicPr>
          <p:cNvPr id="7" name="Content Placeholder 6" descr="A person sitting on a chair&#10;&#10;Description automatically generated">
            <a:extLst>
              <a:ext uri="{FF2B5EF4-FFF2-40B4-BE49-F238E27FC236}">
                <a16:creationId xmlns="" xmlns:a16="http://schemas.microsoft.com/office/drawing/2014/main" id="{96C6DFD4-DDF2-4B92-BD05-B16013AE0C0D}"/>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1" r="19459" b="43623"/>
          <a:stretch/>
        </p:blipFill>
        <p:spPr>
          <a:xfrm>
            <a:off x="1017883" y="2664049"/>
            <a:ext cx="1828800" cy="1920240"/>
          </a:xfrm>
        </p:spPr>
      </p:pic>
      <p:pic>
        <p:nvPicPr>
          <p:cNvPr id="1026" name="Picture 2" descr="DSC_3898ret for KU (514x800) (411x64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26088" y="1485474"/>
            <a:ext cx="1371600" cy="2138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2971800" y="1862323"/>
            <a:ext cx="4229171" cy="1384995"/>
          </a:xfrm>
          <a:prstGeom prst="rect">
            <a:avLst/>
          </a:prstGeom>
          <a:noFill/>
        </p:spPr>
        <p:txBody>
          <a:bodyPr wrap="none" rtlCol="0">
            <a:spAutoFit/>
          </a:bodyPr>
          <a:lstStyle/>
          <a:p>
            <a:pPr algn="r"/>
            <a:r>
              <a:rPr lang="en-US" sz="2800" b="1" dirty="0">
                <a:solidFill>
                  <a:schemeClr val="tx2">
                    <a:lumMod val="75000"/>
                  </a:schemeClr>
                </a:solidFill>
              </a:rPr>
              <a:t>Jim Masters, Census Expert</a:t>
            </a:r>
          </a:p>
          <a:p>
            <a:pPr algn="r"/>
            <a:r>
              <a:rPr lang="en-US" sz="2800" dirty="0">
                <a:solidFill>
                  <a:schemeClr val="tx2">
                    <a:lumMod val="75000"/>
                  </a:schemeClr>
                </a:solidFill>
                <a:hlinkClick r:id="rId4"/>
              </a:rPr>
              <a:t>JMasters@cencomfut.com</a:t>
            </a:r>
            <a:endParaRPr lang="en-US" sz="2800" dirty="0">
              <a:solidFill>
                <a:schemeClr val="tx2">
                  <a:lumMod val="75000"/>
                </a:schemeClr>
              </a:solidFill>
            </a:endParaRPr>
          </a:p>
          <a:p>
            <a:pPr algn="r"/>
            <a:endParaRPr lang="en-US" sz="2800" dirty="0">
              <a:solidFill>
                <a:schemeClr val="tx2">
                  <a:lumMod val="75000"/>
                </a:schemeClr>
              </a:solidFill>
            </a:endParaRPr>
          </a:p>
        </p:txBody>
      </p:sp>
      <p:sp>
        <p:nvSpPr>
          <p:cNvPr id="10" name="TextBox 9">
            <a:extLst>
              <a:ext uri="{FF2B5EF4-FFF2-40B4-BE49-F238E27FC236}">
                <a16:creationId xmlns="" xmlns:a16="http://schemas.microsoft.com/office/drawing/2014/main" id="{99B88ABB-FEB8-446D-B78B-F398AFDECE26}"/>
              </a:ext>
            </a:extLst>
          </p:cNvPr>
          <p:cNvSpPr txBox="1"/>
          <p:nvPr/>
        </p:nvSpPr>
        <p:spPr>
          <a:xfrm>
            <a:off x="914400" y="4668164"/>
            <a:ext cx="6599371" cy="954107"/>
          </a:xfrm>
          <a:prstGeom prst="rect">
            <a:avLst/>
          </a:prstGeom>
          <a:noFill/>
        </p:spPr>
        <p:txBody>
          <a:bodyPr wrap="none" rtlCol="0">
            <a:spAutoFit/>
          </a:bodyPr>
          <a:lstStyle/>
          <a:p>
            <a:r>
              <a:rPr lang="en-US" sz="2800" b="1" dirty="0">
                <a:solidFill>
                  <a:schemeClr val="tx2">
                    <a:lumMod val="75000"/>
                  </a:schemeClr>
                </a:solidFill>
              </a:rPr>
              <a:t>Lindsay Marsh, Project Director</a:t>
            </a:r>
          </a:p>
          <a:p>
            <a:r>
              <a:rPr lang="en-US" sz="2800" dirty="0">
                <a:solidFill>
                  <a:schemeClr val="tx2">
                    <a:lumMod val="75000"/>
                  </a:schemeClr>
                </a:solidFill>
                <a:hlinkClick r:id="rId5"/>
              </a:rPr>
              <a:t>Lmarsh@CommunityActionPartnership.com</a:t>
            </a:r>
            <a:endParaRPr lang="en-US" sz="2800" dirty="0">
              <a:solidFill>
                <a:schemeClr val="tx2">
                  <a:lumMod val="75000"/>
                </a:schemeClr>
              </a:solidFill>
            </a:endParaRPr>
          </a:p>
        </p:txBody>
      </p:sp>
    </p:spTree>
    <p:extLst>
      <p:ext uri="{BB962C8B-B14F-4D97-AF65-F5344CB8AC3E}">
        <p14:creationId xmlns:p14="http://schemas.microsoft.com/office/powerpoint/2010/main" val="2561729681"/>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43702</TotalTime>
  <Words>5655</Words>
  <Application>Microsoft Office PowerPoint</Application>
  <PresentationFormat>On-screen Show (4:3)</PresentationFormat>
  <Paragraphs>543</Paragraphs>
  <Slides>68</Slides>
  <Notes>57</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68</vt:i4>
      </vt:variant>
    </vt:vector>
  </HeadingPairs>
  <TitlesOfParts>
    <vt:vector size="78" baseType="lpstr">
      <vt:lpstr>MS PGothic</vt:lpstr>
      <vt:lpstr>Arial</vt:lpstr>
      <vt:lpstr>Arial Black</vt:lpstr>
      <vt:lpstr>Calibri</vt:lpstr>
      <vt:lpstr>Calibri Light</vt:lpstr>
      <vt:lpstr>Helvetica Light</vt:lpstr>
      <vt:lpstr>Times New Roman</vt:lpstr>
      <vt:lpstr>Wingdings</vt:lpstr>
      <vt:lpstr>1_Office Theme</vt:lpstr>
      <vt:lpstr>Office Theme</vt:lpstr>
      <vt:lpstr>PowerPoint Presentation</vt:lpstr>
      <vt:lpstr>Agenda</vt:lpstr>
      <vt:lpstr>THE PROMISE OF  COMMUNITY ACTION</vt:lpstr>
      <vt:lpstr>Welcome!</vt:lpstr>
      <vt:lpstr>What is the Census?</vt:lpstr>
      <vt:lpstr>PowerPoint Presentation</vt:lpstr>
      <vt:lpstr>The 2020 Census Questions</vt:lpstr>
      <vt:lpstr>Census Data is Used To…</vt:lpstr>
      <vt:lpstr>The Census in Your Community </vt:lpstr>
      <vt:lpstr>The 2020 Census  Operational Timeline</vt:lpstr>
      <vt:lpstr>2020 Census Counting The Population – Key Dates </vt:lpstr>
      <vt:lpstr>2020 Census Counting The Population - Strategy</vt:lpstr>
      <vt:lpstr>2020 Census Economics</vt:lpstr>
      <vt:lpstr>2020 Census Economics</vt:lpstr>
      <vt:lpstr>Why Does the Census Matter to Community Action?</vt:lpstr>
      <vt:lpstr>Census Impacts Community Action</vt:lpstr>
      <vt:lpstr>Census Data Drives Dollars</vt:lpstr>
      <vt:lpstr>The 2020 Census- The Environment</vt:lpstr>
      <vt:lpstr>The Hard-To-Count Are:</vt:lpstr>
      <vt:lpstr>The Hard-To-Count Are:</vt:lpstr>
      <vt:lpstr>Get Out The Count –  What Is Being Done? </vt:lpstr>
      <vt:lpstr>US Census Bureau: Partner Efforts</vt:lpstr>
      <vt:lpstr>US Census Bureau: Partner Efforts Your Regional Office</vt:lpstr>
      <vt:lpstr>US Census Bureau: Partner Efforts Your Regional Office</vt:lpstr>
      <vt:lpstr>US Census Bureau: Partner Efforts Your Regional Office</vt:lpstr>
      <vt:lpstr>US Census Bureau: Partner Efforts Your Regional Office</vt:lpstr>
      <vt:lpstr>Complete Count Committees (CCCs):</vt:lpstr>
      <vt:lpstr>Complete Count Committees (CCCs):</vt:lpstr>
      <vt:lpstr>Census Bureau Outreach Toolkit</vt:lpstr>
      <vt:lpstr>Census Counts 2020</vt:lpstr>
      <vt:lpstr>Census Counts 2020</vt:lpstr>
      <vt:lpstr>Community Action Counts - What the Partnership is Doing:</vt:lpstr>
      <vt:lpstr>Community Action Census   Working Group </vt:lpstr>
      <vt:lpstr>Community Action Counts  </vt:lpstr>
      <vt:lpstr>Community Action Complete Count Committee (CACCC)</vt:lpstr>
      <vt:lpstr>Census              Academy</vt:lpstr>
      <vt:lpstr>Get Out The Count  What Can You Do? </vt:lpstr>
      <vt:lpstr>PowerPoint Presentation</vt:lpstr>
      <vt:lpstr>PowerPoint Presentation</vt:lpstr>
      <vt:lpstr>Finding The Hard To Count</vt:lpstr>
      <vt:lpstr>Finding The Hard To Count</vt:lpstr>
      <vt:lpstr>www.Census.gov/ROAM</vt:lpstr>
      <vt:lpstr>www.Census.gov/ROAM</vt:lpstr>
      <vt:lpstr>PowerPoint Presentation</vt:lpstr>
      <vt:lpstr>PowerPoint Presentation</vt:lpstr>
      <vt:lpstr>Train Your Staff  – Talking to the Hard To Count</vt:lpstr>
      <vt:lpstr>Training Tools: Introductory Video</vt:lpstr>
      <vt:lpstr>Common Questions &amp; Answers</vt:lpstr>
      <vt:lpstr>Common Questions &amp; Answers</vt:lpstr>
      <vt:lpstr>Common Questions &amp; Answers</vt:lpstr>
      <vt:lpstr>Common Questions &amp; Answers</vt:lpstr>
      <vt:lpstr>Common Questions &amp; Answers</vt:lpstr>
      <vt:lpstr>Common Questions &amp; Answers</vt:lpstr>
      <vt:lpstr>Common Concerns and Answers</vt:lpstr>
      <vt:lpstr>Common Concerns and Answers</vt:lpstr>
      <vt:lpstr>Common Concerns and Answers</vt:lpstr>
      <vt:lpstr>Common Concerns and Answers</vt:lpstr>
      <vt:lpstr>Common Concerns and Answers</vt:lpstr>
      <vt:lpstr>Common Concerns and Answers</vt:lpstr>
      <vt:lpstr>Engage With Social Media</vt:lpstr>
      <vt:lpstr>Action Steps</vt:lpstr>
      <vt:lpstr>Questions</vt:lpstr>
      <vt:lpstr>Mini Workshop</vt:lpstr>
      <vt:lpstr>SCENARIOS  What are some specific scenarios that describe barriers that your community is facing? Brainstorm on large Post-Its, then cluster the Post-Its into these categories:</vt:lpstr>
      <vt:lpstr>Generate Solutions</vt:lpstr>
      <vt:lpstr>Wrap Up Discussion Thoughts, Ideas and Actions!  </vt:lpstr>
      <vt:lpstr>Community Action Census Team</vt:lpstr>
      <vt:lpstr>Partnership Census Team</vt:lpstr>
    </vt:vector>
  </TitlesOfParts>
  <Company>Community Action Partnership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Liza Poris</dc:creator>
  <cp:lastModifiedBy>Lauren Martin</cp:lastModifiedBy>
  <cp:revision>316</cp:revision>
  <cp:lastPrinted>2019-05-09T00:02:51Z</cp:lastPrinted>
  <dcterms:created xsi:type="dcterms:W3CDTF">2019-03-25T15:01:49Z</dcterms:created>
  <dcterms:modified xsi:type="dcterms:W3CDTF">2019-12-05T18:18:18Z</dcterms:modified>
</cp:coreProperties>
</file>