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7"/>
  </p:notesMasterIdLst>
  <p:handoutMasterIdLst>
    <p:handoutMasterId r:id="rId128"/>
  </p:handoutMasterIdLst>
  <p:sldIdLst>
    <p:sldId id="610" r:id="rId2"/>
    <p:sldId id="1143" r:id="rId3"/>
    <p:sldId id="910" r:id="rId4"/>
    <p:sldId id="803" r:id="rId5"/>
    <p:sldId id="947" r:id="rId6"/>
    <p:sldId id="948" r:id="rId7"/>
    <p:sldId id="663" r:id="rId8"/>
    <p:sldId id="710" r:id="rId9"/>
    <p:sldId id="1100" r:id="rId10"/>
    <p:sldId id="1101" r:id="rId11"/>
    <p:sldId id="950" r:id="rId12"/>
    <p:sldId id="1145" r:id="rId13"/>
    <p:sldId id="1149" r:id="rId14"/>
    <p:sldId id="1147" r:id="rId15"/>
    <p:sldId id="1148" r:id="rId16"/>
    <p:sldId id="946" r:id="rId17"/>
    <p:sldId id="951" r:id="rId18"/>
    <p:sldId id="1151" r:id="rId19"/>
    <p:sldId id="698" r:id="rId20"/>
    <p:sldId id="919" r:id="rId21"/>
    <p:sldId id="918" r:id="rId22"/>
    <p:sldId id="1072" r:id="rId23"/>
    <p:sldId id="1135" r:id="rId24"/>
    <p:sldId id="1136" r:id="rId25"/>
    <p:sldId id="1091" r:id="rId26"/>
    <p:sldId id="1092" r:id="rId27"/>
    <p:sldId id="1093" r:id="rId28"/>
    <p:sldId id="1096" r:id="rId29"/>
    <p:sldId id="1097" r:id="rId30"/>
    <p:sldId id="976" r:id="rId31"/>
    <p:sldId id="1012" r:id="rId32"/>
    <p:sldId id="1013" r:id="rId33"/>
    <p:sldId id="1089" r:id="rId34"/>
    <p:sldId id="1080" r:id="rId35"/>
    <p:sldId id="1082" r:id="rId36"/>
    <p:sldId id="1083" r:id="rId37"/>
    <p:sldId id="1084" r:id="rId38"/>
    <p:sldId id="1085" r:id="rId39"/>
    <p:sldId id="1086" r:id="rId40"/>
    <p:sldId id="1087" r:id="rId41"/>
    <p:sldId id="1150" r:id="rId42"/>
    <p:sldId id="1152" r:id="rId43"/>
    <p:sldId id="1073" r:id="rId44"/>
    <p:sldId id="1074" r:id="rId45"/>
    <p:sldId id="1075" r:id="rId46"/>
    <p:sldId id="1076" r:id="rId47"/>
    <p:sldId id="1077" r:id="rId48"/>
    <p:sldId id="1142" r:id="rId49"/>
    <p:sldId id="1104" r:id="rId50"/>
    <p:sldId id="1078" r:id="rId51"/>
    <p:sldId id="1138" r:id="rId52"/>
    <p:sldId id="1102" r:id="rId53"/>
    <p:sldId id="1103" r:id="rId54"/>
    <p:sldId id="1052" r:id="rId55"/>
    <p:sldId id="1070" r:id="rId56"/>
    <p:sldId id="1054" r:id="rId57"/>
    <p:sldId id="1057" r:id="rId58"/>
    <p:sldId id="1059" r:id="rId59"/>
    <p:sldId id="1060" r:id="rId60"/>
    <p:sldId id="1061" r:id="rId61"/>
    <p:sldId id="1062" r:id="rId62"/>
    <p:sldId id="1063" r:id="rId63"/>
    <p:sldId id="1064" r:id="rId64"/>
    <p:sldId id="1065" r:id="rId65"/>
    <p:sldId id="1066" r:id="rId66"/>
    <p:sldId id="1067" r:id="rId67"/>
    <p:sldId id="1069" r:id="rId68"/>
    <p:sldId id="1068" r:id="rId69"/>
    <p:sldId id="1163" r:id="rId70"/>
    <p:sldId id="1018" r:id="rId71"/>
    <p:sldId id="980" r:id="rId72"/>
    <p:sldId id="989" r:id="rId73"/>
    <p:sldId id="990" r:id="rId74"/>
    <p:sldId id="999" r:id="rId75"/>
    <p:sldId id="1113" r:id="rId76"/>
    <p:sldId id="1042" r:id="rId77"/>
    <p:sldId id="960" r:id="rId78"/>
    <p:sldId id="1071" r:id="rId79"/>
    <p:sldId id="961" r:id="rId80"/>
    <p:sldId id="962" r:id="rId81"/>
    <p:sldId id="963" r:id="rId82"/>
    <p:sldId id="1105" r:id="rId83"/>
    <p:sldId id="1106" r:id="rId84"/>
    <p:sldId id="1107" r:id="rId85"/>
    <p:sldId id="1108" r:id="rId86"/>
    <p:sldId id="1109" r:id="rId87"/>
    <p:sldId id="1110" r:id="rId88"/>
    <p:sldId id="1111" r:id="rId89"/>
    <p:sldId id="1112" r:id="rId90"/>
    <p:sldId id="1114" r:id="rId91"/>
    <p:sldId id="1043" r:id="rId92"/>
    <p:sldId id="1044" r:id="rId93"/>
    <p:sldId id="1132" r:id="rId94"/>
    <p:sldId id="1115" r:id="rId95"/>
    <p:sldId id="1140" r:id="rId96"/>
    <p:sldId id="1141" r:id="rId97"/>
    <p:sldId id="1153" r:id="rId98"/>
    <p:sldId id="1116" r:id="rId99"/>
    <p:sldId id="1117" r:id="rId100"/>
    <p:sldId id="1119" r:id="rId101"/>
    <p:sldId id="1121" r:id="rId102"/>
    <p:sldId id="1133" r:id="rId103"/>
    <p:sldId id="1122" r:id="rId104"/>
    <p:sldId id="1134" r:id="rId105"/>
    <p:sldId id="1155" r:id="rId106"/>
    <p:sldId id="1123" r:id="rId107"/>
    <p:sldId id="1124" r:id="rId108"/>
    <p:sldId id="1126" r:id="rId109"/>
    <p:sldId id="1158" r:id="rId110"/>
    <p:sldId id="1154" r:id="rId111"/>
    <p:sldId id="1157" r:id="rId112"/>
    <p:sldId id="1127" r:id="rId113"/>
    <p:sldId id="1128" r:id="rId114"/>
    <p:sldId id="1129" r:id="rId115"/>
    <p:sldId id="1159" r:id="rId116"/>
    <p:sldId id="1156" r:id="rId117"/>
    <p:sldId id="1130" r:id="rId118"/>
    <p:sldId id="1131" r:id="rId119"/>
    <p:sldId id="1031" r:id="rId120"/>
    <p:sldId id="904" r:id="rId121"/>
    <p:sldId id="893" r:id="rId122"/>
    <p:sldId id="1161" r:id="rId123"/>
    <p:sldId id="1162" r:id="rId124"/>
    <p:sldId id="1160" r:id="rId125"/>
    <p:sldId id="886" r:id="rId126"/>
  </p:sldIdLst>
  <p:sldSz cx="9144000" cy="6858000" type="screen4x3"/>
  <p:notesSz cx="7010400" cy="9296400"/>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59"/>
    <a:srgbClr val="BCB416"/>
    <a:srgbClr val="DE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1" autoAdjust="0"/>
    <p:restoredTop sz="73188" autoAdjust="0"/>
  </p:normalViewPr>
  <p:slideViewPr>
    <p:cSldViewPr>
      <p:cViewPr varScale="1">
        <p:scale>
          <a:sx n="65" d="100"/>
          <a:sy n="65" d="100"/>
        </p:scale>
        <p:origin x="1838" y="48"/>
      </p:cViewPr>
      <p:guideLst>
        <p:guide orient="horz" pos="2160"/>
        <p:guide pos="2880"/>
      </p:guideLst>
    </p:cSldViewPr>
  </p:slideViewPr>
  <p:outlineViewPr>
    <p:cViewPr>
      <p:scale>
        <a:sx n="33" d="100"/>
        <a:sy n="33" d="100"/>
      </p:scale>
      <p:origin x="0" y="-37642"/>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ABE7A-3A4E-4933-9514-2436C48E1C00}" type="doc">
      <dgm:prSet loTypeId="urn:microsoft.com/office/officeart/2008/layout/VerticalCurvedList" loCatId="list" qsTypeId="urn:microsoft.com/office/officeart/2005/8/quickstyle/simple1" qsCatId="simple" csTypeId="urn:microsoft.com/office/officeart/2005/8/colors/accent3_2" csCatId="accent3" phldr="1"/>
      <dgm:spPr/>
    </dgm:pt>
    <dgm:pt modelId="{8A257E76-1570-43E4-BE40-1038A68872CA}">
      <dgm:prSet phldrT="[Text]"/>
      <dgm:spPr>
        <a:solidFill>
          <a:schemeClr val="accent1">
            <a:lumMod val="75000"/>
          </a:schemeClr>
        </a:solidFill>
      </dgm:spPr>
      <dgm:t>
        <a:bodyPr/>
        <a:lstStyle/>
        <a:p>
          <a:pPr algn="l"/>
          <a:r>
            <a:rPr lang="en-US" b="0" dirty="0" smtClean="0">
              <a:effectLst>
                <a:outerShdw blurRad="38100" dist="38100" dir="2700000" algn="tl">
                  <a:srgbClr val="000000">
                    <a:alpha val="43137"/>
                  </a:srgbClr>
                </a:outerShdw>
              </a:effectLst>
            </a:rPr>
            <a:t>Local Organizational Standards</a:t>
          </a:r>
          <a:endParaRPr lang="en-US" b="0" dirty="0">
            <a:effectLst>
              <a:outerShdw blurRad="38100" dist="38100" dir="2700000" algn="tl">
                <a:srgbClr val="000000">
                  <a:alpha val="43137"/>
                </a:srgbClr>
              </a:outerShdw>
            </a:effectLst>
          </a:endParaRPr>
        </a:p>
      </dgm:t>
    </dgm:pt>
    <dgm:pt modelId="{19518183-6990-4478-B6AA-CB2E77B43785}" type="parTrans" cxnId="{BC7B775A-002A-40AA-A1FC-E7516AE78CD6}">
      <dgm:prSet/>
      <dgm:spPr/>
      <dgm:t>
        <a:bodyPr/>
        <a:lstStyle/>
        <a:p>
          <a:endParaRPr lang="en-US"/>
        </a:p>
      </dgm:t>
    </dgm:pt>
    <dgm:pt modelId="{7C87CFFF-74A5-47EF-BB7B-2E6169A3F911}" type="sibTrans" cxnId="{BC7B775A-002A-40AA-A1FC-E7516AE78CD6}">
      <dgm:prSet/>
      <dgm:spPr/>
      <dgm:t>
        <a:bodyPr/>
        <a:lstStyle/>
        <a:p>
          <a:endParaRPr lang="en-US" dirty="0"/>
        </a:p>
      </dgm:t>
    </dgm:pt>
    <dgm:pt modelId="{9C7C62E0-F14A-42FD-A6C5-F9AE559E4853}">
      <dgm:prSet phldrT="[Text]"/>
      <dgm:spPr>
        <a:solidFill>
          <a:schemeClr val="accent1">
            <a:lumMod val="75000"/>
          </a:schemeClr>
        </a:solidFill>
      </dgm:spPr>
      <dgm:t>
        <a:bodyPr/>
        <a:lstStyle/>
        <a:p>
          <a:r>
            <a:rPr lang="en-US" b="0" dirty="0" smtClean="0">
              <a:effectLst>
                <a:outerShdw blurRad="38100" dist="38100" dir="2700000" algn="tl">
                  <a:srgbClr val="000000">
                    <a:alpha val="43137"/>
                  </a:srgbClr>
                </a:outerShdw>
              </a:effectLst>
            </a:rPr>
            <a:t>State and Federal Accountability Measures</a:t>
          </a:r>
          <a:endParaRPr lang="en-US" b="0" dirty="0">
            <a:effectLst>
              <a:outerShdw blurRad="38100" dist="38100" dir="2700000" algn="tl">
                <a:srgbClr val="000000">
                  <a:alpha val="43137"/>
                </a:srgbClr>
              </a:outerShdw>
            </a:effectLst>
          </a:endParaRPr>
        </a:p>
      </dgm:t>
    </dgm:pt>
    <dgm:pt modelId="{79125CC6-6B3A-459F-AFBC-9804FB895B22}" type="parTrans" cxnId="{F911160D-42D5-473D-BBCC-C76F814B4A31}">
      <dgm:prSet/>
      <dgm:spPr/>
      <dgm:t>
        <a:bodyPr/>
        <a:lstStyle/>
        <a:p>
          <a:endParaRPr lang="en-US"/>
        </a:p>
      </dgm:t>
    </dgm:pt>
    <dgm:pt modelId="{A6C83C5D-9C16-48E0-B5A5-8DEA15B21A9A}" type="sibTrans" cxnId="{F911160D-42D5-473D-BBCC-C76F814B4A31}">
      <dgm:prSet/>
      <dgm:spPr/>
      <dgm:t>
        <a:bodyPr/>
        <a:lstStyle/>
        <a:p>
          <a:endParaRPr lang="en-US"/>
        </a:p>
      </dgm:t>
    </dgm:pt>
    <dgm:pt modelId="{30023F07-821A-4B6C-A037-9E96DD1D9D58}">
      <dgm:prSet phldrT="[Text]"/>
      <dgm:spPr>
        <a:solidFill>
          <a:schemeClr val="accent1">
            <a:lumMod val="75000"/>
          </a:schemeClr>
        </a:solidFill>
      </dgm:spPr>
      <dgm:t>
        <a:bodyPr/>
        <a:lstStyle/>
        <a:p>
          <a:r>
            <a:rPr lang="en-US" b="0" dirty="0" smtClean="0">
              <a:effectLst>
                <a:outerShdw blurRad="38100" dist="38100" dir="2700000" algn="tl">
                  <a:srgbClr val="000000">
                    <a:alpha val="43137"/>
                  </a:srgbClr>
                </a:outerShdw>
              </a:effectLst>
            </a:rPr>
            <a:t>Results Oriented Management and Accountability (ROMA) </a:t>
          </a:r>
          <a:endParaRPr lang="en-US" b="0" dirty="0">
            <a:effectLst>
              <a:outerShdw blurRad="38100" dist="38100" dir="2700000" algn="tl">
                <a:srgbClr val="000000">
                  <a:alpha val="43137"/>
                </a:srgbClr>
              </a:outerShdw>
            </a:effectLst>
          </a:endParaRPr>
        </a:p>
      </dgm:t>
    </dgm:pt>
    <dgm:pt modelId="{DBEE9309-0B81-4A0C-9005-F635954333F2}" type="parTrans" cxnId="{E902795A-516B-4FE4-9567-7267DE359F4A}">
      <dgm:prSet/>
      <dgm:spPr/>
      <dgm:t>
        <a:bodyPr/>
        <a:lstStyle/>
        <a:p>
          <a:endParaRPr lang="en-US"/>
        </a:p>
      </dgm:t>
    </dgm:pt>
    <dgm:pt modelId="{F37E8792-BD3E-447D-9C7F-27B6B25796A6}" type="sibTrans" cxnId="{E902795A-516B-4FE4-9567-7267DE359F4A}">
      <dgm:prSet/>
      <dgm:spPr/>
      <dgm:t>
        <a:bodyPr/>
        <a:lstStyle/>
        <a:p>
          <a:endParaRPr lang="en-US"/>
        </a:p>
      </dgm:t>
    </dgm:pt>
    <dgm:pt modelId="{75115B43-E534-43F1-91A4-0EDD6006406F}">
      <dgm:prSet phldrT="[Text]"/>
      <dgm:spPr>
        <a:solidFill>
          <a:schemeClr val="accent1">
            <a:lumMod val="75000"/>
          </a:schemeClr>
        </a:solidFill>
      </dgm:spPr>
      <dgm:t>
        <a:bodyPr/>
        <a:lstStyle/>
        <a:p>
          <a:r>
            <a:rPr lang="en-US" b="0" dirty="0" smtClean="0">
              <a:effectLst>
                <a:outerShdw blurRad="38100" dist="38100" dir="2700000" algn="tl">
                  <a:srgbClr val="000000">
                    <a:alpha val="43137"/>
                  </a:srgbClr>
                </a:outerShdw>
              </a:effectLst>
            </a:rPr>
            <a:t>CSBG State Plan</a:t>
          </a:r>
          <a:endParaRPr lang="en-US" b="0" dirty="0">
            <a:effectLst>
              <a:outerShdw blurRad="38100" dist="38100" dir="2700000" algn="tl">
                <a:srgbClr val="000000">
                  <a:alpha val="43137"/>
                </a:srgbClr>
              </a:outerShdw>
            </a:effectLst>
          </a:endParaRPr>
        </a:p>
      </dgm:t>
    </dgm:pt>
    <dgm:pt modelId="{150B42B4-EA52-4013-90E3-01EE1B247D52}" type="parTrans" cxnId="{12E8C390-9AD8-454B-BEAA-5337719EA318}">
      <dgm:prSet/>
      <dgm:spPr/>
      <dgm:t>
        <a:bodyPr/>
        <a:lstStyle/>
        <a:p>
          <a:endParaRPr lang="en-US"/>
        </a:p>
      </dgm:t>
    </dgm:pt>
    <dgm:pt modelId="{7ECAA46F-B92F-47B2-A118-E708ADE0FE2E}" type="sibTrans" cxnId="{12E8C390-9AD8-454B-BEAA-5337719EA318}">
      <dgm:prSet/>
      <dgm:spPr/>
      <dgm:t>
        <a:bodyPr/>
        <a:lstStyle/>
        <a:p>
          <a:endParaRPr lang="en-US"/>
        </a:p>
      </dgm:t>
    </dgm:pt>
    <dgm:pt modelId="{CFBEEA13-064B-420B-8734-F926DD897EC1}">
      <dgm:prSet phldrT="[Text]"/>
      <dgm:spPr>
        <a:solidFill>
          <a:schemeClr val="accent1">
            <a:lumMod val="75000"/>
          </a:schemeClr>
        </a:solidFill>
      </dgm:spPr>
      <dgm:t>
        <a:bodyPr/>
        <a:lstStyle/>
        <a:p>
          <a:r>
            <a:rPr lang="en-US" b="0" dirty="0" smtClean="0">
              <a:effectLst>
                <a:outerShdw blurRad="38100" dist="38100" dir="2700000" algn="tl">
                  <a:srgbClr val="000000">
                    <a:alpha val="43137"/>
                  </a:srgbClr>
                </a:outerShdw>
              </a:effectLst>
            </a:rPr>
            <a:t>CSBG Annual Report</a:t>
          </a:r>
          <a:endParaRPr lang="en-US" b="0" dirty="0">
            <a:effectLst>
              <a:outerShdw blurRad="38100" dist="38100" dir="2700000" algn="tl">
                <a:srgbClr val="000000">
                  <a:alpha val="43137"/>
                </a:srgbClr>
              </a:outerShdw>
            </a:effectLst>
          </a:endParaRPr>
        </a:p>
      </dgm:t>
    </dgm:pt>
    <dgm:pt modelId="{621EEBCC-74FF-4782-A4FB-5E4F5E1DD62A}" type="parTrans" cxnId="{1B99374F-6C1D-465C-8825-F94857569099}">
      <dgm:prSet/>
      <dgm:spPr/>
      <dgm:t>
        <a:bodyPr/>
        <a:lstStyle/>
        <a:p>
          <a:endParaRPr lang="en-US"/>
        </a:p>
      </dgm:t>
    </dgm:pt>
    <dgm:pt modelId="{FDD7E777-2360-4E2A-8A76-58405B60E1CD}" type="sibTrans" cxnId="{1B99374F-6C1D-465C-8825-F94857569099}">
      <dgm:prSet/>
      <dgm:spPr/>
      <dgm:t>
        <a:bodyPr/>
        <a:lstStyle/>
        <a:p>
          <a:endParaRPr lang="en-US"/>
        </a:p>
      </dgm:t>
    </dgm:pt>
    <dgm:pt modelId="{665250BB-8F7E-4BE3-A539-B70D82E36492}">
      <dgm:prSet phldrT="[Text]"/>
      <dgm:spPr>
        <a:solidFill>
          <a:schemeClr val="accent1">
            <a:lumMod val="75000"/>
          </a:schemeClr>
        </a:solidFill>
      </dgm:spPr>
      <dgm:t>
        <a:bodyPr/>
        <a:lstStyle/>
        <a:p>
          <a:r>
            <a:rPr lang="en-US" b="0" dirty="0" smtClean="0">
              <a:effectLst>
                <a:outerShdw blurRad="38100" dist="38100" dir="2700000" algn="tl">
                  <a:srgbClr val="000000">
                    <a:alpha val="43137"/>
                  </a:srgbClr>
                </a:outerShdw>
              </a:effectLst>
            </a:rPr>
            <a:t>ACSI Survey</a:t>
          </a:r>
          <a:endParaRPr lang="en-US" b="0" dirty="0">
            <a:effectLst>
              <a:outerShdw blurRad="38100" dist="38100" dir="2700000" algn="tl">
                <a:srgbClr val="000000">
                  <a:alpha val="43137"/>
                </a:srgbClr>
              </a:outerShdw>
            </a:effectLst>
          </a:endParaRPr>
        </a:p>
      </dgm:t>
    </dgm:pt>
    <dgm:pt modelId="{800F78AD-FC1B-4B2B-9567-B6821B0753BC}" type="parTrans" cxnId="{4F05ADE9-9D22-4BF1-B936-139696D41624}">
      <dgm:prSet/>
      <dgm:spPr/>
      <dgm:t>
        <a:bodyPr/>
        <a:lstStyle/>
        <a:p>
          <a:endParaRPr lang="en-US"/>
        </a:p>
      </dgm:t>
    </dgm:pt>
    <dgm:pt modelId="{E23D9BDC-FF7F-4F04-A2E6-3589F79CC8BF}" type="sibTrans" cxnId="{4F05ADE9-9D22-4BF1-B936-139696D41624}">
      <dgm:prSet/>
      <dgm:spPr/>
      <dgm:t>
        <a:bodyPr/>
        <a:lstStyle/>
        <a:p>
          <a:endParaRPr lang="en-US"/>
        </a:p>
      </dgm:t>
    </dgm:pt>
    <dgm:pt modelId="{742659A7-6E2D-4B8F-A98B-BD2D54659EC8}" type="pres">
      <dgm:prSet presAssocID="{BCFABE7A-3A4E-4933-9514-2436C48E1C00}" presName="Name0" presStyleCnt="0">
        <dgm:presLayoutVars>
          <dgm:chMax val="7"/>
          <dgm:chPref val="7"/>
          <dgm:dir/>
        </dgm:presLayoutVars>
      </dgm:prSet>
      <dgm:spPr/>
    </dgm:pt>
    <dgm:pt modelId="{1819296D-42DA-4C74-B48C-9DA41EEAF7FF}" type="pres">
      <dgm:prSet presAssocID="{BCFABE7A-3A4E-4933-9514-2436C48E1C00}" presName="Name1" presStyleCnt="0"/>
      <dgm:spPr/>
    </dgm:pt>
    <dgm:pt modelId="{58FF4022-65D9-4AE2-B968-6C93F4CBD2D1}" type="pres">
      <dgm:prSet presAssocID="{BCFABE7A-3A4E-4933-9514-2436C48E1C00}" presName="cycle" presStyleCnt="0"/>
      <dgm:spPr/>
    </dgm:pt>
    <dgm:pt modelId="{EE634505-0567-4E14-8089-841ECBDF4B92}" type="pres">
      <dgm:prSet presAssocID="{BCFABE7A-3A4E-4933-9514-2436C48E1C00}" presName="srcNode" presStyleLbl="node1" presStyleIdx="0" presStyleCnt="6"/>
      <dgm:spPr/>
    </dgm:pt>
    <dgm:pt modelId="{5161EA25-3A65-46FA-A87D-7833C749AA16}" type="pres">
      <dgm:prSet presAssocID="{BCFABE7A-3A4E-4933-9514-2436C48E1C00}" presName="conn" presStyleLbl="parChTrans1D2" presStyleIdx="0" presStyleCnt="1"/>
      <dgm:spPr/>
      <dgm:t>
        <a:bodyPr/>
        <a:lstStyle/>
        <a:p>
          <a:endParaRPr lang="en-US"/>
        </a:p>
      </dgm:t>
    </dgm:pt>
    <dgm:pt modelId="{A7BE655C-FAD0-4D0D-9B78-504251E74FB5}" type="pres">
      <dgm:prSet presAssocID="{BCFABE7A-3A4E-4933-9514-2436C48E1C00}" presName="extraNode" presStyleLbl="node1" presStyleIdx="0" presStyleCnt="6"/>
      <dgm:spPr/>
    </dgm:pt>
    <dgm:pt modelId="{4B75B3EA-CD82-4F88-872E-D74A24317893}" type="pres">
      <dgm:prSet presAssocID="{BCFABE7A-3A4E-4933-9514-2436C48E1C00}" presName="dstNode" presStyleLbl="node1" presStyleIdx="0" presStyleCnt="6"/>
      <dgm:spPr/>
    </dgm:pt>
    <dgm:pt modelId="{F6FE3B03-CC27-4D77-9259-8C20B7732B8E}" type="pres">
      <dgm:prSet presAssocID="{8A257E76-1570-43E4-BE40-1038A68872CA}" presName="text_1" presStyleLbl="node1" presStyleIdx="0" presStyleCnt="6">
        <dgm:presLayoutVars>
          <dgm:bulletEnabled val="1"/>
        </dgm:presLayoutVars>
      </dgm:prSet>
      <dgm:spPr/>
      <dgm:t>
        <a:bodyPr/>
        <a:lstStyle/>
        <a:p>
          <a:endParaRPr lang="en-US"/>
        </a:p>
      </dgm:t>
    </dgm:pt>
    <dgm:pt modelId="{1B14ABF1-4263-4B85-A5AC-84AB04BA22FF}" type="pres">
      <dgm:prSet presAssocID="{8A257E76-1570-43E4-BE40-1038A68872CA}" presName="accent_1" presStyleCnt="0"/>
      <dgm:spPr/>
    </dgm:pt>
    <dgm:pt modelId="{1101CF67-0CFB-4EBF-BC05-6C3F633A616A}" type="pres">
      <dgm:prSet presAssocID="{8A257E76-1570-43E4-BE40-1038A68872CA}" presName="accentRepeatNode" presStyleLbl="solidFgAcc1" presStyleIdx="0" presStyleCnt="6"/>
      <dgm:spPr/>
    </dgm:pt>
    <dgm:pt modelId="{202ECE9A-0CBB-4F3E-9B86-F0359B77DBAB}" type="pres">
      <dgm:prSet presAssocID="{9C7C62E0-F14A-42FD-A6C5-F9AE559E4853}" presName="text_2" presStyleLbl="node1" presStyleIdx="1" presStyleCnt="6">
        <dgm:presLayoutVars>
          <dgm:bulletEnabled val="1"/>
        </dgm:presLayoutVars>
      </dgm:prSet>
      <dgm:spPr/>
      <dgm:t>
        <a:bodyPr/>
        <a:lstStyle/>
        <a:p>
          <a:endParaRPr lang="en-US"/>
        </a:p>
      </dgm:t>
    </dgm:pt>
    <dgm:pt modelId="{CB288A98-1950-4656-B118-CC831B406AF9}" type="pres">
      <dgm:prSet presAssocID="{9C7C62E0-F14A-42FD-A6C5-F9AE559E4853}" presName="accent_2" presStyleCnt="0"/>
      <dgm:spPr/>
    </dgm:pt>
    <dgm:pt modelId="{20E209CC-088E-4FC5-891E-492A19FD943B}" type="pres">
      <dgm:prSet presAssocID="{9C7C62E0-F14A-42FD-A6C5-F9AE559E4853}" presName="accentRepeatNode" presStyleLbl="solidFgAcc1" presStyleIdx="1" presStyleCnt="6"/>
      <dgm:spPr/>
    </dgm:pt>
    <dgm:pt modelId="{C5BA2358-ECCF-4B01-B93B-5FFF36A8FBFB}" type="pres">
      <dgm:prSet presAssocID="{30023F07-821A-4B6C-A037-9E96DD1D9D58}" presName="text_3" presStyleLbl="node1" presStyleIdx="2" presStyleCnt="6">
        <dgm:presLayoutVars>
          <dgm:bulletEnabled val="1"/>
        </dgm:presLayoutVars>
      </dgm:prSet>
      <dgm:spPr/>
      <dgm:t>
        <a:bodyPr/>
        <a:lstStyle/>
        <a:p>
          <a:endParaRPr lang="en-US"/>
        </a:p>
      </dgm:t>
    </dgm:pt>
    <dgm:pt modelId="{E82FE421-7E06-4AFA-A622-ED3B9E1ED2B3}" type="pres">
      <dgm:prSet presAssocID="{30023F07-821A-4B6C-A037-9E96DD1D9D58}" presName="accent_3" presStyleCnt="0"/>
      <dgm:spPr/>
    </dgm:pt>
    <dgm:pt modelId="{64132F5E-81E7-4B8D-B306-CF38602F063F}" type="pres">
      <dgm:prSet presAssocID="{30023F07-821A-4B6C-A037-9E96DD1D9D58}" presName="accentRepeatNode" presStyleLbl="solidFgAcc1" presStyleIdx="2" presStyleCnt="6"/>
      <dgm:spPr/>
    </dgm:pt>
    <dgm:pt modelId="{0E4466E3-453D-48DA-9645-81F027CE6EB0}" type="pres">
      <dgm:prSet presAssocID="{75115B43-E534-43F1-91A4-0EDD6006406F}" presName="text_4" presStyleLbl="node1" presStyleIdx="3" presStyleCnt="6">
        <dgm:presLayoutVars>
          <dgm:bulletEnabled val="1"/>
        </dgm:presLayoutVars>
      </dgm:prSet>
      <dgm:spPr/>
      <dgm:t>
        <a:bodyPr/>
        <a:lstStyle/>
        <a:p>
          <a:endParaRPr lang="en-US"/>
        </a:p>
      </dgm:t>
    </dgm:pt>
    <dgm:pt modelId="{B8D2530E-CE2A-4CF8-AF9D-D1FC394666EA}" type="pres">
      <dgm:prSet presAssocID="{75115B43-E534-43F1-91A4-0EDD6006406F}" presName="accent_4" presStyleCnt="0"/>
      <dgm:spPr/>
    </dgm:pt>
    <dgm:pt modelId="{3EB4F945-EDFF-448E-B6F8-5DD429C819CC}" type="pres">
      <dgm:prSet presAssocID="{75115B43-E534-43F1-91A4-0EDD6006406F}" presName="accentRepeatNode" presStyleLbl="solidFgAcc1" presStyleIdx="3" presStyleCnt="6"/>
      <dgm:spPr/>
    </dgm:pt>
    <dgm:pt modelId="{F3602212-B52E-4184-AEC6-5F20B417940F}" type="pres">
      <dgm:prSet presAssocID="{CFBEEA13-064B-420B-8734-F926DD897EC1}" presName="text_5" presStyleLbl="node1" presStyleIdx="4" presStyleCnt="6">
        <dgm:presLayoutVars>
          <dgm:bulletEnabled val="1"/>
        </dgm:presLayoutVars>
      </dgm:prSet>
      <dgm:spPr/>
      <dgm:t>
        <a:bodyPr/>
        <a:lstStyle/>
        <a:p>
          <a:endParaRPr lang="en-US"/>
        </a:p>
      </dgm:t>
    </dgm:pt>
    <dgm:pt modelId="{7D3CD5D0-EC05-4093-8242-79BE71D21182}" type="pres">
      <dgm:prSet presAssocID="{CFBEEA13-064B-420B-8734-F926DD897EC1}" presName="accent_5" presStyleCnt="0"/>
      <dgm:spPr/>
    </dgm:pt>
    <dgm:pt modelId="{D9EBF55D-A00C-4B12-A973-86DAA915E6B1}" type="pres">
      <dgm:prSet presAssocID="{CFBEEA13-064B-420B-8734-F926DD897EC1}" presName="accentRepeatNode" presStyleLbl="solidFgAcc1" presStyleIdx="4" presStyleCnt="6"/>
      <dgm:spPr/>
    </dgm:pt>
    <dgm:pt modelId="{DE39E745-B5E9-42AF-AD15-13F7CD9E44C0}" type="pres">
      <dgm:prSet presAssocID="{665250BB-8F7E-4BE3-A539-B70D82E36492}" presName="text_6" presStyleLbl="node1" presStyleIdx="5" presStyleCnt="6">
        <dgm:presLayoutVars>
          <dgm:bulletEnabled val="1"/>
        </dgm:presLayoutVars>
      </dgm:prSet>
      <dgm:spPr/>
      <dgm:t>
        <a:bodyPr/>
        <a:lstStyle/>
        <a:p>
          <a:endParaRPr lang="en-US"/>
        </a:p>
      </dgm:t>
    </dgm:pt>
    <dgm:pt modelId="{C139AB6F-B71E-434B-9369-CA928A4C3EA4}" type="pres">
      <dgm:prSet presAssocID="{665250BB-8F7E-4BE3-A539-B70D82E36492}" presName="accent_6" presStyleCnt="0"/>
      <dgm:spPr/>
    </dgm:pt>
    <dgm:pt modelId="{9D062787-E20B-45C6-A1C3-136327F664C4}" type="pres">
      <dgm:prSet presAssocID="{665250BB-8F7E-4BE3-A539-B70D82E36492}" presName="accentRepeatNode" presStyleLbl="solidFgAcc1" presStyleIdx="5" presStyleCnt="6"/>
      <dgm:spPr/>
    </dgm:pt>
  </dgm:ptLst>
  <dgm:cxnLst>
    <dgm:cxn modelId="{BC7B775A-002A-40AA-A1FC-E7516AE78CD6}" srcId="{BCFABE7A-3A4E-4933-9514-2436C48E1C00}" destId="{8A257E76-1570-43E4-BE40-1038A68872CA}" srcOrd="0" destOrd="0" parTransId="{19518183-6990-4478-B6AA-CB2E77B43785}" sibTransId="{7C87CFFF-74A5-47EF-BB7B-2E6169A3F911}"/>
    <dgm:cxn modelId="{4F05ADE9-9D22-4BF1-B936-139696D41624}" srcId="{BCFABE7A-3A4E-4933-9514-2436C48E1C00}" destId="{665250BB-8F7E-4BE3-A539-B70D82E36492}" srcOrd="5" destOrd="0" parTransId="{800F78AD-FC1B-4B2B-9567-B6821B0753BC}" sibTransId="{E23D9BDC-FF7F-4F04-A2E6-3589F79CC8BF}"/>
    <dgm:cxn modelId="{00503053-00E4-4834-8393-8BBCB5727F04}" type="presOf" srcId="{30023F07-821A-4B6C-A037-9E96DD1D9D58}" destId="{C5BA2358-ECCF-4B01-B93B-5FFF36A8FBFB}" srcOrd="0" destOrd="0" presId="urn:microsoft.com/office/officeart/2008/layout/VerticalCurvedList"/>
    <dgm:cxn modelId="{000CF5E9-4626-4211-B526-800CB7303D75}" type="presOf" srcId="{665250BB-8F7E-4BE3-A539-B70D82E36492}" destId="{DE39E745-B5E9-42AF-AD15-13F7CD9E44C0}" srcOrd="0" destOrd="0" presId="urn:microsoft.com/office/officeart/2008/layout/VerticalCurvedList"/>
    <dgm:cxn modelId="{8EB4ECA6-3DAF-4ECF-A671-92DB7580DFF6}" type="presOf" srcId="{75115B43-E534-43F1-91A4-0EDD6006406F}" destId="{0E4466E3-453D-48DA-9645-81F027CE6EB0}" srcOrd="0" destOrd="0" presId="urn:microsoft.com/office/officeart/2008/layout/VerticalCurvedList"/>
    <dgm:cxn modelId="{E902795A-516B-4FE4-9567-7267DE359F4A}" srcId="{BCFABE7A-3A4E-4933-9514-2436C48E1C00}" destId="{30023F07-821A-4B6C-A037-9E96DD1D9D58}" srcOrd="2" destOrd="0" parTransId="{DBEE9309-0B81-4A0C-9005-F635954333F2}" sibTransId="{F37E8792-BD3E-447D-9C7F-27B6B25796A6}"/>
    <dgm:cxn modelId="{E7932A74-3C90-44A3-B1FC-E2C10D887C56}" type="presOf" srcId="{CFBEEA13-064B-420B-8734-F926DD897EC1}" destId="{F3602212-B52E-4184-AEC6-5F20B417940F}" srcOrd="0" destOrd="0" presId="urn:microsoft.com/office/officeart/2008/layout/VerticalCurvedList"/>
    <dgm:cxn modelId="{1B99374F-6C1D-465C-8825-F94857569099}" srcId="{BCFABE7A-3A4E-4933-9514-2436C48E1C00}" destId="{CFBEEA13-064B-420B-8734-F926DD897EC1}" srcOrd="4" destOrd="0" parTransId="{621EEBCC-74FF-4782-A4FB-5E4F5E1DD62A}" sibTransId="{FDD7E777-2360-4E2A-8A76-58405B60E1CD}"/>
    <dgm:cxn modelId="{12E8C390-9AD8-454B-BEAA-5337719EA318}" srcId="{BCFABE7A-3A4E-4933-9514-2436C48E1C00}" destId="{75115B43-E534-43F1-91A4-0EDD6006406F}" srcOrd="3" destOrd="0" parTransId="{150B42B4-EA52-4013-90E3-01EE1B247D52}" sibTransId="{7ECAA46F-B92F-47B2-A118-E708ADE0FE2E}"/>
    <dgm:cxn modelId="{F911160D-42D5-473D-BBCC-C76F814B4A31}" srcId="{BCFABE7A-3A4E-4933-9514-2436C48E1C00}" destId="{9C7C62E0-F14A-42FD-A6C5-F9AE559E4853}" srcOrd="1" destOrd="0" parTransId="{79125CC6-6B3A-459F-AFBC-9804FB895B22}" sibTransId="{A6C83C5D-9C16-48E0-B5A5-8DEA15B21A9A}"/>
    <dgm:cxn modelId="{367068DB-A02B-42D7-901C-72404C652291}" type="presOf" srcId="{BCFABE7A-3A4E-4933-9514-2436C48E1C00}" destId="{742659A7-6E2D-4B8F-A98B-BD2D54659EC8}" srcOrd="0" destOrd="0" presId="urn:microsoft.com/office/officeart/2008/layout/VerticalCurvedList"/>
    <dgm:cxn modelId="{879E8915-DBBE-4286-8FB8-37CE7AA00E36}" type="presOf" srcId="{7C87CFFF-74A5-47EF-BB7B-2E6169A3F911}" destId="{5161EA25-3A65-46FA-A87D-7833C749AA16}" srcOrd="0" destOrd="0" presId="urn:microsoft.com/office/officeart/2008/layout/VerticalCurvedList"/>
    <dgm:cxn modelId="{26D89014-E3EB-481F-9ECA-076210851614}" type="presOf" srcId="{8A257E76-1570-43E4-BE40-1038A68872CA}" destId="{F6FE3B03-CC27-4D77-9259-8C20B7732B8E}" srcOrd="0" destOrd="0" presId="urn:microsoft.com/office/officeart/2008/layout/VerticalCurvedList"/>
    <dgm:cxn modelId="{AE5DDA20-A937-4A8E-BE24-8A16F6DBE8AA}" type="presOf" srcId="{9C7C62E0-F14A-42FD-A6C5-F9AE559E4853}" destId="{202ECE9A-0CBB-4F3E-9B86-F0359B77DBAB}" srcOrd="0" destOrd="0" presId="urn:microsoft.com/office/officeart/2008/layout/VerticalCurvedList"/>
    <dgm:cxn modelId="{002CEA14-C751-4115-82C7-49F78D701695}" type="presParOf" srcId="{742659A7-6E2D-4B8F-A98B-BD2D54659EC8}" destId="{1819296D-42DA-4C74-B48C-9DA41EEAF7FF}" srcOrd="0" destOrd="0" presId="urn:microsoft.com/office/officeart/2008/layout/VerticalCurvedList"/>
    <dgm:cxn modelId="{63D2B53D-BE66-4CA3-AC7B-B0710F0A99D1}" type="presParOf" srcId="{1819296D-42DA-4C74-B48C-9DA41EEAF7FF}" destId="{58FF4022-65D9-4AE2-B968-6C93F4CBD2D1}" srcOrd="0" destOrd="0" presId="urn:microsoft.com/office/officeart/2008/layout/VerticalCurvedList"/>
    <dgm:cxn modelId="{7A398F26-FA27-4468-9D7D-6BD0C80D4C33}" type="presParOf" srcId="{58FF4022-65D9-4AE2-B968-6C93F4CBD2D1}" destId="{EE634505-0567-4E14-8089-841ECBDF4B92}" srcOrd="0" destOrd="0" presId="urn:microsoft.com/office/officeart/2008/layout/VerticalCurvedList"/>
    <dgm:cxn modelId="{DF44F5F3-2EA1-42F7-8DEA-6C4385E52702}" type="presParOf" srcId="{58FF4022-65D9-4AE2-B968-6C93F4CBD2D1}" destId="{5161EA25-3A65-46FA-A87D-7833C749AA16}" srcOrd="1" destOrd="0" presId="urn:microsoft.com/office/officeart/2008/layout/VerticalCurvedList"/>
    <dgm:cxn modelId="{98C813B9-359A-4FB2-AA76-F2A0C9C9A6B0}" type="presParOf" srcId="{58FF4022-65D9-4AE2-B968-6C93F4CBD2D1}" destId="{A7BE655C-FAD0-4D0D-9B78-504251E74FB5}" srcOrd="2" destOrd="0" presId="urn:microsoft.com/office/officeart/2008/layout/VerticalCurvedList"/>
    <dgm:cxn modelId="{11AAE72A-215D-40D5-8F9F-C1E72C85D782}" type="presParOf" srcId="{58FF4022-65D9-4AE2-B968-6C93F4CBD2D1}" destId="{4B75B3EA-CD82-4F88-872E-D74A24317893}" srcOrd="3" destOrd="0" presId="urn:microsoft.com/office/officeart/2008/layout/VerticalCurvedList"/>
    <dgm:cxn modelId="{1DE2297B-3330-4054-BA0A-ACDD9D321333}" type="presParOf" srcId="{1819296D-42DA-4C74-B48C-9DA41EEAF7FF}" destId="{F6FE3B03-CC27-4D77-9259-8C20B7732B8E}" srcOrd="1" destOrd="0" presId="urn:microsoft.com/office/officeart/2008/layout/VerticalCurvedList"/>
    <dgm:cxn modelId="{CCA357AE-94F1-45A5-8629-AE234EE8FDB3}" type="presParOf" srcId="{1819296D-42DA-4C74-B48C-9DA41EEAF7FF}" destId="{1B14ABF1-4263-4B85-A5AC-84AB04BA22FF}" srcOrd="2" destOrd="0" presId="urn:microsoft.com/office/officeart/2008/layout/VerticalCurvedList"/>
    <dgm:cxn modelId="{AB006661-CE71-458D-B4D5-5A9CA153A396}" type="presParOf" srcId="{1B14ABF1-4263-4B85-A5AC-84AB04BA22FF}" destId="{1101CF67-0CFB-4EBF-BC05-6C3F633A616A}" srcOrd="0" destOrd="0" presId="urn:microsoft.com/office/officeart/2008/layout/VerticalCurvedList"/>
    <dgm:cxn modelId="{91DE289D-3DC3-4547-8FAA-AB6812BA809E}" type="presParOf" srcId="{1819296D-42DA-4C74-B48C-9DA41EEAF7FF}" destId="{202ECE9A-0CBB-4F3E-9B86-F0359B77DBAB}" srcOrd="3" destOrd="0" presId="urn:microsoft.com/office/officeart/2008/layout/VerticalCurvedList"/>
    <dgm:cxn modelId="{F72FB116-AF57-4D72-B8FE-2ED4E1567C1E}" type="presParOf" srcId="{1819296D-42DA-4C74-B48C-9DA41EEAF7FF}" destId="{CB288A98-1950-4656-B118-CC831B406AF9}" srcOrd="4" destOrd="0" presId="urn:microsoft.com/office/officeart/2008/layout/VerticalCurvedList"/>
    <dgm:cxn modelId="{9E9E1B14-AFB6-4A26-AB03-7214A4DE3C3F}" type="presParOf" srcId="{CB288A98-1950-4656-B118-CC831B406AF9}" destId="{20E209CC-088E-4FC5-891E-492A19FD943B}" srcOrd="0" destOrd="0" presId="urn:microsoft.com/office/officeart/2008/layout/VerticalCurvedList"/>
    <dgm:cxn modelId="{234676F7-75BA-43A6-87A7-953B4AF94DC9}" type="presParOf" srcId="{1819296D-42DA-4C74-B48C-9DA41EEAF7FF}" destId="{C5BA2358-ECCF-4B01-B93B-5FFF36A8FBFB}" srcOrd="5" destOrd="0" presId="urn:microsoft.com/office/officeart/2008/layout/VerticalCurvedList"/>
    <dgm:cxn modelId="{752C14A3-3DC2-4380-847A-8FBB1E33FECC}" type="presParOf" srcId="{1819296D-42DA-4C74-B48C-9DA41EEAF7FF}" destId="{E82FE421-7E06-4AFA-A622-ED3B9E1ED2B3}" srcOrd="6" destOrd="0" presId="urn:microsoft.com/office/officeart/2008/layout/VerticalCurvedList"/>
    <dgm:cxn modelId="{A708FFBA-E347-4FC9-A4EC-60439AD4084A}" type="presParOf" srcId="{E82FE421-7E06-4AFA-A622-ED3B9E1ED2B3}" destId="{64132F5E-81E7-4B8D-B306-CF38602F063F}" srcOrd="0" destOrd="0" presId="urn:microsoft.com/office/officeart/2008/layout/VerticalCurvedList"/>
    <dgm:cxn modelId="{8B9C54C7-4C96-4784-9399-194AD70F5906}" type="presParOf" srcId="{1819296D-42DA-4C74-B48C-9DA41EEAF7FF}" destId="{0E4466E3-453D-48DA-9645-81F027CE6EB0}" srcOrd="7" destOrd="0" presId="urn:microsoft.com/office/officeart/2008/layout/VerticalCurvedList"/>
    <dgm:cxn modelId="{DD18B66F-C750-429A-81AD-2A59D67FA5EB}" type="presParOf" srcId="{1819296D-42DA-4C74-B48C-9DA41EEAF7FF}" destId="{B8D2530E-CE2A-4CF8-AF9D-D1FC394666EA}" srcOrd="8" destOrd="0" presId="urn:microsoft.com/office/officeart/2008/layout/VerticalCurvedList"/>
    <dgm:cxn modelId="{D463C1FA-3393-4255-89C3-24334B39B938}" type="presParOf" srcId="{B8D2530E-CE2A-4CF8-AF9D-D1FC394666EA}" destId="{3EB4F945-EDFF-448E-B6F8-5DD429C819CC}" srcOrd="0" destOrd="0" presId="urn:microsoft.com/office/officeart/2008/layout/VerticalCurvedList"/>
    <dgm:cxn modelId="{DCDE2596-C601-4E4F-9B02-96D288D6C386}" type="presParOf" srcId="{1819296D-42DA-4C74-B48C-9DA41EEAF7FF}" destId="{F3602212-B52E-4184-AEC6-5F20B417940F}" srcOrd="9" destOrd="0" presId="urn:microsoft.com/office/officeart/2008/layout/VerticalCurvedList"/>
    <dgm:cxn modelId="{B340E1E0-4F91-44B5-BF13-9A08EB52C4C9}" type="presParOf" srcId="{1819296D-42DA-4C74-B48C-9DA41EEAF7FF}" destId="{7D3CD5D0-EC05-4093-8242-79BE71D21182}" srcOrd="10" destOrd="0" presId="urn:microsoft.com/office/officeart/2008/layout/VerticalCurvedList"/>
    <dgm:cxn modelId="{9D2588A2-E3F4-4169-B412-76E9B7382A29}" type="presParOf" srcId="{7D3CD5D0-EC05-4093-8242-79BE71D21182}" destId="{D9EBF55D-A00C-4B12-A973-86DAA915E6B1}" srcOrd="0" destOrd="0" presId="urn:microsoft.com/office/officeart/2008/layout/VerticalCurvedList"/>
    <dgm:cxn modelId="{154ACA53-3E20-4C18-828C-CAA645874B2D}" type="presParOf" srcId="{1819296D-42DA-4C74-B48C-9DA41EEAF7FF}" destId="{DE39E745-B5E9-42AF-AD15-13F7CD9E44C0}" srcOrd="11" destOrd="0" presId="urn:microsoft.com/office/officeart/2008/layout/VerticalCurvedList"/>
    <dgm:cxn modelId="{25A36078-1A22-4501-AEBF-116623453374}" type="presParOf" srcId="{1819296D-42DA-4C74-B48C-9DA41EEAF7FF}" destId="{C139AB6F-B71E-434B-9369-CA928A4C3EA4}" srcOrd="12" destOrd="0" presId="urn:microsoft.com/office/officeart/2008/layout/VerticalCurvedList"/>
    <dgm:cxn modelId="{00824A2F-9B77-46E7-91B7-62ACFC7D09E9}" type="presParOf" srcId="{C139AB6F-B71E-434B-9369-CA928A4C3EA4}" destId="{9D062787-E20B-45C6-A1C3-136327F664C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741D55-8E15-47B7-8D34-7C3CC89E1E9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D4449832-36B7-4B86-8FEB-5CB3870A0205}">
      <dgm:prSet phldrT="[Text]"/>
      <dgm:spPr/>
      <dgm:t>
        <a:bodyPr/>
        <a:lstStyle/>
        <a:p>
          <a:r>
            <a:rPr lang="en-US" dirty="0" smtClean="0"/>
            <a:t>Intake worker collects demographic data and enters into data base</a:t>
          </a:r>
          <a:endParaRPr lang="en-US" dirty="0"/>
        </a:p>
      </dgm:t>
    </dgm:pt>
    <dgm:pt modelId="{178BE1AC-5D67-41C2-AA55-D6FBA187C8BA}" type="parTrans" cxnId="{43CE4037-A1A8-4C3E-AD23-8D5FFA53BDAC}">
      <dgm:prSet/>
      <dgm:spPr/>
      <dgm:t>
        <a:bodyPr/>
        <a:lstStyle/>
        <a:p>
          <a:endParaRPr lang="en-US"/>
        </a:p>
      </dgm:t>
    </dgm:pt>
    <dgm:pt modelId="{276A0F95-C2C3-4B0D-88CB-D37487F1CD2F}" type="sibTrans" cxnId="{43CE4037-A1A8-4C3E-AD23-8D5FFA53BDAC}">
      <dgm:prSet/>
      <dgm:spPr/>
      <dgm:t>
        <a:bodyPr/>
        <a:lstStyle/>
        <a:p>
          <a:endParaRPr lang="en-US"/>
        </a:p>
      </dgm:t>
    </dgm:pt>
    <dgm:pt modelId="{12CA53E6-752E-4146-A685-1A23F4CAB924}">
      <dgm:prSet phldrT="[Text]" custT="1"/>
      <dgm:spPr/>
      <dgm:t>
        <a:bodyPr/>
        <a:lstStyle/>
        <a:p>
          <a:r>
            <a:rPr lang="en-US" sz="1400" dirty="0" smtClean="0"/>
            <a:t>Housing counselor meets with family and identifies immediate needs and services available</a:t>
          </a:r>
          <a:endParaRPr lang="en-US" sz="1400" dirty="0"/>
        </a:p>
      </dgm:t>
    </dgm:pt>
    <dgm:pt modelId="{DD889604-272E-49FC-9C8E-55BA5BA3A85A}" type="parTrans" cxnId="{D83FBF3A-A876-4A38-9B6A-9F4F474C08D7}">
      <dgm:prSet/>
      <dgm:spPr/>
      <dgm:t>
        <a:bodyPr/>
        <a:lstStyle/>
        <a:p>
          <a:endParaRPr lang="en-US"/>
        </a:p>
      </dgm:t>
    </dgm:pt>
    <dgm:pt modelId="{1E3C23AE-DB45-430C-8FFC-39C1D4EDB657}" type="sibTrans" cxnId="{D83FBF3A-A876-4A38-9B6A-9F4F474C08D7}">
      <dgm:prSet/>
      <dgm:spPr/>
      <dgm:t>
        <a:bodyPr/>
        <a:lstStyle/>
        <a:p>
          <a:endParaRPr lang="en-US"/>
        </a:p>
      </dgm:t>
    </dgm:pt>
    <dgm:pt modelId="{FB5D7E55-E851-40F1-86B3-617C5A25654A}">
      <dgm:prSet phldrT="[Text]"/>
      <dgm:spPr/>
      <dgm:t>
        <a:bodyPr/>
        <a:lstStyle/>
        <a:p>
          <a:r>
            <a:rPr lang="en-US" dirty="0" smtClean="0"/>
            <a:t>Family is referred for a rent payment and data regarding the service (including amount of payment) is entered into the data base</a:t>
          </a:r>
          <a:endParaRPr lang="en-US" dirty="0"/>
        </a:p>
      </dgm:t>
    </dgm:pt>
    <dgm:pt modelId="{64DB66F3-1C1E-4BA9-A17C-97F75F9F59C4}" type="parTrans" cxnId="{32C6D715-EA15-4016-83C6-AC18A35A7B4F}">
      <dgm:prSet/>
      <dgm:spPr/>
      <dgm:t>
        <a:bodyPr/>
        <a:lstStyle/>
        <a:p>
          <a:endParaRPr lang="en-US"/>
        </a:p>
      </dgm:t>
    </dgm:pt>
    <dgm:pt modelId="{86B00991-29D5-4307-BB59-C16E0EADC6EE}" type="sibTrans" cxnId="{32C6D715-EA15-4016-83C6-AC18A35A7B4F}">
      <dgm:prSet/>
      <dgm:spPr/>
      <dgm:t>
        <a:bodyPr/>
        <a:lstStyle/>
        <a:p>
          <a:endParaRPr lang="en-US"/>
        </a:p>
      </dgm:t>
    </dgm:pt>
    <dgm:pt modelId="{1AD99F5A-9777-4355-B426-C35A38E343A3}">
      <dgm:prSet phldrT="[Text]"/>
      <dgm:spPr/>
      <dgm:t>
        <a:bodyPr/>
        <a:lstStyle/>
        <a:p>
          <a:r>
            <a:rPr lang="en-US" dirty="0" smtClean="0"/>
            <a:t>Service data is reported to supervisor monthly</a:t>
          </a:r>
          <a:endParaRPr lang="en-US" dirty="0"/>
        </a:p>
      </dgm:t>
    </dgm:pt>
    <dgm:pt modelId="{5A159378-42DD-46E2-AA34-5E698561570E}" type="parTrans" cxnId="{16026EC7-54F3-4E28-B410-3F9D0379B544}">
      <dgm:prSet/>
      <dgm:spPr/>
      <dgm:t>
        <a:bodyPr/>
        <a:lstStyle/>
        <a:p>
          <a:endParaRPr lang="en-US"/>
        </a:p>
      </dgm:t>
    </dgm:pt>
    <dgm:pt modelId="{8D8DE00F-009F-437A-8AF7-08F89536AB28}" type="sibTrans" cxnId="{16026EC7-54F3-4E28-B410-3F9D0379B544}">
      <dgm:prSet/>
      <dgm:spPr/>
      <dgm:t>
        <a:bodyPr/>
        <a:lstStyle/>
        <a:p>
          <a:endParaRPr lang="en-US"/>
        </a:p>
      </dgm:t>
    </dgm:pt>
    <dgm:pt modelId="{43E02B8D-11BB-4406-9E98-B481961404FA}">
      <dgm:prSet phldrT="[Text]"/>
      <dgm:spPr/>
      <dgm:t>
        <a:bodyPr/>
        <a:lstStyle/>
        <a:p>
          <a:r>
            <a:rPr lang="en-US" dirty="0" smtClean="0"/>
            <a:t>Supervisor meets with Housing Counselor  to discuss number of people served and amount of rent payments distributed</a:t>
          </a:r>
          <a:endParaRPr lang="en-US" dirty="0"/>
        </a:p>
      </dgm:t>
    </dgm:pt>
    <dgm:pt modelId="{3A62BF79-41A7-4412-9715-823DB1C307CE}" type="parTrans" cxnId="{0E1D6D96-7A29-447A-8635-89D3405E8B27}">
      <dgm:prSet/>
      <dgm:spPr/>
      <dgm:t>
        <a:bodyPr/>
        <a:lstStyle/>
        <a:p>
          <a:endParaRPr lang="en-US"/>
        </a:p>
      </dgm:t>
    </dgm:pt>
    <dgm:pt modelId="{0B216E9B-E410-462C-BB13-DFC939881837}" type="sibTrans" cxnId="{0E1D6D96-7A29-447A-8635-89D3405E8B27}">
      <dgm:prSet/>
      <dgm:spPr/>
      <dgm:t>
        <a:bodyPr/>
        <a:lstStyle/>
        <a:p>
          <a:endParaRPr lang="en-US"/>
        </a:p>
      </dgm:t>
    </dgm:pt>
    <dgm:pt modelId="{61B47B70-2737-4D6B-B68E-814AA95D037F}" type="pres">
      <dgm:prSet presAssocID="{8E741D55-8E15-47B7-8D34-7C3CC89E1E92}" presName="diagram" presStyleCnt="0">
        <dgm:presLayoutVars>
          <dgm:dir/>
          <dgm:resizeHandles val="exact"/>
        </dgm:presLayoutVars>
      </dgm:prSet>
      <dgm:spPr/>
      <dgm:t>
        <a:bodyPr/>
        <a:lstStyle/>
        <a:p>
          <a:endParaRPr lang="en-US"/>
        </a:p>
      </dgm:t>
    </dgm:pt>
    <dgm:pt modelId="{51145C5A-2AC4-48C7-86D9-4FDF8C48F845}" type="pres">
      <dgm:prSet presAssocID="{D4449832-36B7-4B86-8FEB-5CB3870A0205}" presName="node" presStyleLbl="node1" presStyleIdx="0" presStyleCnt="5">
        <dgm:presLayoutVars>
          <dgm:bulletEnabled val="1"/>
        </dgm:presLayoutVars>
      </dgm:prSet>
      <dgm:spPr/>
      <dgm:t>
        <a:bodyPr/>
        <a:lstStyle/>
        <a:p>
          <a:endParaRPr lang="en-US"/>
        </a:p>
      </dgm:t>
    </dgm:pt>
    <dgm:pt modelId="{CDB373AE-1183-4852-B1C2-0234CCC6F7C8}" type="pres">
      <dgm:prSet presAssocID="{276A0F95-C2C3-4B0D-88CB-D37487F1CD2F}" presName="sibTrans" presStyleLbl="sibTrans2D1" presStyleIdx="0" presStyleCnt="4"/>
      <dgm:spPr/>
      <dgm:t>
        <a:bodyPr/>
        <a:lstStyle/>
        <a:p>
          <a:endParaRPr lang="en-US"/>
        </a:p>
      </dgm:t>
    </dgm:pt>
    <dgm:pt modelId="{CF94C2CA-7FF2-4F2C-8DB7-4FCC83A2389F}" type="pres">
      <dgm:prSet presAssocID="{276A0F95-C2C3-4B0D-88CB-D37487F1CD2F}" presName="connectorText" presStyleLbl="sibTrans2D1" presStyleIdx="0" presStyleCnt="4"/>
      <dgm:spPr/>
      <dgm:t>
        <a:bodyPr/>
        <a:lstStyle/>
        <a:p>
          <a:endParaRPr lang="en-US"/>
        </a:p>
      </dgm:t>
    </dgm:pt>
    <dgm:pt modelId="{F273C512-44AA-489C-9D33-F3F6ED124342}" type="pres">
      <dgm:prSet presAssocID="{12CA53E6-752E-4146-A685-1A23F4CAB924}" presName="node" presStyleLbl="node1" presStyleIdx="1" presStyleCnt="5" custScaleY="161132" custLinFactNeighborX="151" custLinFactNeighborY="-44184">
        <dgm:presLayoutVars>
          <dgm:bulletEnabled val="1"/>
        </dgm:presLayoutVars>
      </dgm:prSet>
      <dgm:spPr/>
      <dgm:t>
        <a:bodyPr/>
        <a:lstStyle/>
        <a:p>
          <a:endParaRPr lang="en-US"/>
        </a:p>
      </dgm:t>
    </dgm:pt>
    <dgm:pt modelId="{570C75DF-AB9F-431F-91C1-13CD017537EE}" type="pres">
      <dgm:prSet presAssocID="{1E3C23AE-DB45-430C-8FFC-39C1D4EDB657}" presName="sibTrans" presStyleLbl="sibTrans2D1" presStyleIdx="1" presStyleCnt="4"/>
      <dgm:spPr/>
      <dgm:t>
        <a:bodyPr/>
        <a:lstStyle/>
        <a:p>
          <a:endParaRPr lang="en-US"/>
        </a:p>
      </dgm:t>
    </dgm:pt>
    <dgm:pt modelId="{F21C6346-9EB3-4F6E-B2FF-80DF6EE16436}" type="pres">
      <dgm:prSet presAssocID="{1E3C23AE-DB45-430C-8FFC-39C1D4EDB657}" presName="connectorText" presStyleLbl="sibTrans2D1" presStyleIdx="1" presStyleCnt="4"/>
      <dgm:spPr/>
      <dgm:t>
        <a:bodyPr/>
        <a:lstStyle/>
        <a:p>
          <a:endParaRPr lang="en-US"/>
        </a:p>
      </dgm:t>
    </dgm:pt>
    <dgm:pt modelId="{D7FE3B36-02BE-4DBA-B11E-BAF82D9AF6B1}" type="pres">
      <dgm:prSet presAssocID="{FB5D7E55-E851-40F1-86B3-617C5A25654A}" presName="node" presStyleLbl="node1" presStyleIdx="2" presStyleCnt="5" custScaleY="198141" custLinFactNeighborX="409" custLinFactNeighborY="7931">
        <dgm:presLayoutVars>
          <dgm:bulletEnabled val="1"/>
        </dgm:presLayoutVars>
      </dgm:prSet>
      <dgm:spPr/>
      <dgm:t>
        <a:bodyPr/>
        <a:lstStyle/>
        <a:p>
          <a:endParaRPr lang="en-US"/>
        </a:p>
      </dgm:t>
    </dgm:pt>
    <dgm:pt modelId="{797373DE-35B2-48BB-A807-50300517AF7F}" type="pres">
      <dgm:prSet presAssocID="{86B00991-29D5-4307-BB59-C16E0EADC6EE}" presName="sibTrans" presStyleLbl="sibTrans2D1" presStyleIdx="2" presStyleCnt="4"/>
      <dgm:spPr/>
      <dgm:t>
        <a:bodyPr/>
        <a:lstStyle/>
        <a:p>
          <a:endParaRPr lang="en-US"/>
        </a:p>
      </dgm:t>
    </dgm:pt>
    <dgm:pt modelId="{6A76DC63-1408-47EA-BF32-757B0484DD51}" type="pres">
      <dgm:prSet presAssocID="{86B00991-29D5-4307-BB59-C16E0EADC6EE}" presName="connectorText" presStyleLbl="sibTrans2D1" presStyleIdx="2" presStyleCnt="4"/>
      <dgm:spPr/>
      <dgm:t>
        <a:bodyPr/>
        <a:lstStyle/>
        <a:p>
          <a:endParaRPr lang="en-US"/>
        </a:p>
      </dgm:t>
    </dgm:pt>
    <dgm:pt modelId="{0636457F-8880-4845-9476-B603382AA28D}" type="pres">
      <dgm:prSet presAssocID="{1AD99F5A-9777-4355-B426-C35A38E343A3}" presName="node" presStyleLbl="node1" presStyleIdx="3" presStyleCnt="5" custLinFactNeighborX="-27934" custLinFactNeighborY="-27234">
        <dgm:presLayoutVars>
          <dgm:bulletEnabled val="1"/>
        </dgm:presLayoutVars>
      </dgm:prSet>
      <dgm:spPr/>
      <dgm:t>
        <a:bodyPr/>
        <a:lstStyle/>
        <a:p>
          <a:endParaRPr lang="en-US"/>
        </a:p>
      </dgm:t>
    </dgm:pt>
    <dgm:pt modelId="{FBDA97A4-BEAF-4B30-9C8F-904C1B5F6046}" type="pres">
      <dgm:prSet presAssocID="{8D8DE00F-009F-437A-8AF7-08F89536AB28}" presName="sibTrans" presStyleLbl="sibTrans2D1" presStyleIdx="3" presStyleCnt="4" custLinFactNeighborX="-32524" custLinFactNeighborY="-16125"/>
      <dgm:spPr/>
      <dgm:t>
        <a:bodyPr/>
        <a:lstStyle/>
        <a:p>
          <a:endParaRPr lang="en-US"/>
        </a:p>
      </dgm:t>
    </dgm:pt>
    <dgm:pt modelId="{054A88C2-113A-4857-9A98-F1BA9C5A45B2}" type="pres">
      <dgm:prSet presAssocID="{8D8DE00F-009F-437A-8AF7-08F89536AB28}" presName="connectorText" presStyleLbl="sibTrans2D1" presStyleIdx="3" presStyleCnt="4"/>
      <dgm:spPr/>
      <dgm:t>
        <a:bodyPr/>
        <a:lstStyle/>
        <a:p>
          <a:endParaRPr lang="en-US"/>
        </a:p>
      </dgm:t>
    </dgm:pt>
    <dgm:pt modelId="{84732C22-3ED1-471B-AE9B-69AF83B8C626}" type="pres">
      <dgm:prSet presAssocID="{43E02B8D-11BB-4406-9E98-B481961404FA}" presName="node" presStyleLbl="node1" presStyleIdx="4" presStyleCnt="5" custScaleY="137010" custLinFactNeighborX="-57580" custLinFactNeighborY="-22522">
        <dgm:presLayoutVars>
          <dgm:bulletEnabled val="1"/>
        </dgm:presLayoutVars>
      </dgm:prSet>
      <dgm:spPr/>
      <dgm:t>
        <a:bodyPr/>
        <a:lstStyle/>
        <a:p>
          <a:endParaRPr lang="en-US"/>
        </a:p>
      </dgm:t>
    </dgm:pt>
  </dgm:ptLst>
  <dgm:cxnLst>
    <dgm:cxn modelId="{43CE4037-A1A8-4C3E-AD23-8D5FFA53BDAC}" srcId="{8E741D55-8E15-47B7-8D34-7C3CC89E1E92}" destId="{D4449832-36B7-4B86-8FEB-5CB3870A0205}" srcOrd="0" destOrd="0" parTransId="{178BE1AC-5D67-41C2-AA55-D6FBA187C8BA}" sibTransId="{276A0F95-C2C3-4B0D-88CB-D37487F1CD2F}"/>
    <dgm:cxn modelId="{A081633F-184D-43A8-A674-30C3BD1DE22F}" type="presOf" srcId="{1AD99F5A-9777-4355-B426-C35A38E343A3}" destId="{0636457F-8880-4845-9476-B603382AA28D}" srcOrd="0" destOrd="0" presId="urn:microsoft.com/office/officeart/2005/8/layout/process5"/>
    <dgm:cxn modelId="{A2CD4362-7A66-438B-B662-EA4ED50356C0}" type="presOf" srcId="{8E741D55-8E15-47B7-8D34-7C3CC89E1E92}" destId="{61B47B70-2737-4D6B-B68E-814AA95D037F}" srcOrd="0" destOrd="0" presId="urn:microsoft.com/office/officeart/2005/8/layout/process5"/>
    <dgm:cxn modelId="{36B40A52-E76E-436D-949D-58E7BB510C4C}" type="presOf" srcId="{86B00991-29D5-4307-BB59-C16E0EADC6EE}" destId="{797373DE-35B2-48BB-A807-50300517AF7F}" srcOrd="0" destOrd="0" presId="urn:microsoft.com/office/officeart/2005/8/layout/process5"/>
    <dgm:cxn modelId="{D83FBF3A-A876-4A38-9B6A-9F4F474C08D7}" srcId="{8E741D55-8E15-47B7-8D34-7C3CC89E1E92}" destId="{12CA53E6-752E-4146-A685-1A23F4CAB924}" srcOrd="1" destOrd="0" parTransId="{DD889604-272E-49FC-9C8E-55BA5BA3A85A}" sibTransId="{1E3C23AE-DB45-430C-8FFC-39C1D4EDB657}"/>
    <dgm:cxn modelId="{45D5CA1E-1458-49B1-97BA-942BE69EBAE8}" type="presOf" srcId="{43E02B8D-11BB-4406-9E98-B481961404FA}" destId="{84732C22-3ED1-471B-AE9B-69AF83B8C626}" srcOrd="0" destOrd="0" presId="urn:microsoft.com/office/officeart/2005/8/layout/process5"/>
    <dgm:cxn modelId="{E90D60D3-4779-4AC4-AF78-326AB67AD3E4}" type="presOf" srcId="{276A0F95-C2C3-4B0D-88CB-D37487F1CD2F}" destId="{CF94C2CA-7FF2-4F2C-8DB7-4FCC83A2389F}" srcOrd="1" destOrd="0" presId="urn:microsoft.com/office/officeart/2005/8/layout/process5"/>
    <dgm:cxn modelId="{9F455365-A12B-42A9-BBB2-5A52B091466E}" type="presOf" srcId="{86B00991-29D5-4307-BB59-C16E0EADC6EE}" destId="{6A76DC63-1408-47EA-BF32-757B0484DD51}" srcOrd="1" destOrd="0" presId="urn:microsoft.com/office/officeart/2005/8/layout/process5"/>
    <dgm:cxn modelId="{861F13B8-3B99-4725-8D90-1C602999A247}" type="presOf" srcId="{276A0F95-C2C3-4B0D-88CB-D37487F1CD2F}" destId="{CDB373AE-1183-4852-B1C2-0234CCC6F7C8}" srcOrd="0" destOrd="0" presId="urn:microsoft.com/office/officeart/2005/8/layout/process5"/>
    <dgm:cxn modelId="{0E1D6D96-7A29-447A-8635-89D3405E8B27}" srcId="{8E741D55-8E15-47B7-8D34-7C3CC89E1E92}" destId="{43E02B8D-11BB-4406-9E98-B481961404FA}" srcOrd="4" destOrd="0" parTransId="{3A62BF79-41A7-4412-9715-823DB1C307CE}" sibTransId="{0B216E9B-E410-462C-BB13-DFC939881837}"/>
    <dgm:cxn modelId="{D0929B4F-5605-4DFB-A779-DAF19D9D03D7}" type="presOf" srcId="{FB5D7E55-E851-40F1-86B3-617C5A25654A}" destId="{D7FE3B36-02BE-4DBA-B11E-BAF82D9AF6B1}" srcOrd="0" destOrd="0" presId="urn:microsoft.com/office/officeart/2005/8/layout/process5"/>
    <dgm:cxn modelId="{16026EC7-54F3-4E28-B410-3F9D0379B544}" srcId="{8E741D55-8E15-47B7-8D34-7C3CC89E1E92}" destId="{1AD99F5A-9777-4355-B426-C35A38E343A3}" srcOrd="3" destOrd="0" parTransId="{5A159378-42DD-46E2-AA34-5E698561570E}" sibTransId="{8D8DE00F-009F-437A-8AF7-08F89536AB28}"/>
    <dgm:cxn modelId="{32C6D715-EA15-4016-83C6-AC18A35A7B4F}" srcId="{8E741D55-8E15-47B7-8D34-7C3CC89E1E92}" destId="{FB5D7E55-E851-40F1-86B3-617C5A25654A}" srcOrd="2" destOrd="0" parTransId="{64DB66F3-1C1E-4BA9-A17C-97F75F9F59C4}" sibTransId="{86B00991-29D5-4307-BB59-C16E0EADC6EE}"/>
    <dgm:cxn modelId="{14898853-12F3-4005-9A9E-CDA3C30966F7}" type="presOf" srcId="{8D8DE00F-009F-437A-8AF7-08F89536AB28}" destId="{054A88C2-113A-4857-9A98-F1BA9C5A45B2}" srcOrd="1" destOrd="0" presId="urn:microsoft.com/office/officeart/2005/8/layout/process5"/>
    <dgm:cxn modelId="{55718D44-09BC-49F2-8EF4-475C77F53883}" type="presOf" srcId="{D4449832-36B7-4B86-8FEB-5CB3870A0205}" destId="{51145C5A-2AC4-48C7-86D9-4FDF8C48F845}" srcOrd="0" destOrd="0" presId="urn:microsoft.com/office/officeart/2005/8/layout/process5"/>
    <dgm:cxn modelId="{81D8E004-F95C-49E4-94F3-595F84D7BC2F}" type="presOf" srcId="{12CA53E6-752E-4146-A685-1A23F4CAB924}" destId="{F273C512-44AA-489C-9D33-F3F6ED124342}" srcOrd="0" destOrd="0" presId="urn:microsoft.com/office/officeart/2005/8/layout/process5"/>
    <dgm:cxn modelId="{67D63F80-8B94-425F-A319-3D87CA6F7BCF}" type="presOf" srcId="{1E3C23AE-DB45-430C-8FFC-39C1D4EDB657}" destId="{570C75DF-AB9F-431F-91C1-13CD017537EE}" srcOrd="0" destOrd="0" presId="urn:microsoft.com/office/officeart/2005/8/layout/process5"/>
    <dgm:cxn modelId="{47667E13-E2BA-44E0-96EC-9C77FFA86604}" type="presOf" srcId="{1E3C23AE-DB45-430C-8FFC-39C1D4EDB657}" destId="{F21C6346-9EB3-4F6E-B2FF-80DF6EE16436}" srcOrd="1" destOrd="0" presId="urn:microsoft.com/office/officeart/2005/8/layout/process5"/>
    <dgm:cxn modelId="{9F0FD2FF-420C-43A3-9B20-FC3C30FECA00}" type="presOf" srcId="{8D8DE00F-009F-437A-8AF7-08F89536AB28}" destId="{FBDA97A4-BEAF-4B30-9C8F-904C1B5F6046}" srcOrd="0" destOrd="0" presId="urn:microsoft.com/office/officeart/2005/8/layout/process5"/>
    <dgm:cxn modelId="{4DC0BEE9-FDCF-4EBB-94DA-C9A52BB9E35B}" type="presParOf" srcId="{61B47B70-2737-4D6B-B68E-814AA95D037F}" destId="{51145C5A-2AC4-48C7-86D9-4FDF8C48F845}" srcOrd="0" destOrd="0" presId="urn:microsoft.com/office/officeart/2005/8/layout/process5"/>
    <dgm:cxn modelId="{FF1B2047-050C-42AA-B550-6B5AB711E110}" type="presParOf" srcId="{61B47B70-2737-4D6B-B68E-814AA95D037F}" destId="{CDB373AE-1183-4852-B1C2-0234CCC6F7C8}" srcOrd="1" destOrd="0" presId="urn:microsoft.com/office/officeart/2005/8/layout/process5"/>
    <dgm:cxn modelId="{7352758D-F832-4BED-A3EB-683EB7AC4A6B}" type="presParOf" srcId="{CDB373AE-1183-4852-B1C2-0234CCC6F7C8}" destId="{CF94C2CA-7FF2-4F2C-8DB7-4FCC83A2389F}" srcOrd="0" destOrd="0" presId="urn:microsoft.com/office/officeart/2005/8/layout/process5"/>
    <dgm:cxn modelId="{561AC656-C038-4009-B410-C81908474F35}" type="presParOf" srcId="{61B47B70-2737-4D6B-B68E-814AA95D037F}" destId="{F273C512-44AA-489C-9D33-F3F6ED124342}" srcOrd="2" destOrd="0" presId="urn:microsoft.com/office/officeart/2005/8/layout/process5"/>
    <dgm:cxn modelId="{59B3FBFA-86ED-416D-A8AF-05116058E9CF}" type="presParOf" srcId="{61B47B70-2737-4D6B-B68E-814AA95D037F}" destId="{570C75DF-AB9F-431F-91C1-13CD017537EE}" srcOrd="3" destOrd="0" presId="urn:microsoft.com/office/officeart/2005/8/layout/process5"/>
    <dgm:cxn modelId="{893D29CC-1319-4B7A-93C6-F53AEA4494A6}" type="presParOf" srcId="{570C75DF-AB9F-431F-91C1-13CD017537EE}" destId="{F21C6346-9EB3-4F6E-B2FF-80DF6EE16436}" srcOrd="0" destOrd="0" presId="urn:microsoft.com/office/officeart/2005/8/layout/process5"/>
    <dgm:cxn modelId="{7681887E-1E85-4FE0-9D0B-66178DB5CC06}" type="presParOf" srcId="{61B47B70-2737-4D6B-B68E-814AA95D037F}" destId="{D7FE3B36-02BE-4DBA-B11E-BAF82D9AF6B1}" srcOrd="4" destOrd="0" presId="urn:microsoft.com/office/officeart/2005/8/layout/process5"/>
    <dgm:cxn modelId="{6B850C39-0D9F-4BC3-AA36-F4AECF245451}" type="presParOf" srcId="{61B47B70-2737-4D6B-B68E-814AA95D037F}" destId="{797373DE-35B2-48BB-A807-50300517AF7F}" srcOrd="5" destOrd="0" presId="urn:microsoft.com/office/officeart/2005/8/layout/process5"/>
    <dgm:cxn modelId="{BF08F71B-285F-493F-8764-B10FFA76697B}" type="presParOf" srcId="{797373DE-35B2-48BB-A807-50300517AF7F}" destId="{6A76DC63-1408-47EA-BF32-757B0484DD51}" srcOrd="0" destOrd="0" presId="urn:microsoft.com/office/officeart/2005/8/layout/process5"/>
    <dgm:cxn modelId="{3A9DEEAF-29F3-4DED-BA27-91E02E30F92C}" type="presParOf" srcId="{61B47B70-2737-4D6B-B68E-814AA95D037F}" destId="{0636457F-8880-4845-9476-B603382AA28D}" srcOrd="6" destOrd="0" presId="urn:microsoft.com/office/officeart/2005/8/layout/process5"/>
    <dgm:cxn modelId="{8E9F573C-9D92-4174-A1DF-2854D9A1A2D3}" type="presParOf" srcId="{61B47B70-2737-4D6B-B68E-814AA95D037F}" destId="{FBDA97A4-BEAF-4B30-9C8F-904C1B5F6046}" srcOrd="7" destOrd="0" presId="urn:microsoft.com/office/officeart/2005/8/layout/process5"/>
    <dgm:cxn modelId="{C6B5F2D9-129B-4882-9B25-32B91823E4CF}" type="presParOf" srcId="{FBDA97A4-BEAF-4B30-9C8F-904C1B5F6046}" destId="{054A88C2-113A-4857-9A98-F1BA9C5A45B2}" srcOrd="0" destOrd="0" presId="urn:microsoft.com/office/officeart/2005/8/layout/process5"/>
    <dgm:cxn modelId="{63C81CC0-0C9E-495C-90F6-012A7E7217B2}" type="presParOf" srcId="{61B47B70-2737-4D6B-B68E-814AA95D037F}" destId="{84732C22-3ED1-471B-AE9B-69AF83B8C626}"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CDA34-0245-4B69-94EF-8420BF96137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AB9A10B-0D2C-4D9C-80C9-E393ABCE6780}">
      <dgm:prSet phldrT="[Text]" custT="1"/>
      <dgm:spPr>
        <a:solidFill>
          <a:schemeClr val="accent2"/>
        </a:solidFill>
      </dgm:spPr>
      <dgm:t>
        <a:bodyPr/>
        <a:lstStyle/>
        <a:p>
          <a:r>
            <a:rPr lang="en-US" sz="2000" dirty="0"/>
            <a:t>National Theory of Change (TOC)</a:t>
          </a:r>
        </a:p>
      </dgm:t>
    </dgm:pt>
    <dgm:pt modelId="{07A72B95-4351-444F-A0E9-9723BAC8368E}" type="parTrans" cxnId="{93EB57D3-4E73-444E-A72D-6339AC696EF2}">
      <dgm:prSet/>
      <dgm:spPr/>
      <dgm:t>
        <a:bodyPr/>
        <a:lstStyle/>
        <a:p>
          <a:endParaRPr lang="en-US"/>
        </a:p>
      </dgm:t>
    </dgm:pt>
    <dgm:pt modelId="{F7909FEF-7E52-4C25-B21A-C2EF38033FAF}" type="sibTrans" cxnId="{93EB57D3-4E73-444E-A72D-6339AC696EF2}">
      <dgm:prSet/>
      <dgm:spPr/>
      <dgm:t>
        <a:bodyPr/>
        <a:lstStyle/>
        <a:p>
          <a:endParaRPr lang="en-US"/>
        </a:p>
      </dgm:t>
    </dgm:pt>
    <dgm:pt modelId="{51E2BC77-DE88-4C56-BF05-218AE8914076}">
      <dgm:prSet phldrT="[Text]" custT="1"/>
      <dgm:spPr>
        <a:solidFill>
          <a:schemeClr val="accent3"/>
        </a:solidFill>
      </dgm:spPr>
      <dgm:t>
        <a:bodyPr/>
        <a:lstStyle/>
        <a:p>
          <a:r>
            <a:rPr lang="en-US" sz="2000" dirty="0"/>
            <a:t>Local </a:t>
          </a:r>
          <a:r>
            <a:rPr lang="en-US" sz="2000" dirty="0" smtClean="0"/>
            <a:t>Theories of Change</a:t>
          </a:r>
          <a:endParaRPr lang="en-US" sz="2000" dirty="0"/>
        </a:p>
      </dgm:t>
    </dgm:pt>
    <dgm:pt modelId="{8C53A349-4A4C-48FB-BC47-6F07C2CF82FF}" type="parTrans" cxnId="{8EC86E0B-8E35-4362-9A15-0881DDC798B3}">
      <dgm:prSet/>
      <dgm:spPr/>
      <dgm:t>
        <a:bodyPr/>
        <a:lstStyle/>
        <a:p>
          <a:endParaRPr lang="en-US"/>
        </a:p>
      </dgm:t>
    </dgm:pt>
    <dgm:pt modelId="{E80F22FC-CE17-45B2-8DC9-66241B564ACF}" type="sibTrans" cxnId="{8EC86E0B-8E35-4362-9A15-0881DDC798B3}">
      <dgm:prSet/>
      <dgm:spPr/>
      <dgm:t>
        <a:bodyPr/>
        <a:lstStyle/>
        <a:p>
          <a:endParaRPr lang="en-US"/>
        </a:p>
      </dgm:t>
    </dgm:pt>
    <dgm:pt modelId="{50507A71-57F7-4611-B2AB-8D82F15067D5}">
      <dgm:prSet phldrT="[Text]" custT="1"/>
      <dgm:spPr>
        <a:solidFill>
          <a:schemeClr val="accent1"/>
        </a:solidFill>
      </dgm:spPr>
      <dgm:t>
        <a:bodyPr/>
        <a:lstStyle/>
        <a:p>
          <a:r>
            <a:rPr lang="en-US" sz="2000" dirty="0"/>
            <a:t>CSBG Annual Report </a:t>
          </a:r>
        </a:p>
      </dgm:t>
    </dgm:pt>
    <dgm:pt modelId="{198F701C-1EF3-4D39-B692-E3722440A60A}" type="parTrans" cxnId="{B2769A25-5F2C-45C0-A58F-FE6597D9B481}">
      <dgm:prSet/>
      <dgm:spPr/>
      <dgm:t>
        <a:bodyPr/>
        <a:lstStyle/>
        <a:p>
          <a:endParaRPr lang="en-US"/>
        </a:p>
      </dgm:t>
    </dgm:pt>
    <dgm:pt modelId="{56FBF8B6-E06B-40EE-93D8-5D0EE8AD6BEF}" type="sibTrans" cxnId="{B2769A25-5F2C-45C0-A58F-FE6597D9B481}">
      <dgm:prSet/>
      <dgm:spPr/>
      <dgm:t>
        <a:bodyPr/>
        <a:lstStyle/>
        <a:p>
          <a:endParaRPr lang="en-US"/>
        </a:p>
      </dgm:t>
    </dgm:pt>
    <dgm:pt modelId="{1DEED609-FDA0-472E-A0D4-556D1A729BD6}">
      <dgm:prSet phldrT="[Text]" custT="1"/>
      <dgm:spPr>
        <a:solidFill>
          <a:schemeClr val="accent6"/>
        </a:solidFill>
      </dgm:spPr>
      <dgm:t>
        <a:bodyPr/>
        <a:lstStyle/>
        <a:p>
          <a:r>
            <a:rPr lang="en-US" sz="2000" dirty="0"/>
            <a:t>Increased focus on community level work</a:t>
          </a:r>
        </a:p>
      </dgm:t>
    </dgm:pt>
    <dgm:pt modelId="{A1BEBA72-4842-4ED5-9095-4C0C339FAA11}" type="parTrans" cxnId="{7F7FE6BF-307B-4F77-9C42-1EF38EA50207}">
      <dgm:prSet/>
      <dgm:spPr/>
      <dgm:t>
        <a:bodyPr/>
        <a:lstStyle/>
        <a:p>
          <a:endParaRPr lang="en-US"/>
        </a:p>
      </dgm:t>
    </dgm:pt>
    <dgm:pt modelId="{CACBF68A-7C56-4E87-B46B-7387C34DC486}" type="sibTrans" cxnId="{7F7FE6BF-307B-4F77-9C42-1EF38EA50207}">
      <dgm:prSet/>
      <dgm:spPr/>
      <dgm:t>
        <a:bodyPr/>
        <a:lstStyle/>
        <a:p>
          <a:endParaRPr lang="en-US"/>
        </a:p>
      </dgm:t>
    </dgm:pt>
    <dgm:pt modelId="{9C15FBB9-7675-4B22-AFBA-CF46BA4AB426}">
      <dgm:prSet phldrT="[Text]" custT="1"/>
      <dgm:spPr>
        <a:solidFill>
          <a:schemeClr val="accent4"/>
        </a:solidFill>
      </dgm:spPr>
      <dgm:t>
        <a:bodyPr/>
        <a:lstStyle/>
        <a:p>
          <a:r>
            <a:rPr lang="en-US" sz="2000" dirty="0"/>
            <a:t>Increased focus on analysis and use of data </a:t>
          </a:r>
        </a:p>
      </dgm:t>
    </dgm:pt>
    <dgm:pt modelId="{DBA3F132-9DAE-440B-9CA6-CFC441FC7535}" type="parTrans" cxnId="{F7F76C43-F457-499F-844D-A433101F0CBD}">
      <dgm:prSet/>
      <dgm:spPr/>
      <dgm:t>
        <a:bodyPr/>
        <a:lstStyle/>
        <a:p>
          <a:endParaRPr lang="en-US"/>
        </a:p>
      </dgm:t>
    </dgm:pt>
    <dgm:pt modelId="{DADF8641-DE52-40AE-AEA8-E83ADCAF737C}" type="sibTrans" cxnId="{F7F76C43-F457-499F-844D-A433101F0CBD}">
      <dgm:prSet/>
      <dgm:spPr/>
      <dgm:t>
        <a:bodyPr/>
        <a:lstStyle/>
        <a:p>
          <a:endParaRPr lang="en-US"/>
        </a:p>
      </dgm:t>
    </dgm:pt>
    <dgm:pt modelId="{AC989613-80DD-4A70-993E-72669DF610F6}">
      <dgm:prSet phldrT="[Text]" custT="1"/>
      <dgm:spPr>
        <a:solidFill>
          <a:schemeClr val="tx2"/>
        </a:solidFill>
      </dgm:spPr>
      <dgm:t>
        <a:bodyPr/>
        <a:lstStyle/>
        <a:p>
          <a:r>
            <a:rPr lang="en-US" sz="2000" dirty="0"/>
            <a:t>Emphasis on the integration of all phases of the ROMA cycle </a:t>
          </a:r>
        </a:p>
      </dgm:t>
    </dgm:pt>
    <dgm:pt modelId="{30ED2B2A-F274-42C0-8B9B-43FA20D7966F}" type="parTrans" cxnId="{44D61411-0C7E-4265-9D8A-B89A010FBD7F}">
      <dgm:prSet/>
      <dgm:spPr/>
      <dgm:t>
        <a:bodyPr/>
        <a:lstStyle/>
        <a:p>
          <a:endParaRPr lang="en-US"/>
        </a:p>
      </dgm:t>
    </dgm:pt>
    <dgm:pt modelId="{C18F63CC-4916-4EA6-BE35-F48EA9714902}" type="sibTrans" cxnId="{44D61411-0C7E-4265-9D8A-B89A010FBD7F}">
      <dgm:prSet/>
      <dgm:spPr/>
      <dgm:t>
        <a:bodyPr/>
        <a:lstStyle/>
        <a:p>
          <a:endParaRPr lang="en-US"/>
        </a:p>
      </dgm:t>
    </dgm:pt>
    <dgm:pt modelId="{5042EE6B-7371-439D-82E0-AF471D457A22}" type="pres">
      <dgm:prSet presAssocID="{434CDA34-0245-4B69-94EF-8420BF96137F}" presName="linear" presStyleCnt="0">
        <dgm:presLayoutVars>
          <dgm:dir/>
          <dgm:animLvl val="lvl"/>
          <dgm:resizeHandles val="exact"/>
        </dgm:presLayoutVars>
      </dgm:prSet>
      <dgm:spPr/>
      <dgm:t>
        <a:bodyPr/>
        <a:lstStyle/>
        <a:p>
          <a:endParaRPr lang="en-US"/>
        </a:p>
      </dgm:t>
    </dgm:pt>
    <dgm:pt modelId="{20C29A97-4F16-47A5-B2A3-7E00F49C1E69}" type="pres">
      <dgm:prSet presAssocID="{8AB9A10B-0D2C-4D9C-80C9-E393ABCE6780}" presName="parentLin" presStyleCnt="0"/>
      <dgm:spPr/>
    </dgm:pt>
    <dgm:pt modelId="{6E77D837-3F45-4CCC-B393-D083BA4CA1B9}" type="pres">
      <dgm:prSet presAssocID="{8AB9A10B-0D2C-4D9C-80C9-E393ABCE6780}" presName="parentLeftMargin" presStyleLbl="node1" presStyleIdx="0" presStyleCnt="6"/>
      <dgm:spPr/>
      <dgm:t>
        <a:bodyPr/>
        <a:lstStyle/>
        <a:p>
          <a:endParaRPr lang="en-US"/>
        </a:p>
      </dgm:t>
    </dgm:pt>
    <dgm:pt modelId="{99F1318E-ABE5-415F-BA55-FDDBB5D6DA4F}" type="pres">
      <dgm:prSet presAssocID="{8AB9A10B-0D2C-4D9C-80C9-E393ABCE6780}" presName="parentText" presStyleLbl="node1" presStyleIdx="0" presStyleCnt="6">
        <dgm:presLayoutVars>
          <dgm:chMax val="0"/>
          <dgm:bulletEnabled val="1"/>
        </dgm:presLayoutVars>
      </dgm:prSet>
      <dgm:spPr/>
      <dgm:t>
        <a:bodyPr/>
        <a:lstStyle/>
        <a:p>
          <a:endParaRPr lang="en-US"/>
        </a:p>
      </dgm:t>
    </dgm:pt>
    <dgm:pt modelId="{75313E55-7151-4B2F-975F-31EB8E150F26}" type="pres">
      <dgm:prSet presAssocID="{8AB9A10B-0D2C-4D9C-80C9-E393ABCE6780}" presName="negativeSpace" presStyleCnt="0"/>
      <dgm:spPr/>
    </dgm:pt>
    <dgm:pt modelId="{6A0419B6-35BF-4C0A-BD83-66B64B2703D6}" type="pres">
      <dgm:prSet presAssocID="{8AB9A10B-0D2C-4D9C-80C9-E393ABCE6780}" presName="childText" presStyleLbl="conFgAcc1" presStyleIdx="0" presStyleCnt="6">
        <dgm:presLayoutVars>
          <dgm:bulletEnabled val="1"/>
        </dgm:presLayoutVars>
      </dgm:prSet>
      <dgm:spPr/>
    </dgm:pt>
    <dgm:pt modelId="{306D3F8D-6824-4954-9797-6862766C7D35}" type="pres">
      <dgm:prSet presAssocID="{F7909FEF-7E52-4C25-B21A-C2EF38033FAF}" presName="spaceBetweenRectangles" presStyleCnt="0"/>
      <dgm:spPr/>
    </dgm:pt>
    <dgm:pt modelId="{B34C51AD-B544-4693-B0E2-9A9574FFA495}" type="pres">
      <dgm:prSet presAssocID="{51E2BC77-DE88-4C56-BF05-218AE8914076}" presName="parentLin" presStyleCnt="0"/>
      <dgm:spPr/>
    </dgm:pt>
    <dgm:pt modelId="{5CA5B09A-B574-4814-9B73-17D89D93D082}" type="pres">
      <dgm:prSet presAssocID="{51E2BC77-DE88-4C56-BF05-218AE8914076}" presName="parentLeftMargin" presStyleLbl="node1" presStyleIdx="0" presStyleCnt="6"/>
      <dgm:spPr/>
      <dgm:t>
        <a:bodyPr/>
        <a:lstStyle/>
        <a:p>
          <a:endParaRPr lang="en-US"/>
        </a:p>
      </dgm:t>
    </dgm:pt>
    <dgm:pt modelId="{9AC36DE6-0D45-480D-B00D-A303A94D3228}" type="pres">
      <dgm:prSet presAssocID="{51E2BC77-DE88-4C56-BF05-218AE8914076}" presName="parentText" presStyleLbl="node1" presStyleIdx="1" presStyleCnt="6">
        <dgm:presLayoutVars>
          <dgm:chMax val="0"/>
          <dgm:bulletEnabled val="1"/>
        </dgm:presLayoutVars>
      </dgm:prSet>
      <dgm:spPr/>
      <dgm:t>
        <a:bodyPr/>
        <a:lstStyle/>
        <a:p>
          <a:endParaRPr lang="en-US"/>
        </a:p>
      </dgm:t>
    </dgm:pt>
    <dgm:pt modelId="{E06D3F0C-41D0-4AB5-8C29-591837F75E17}" type="pres">
      <dgm:prSet presAssocID="{51E2BC77-DE88-4C56-BF05-218AE8914076}" presName="negativeSpace" presStyleCnt="0"/>
      <dgm:spPr/>
    </dgm:pt>
    <dgm:pt modelId="{DA919F79-92AB-4D52-BFBC-E5D86BFFA216}" type="pres">
      <dgm:prSet presAssocID="{51E2BC77-DE88-4C56-BF05-218AE8914076}" presName="childText" presStyleLbl="conFgAcc1" presStyleIdx="1" presStyleCnt="6">
        <dgm:presLayoutVars>
          <dgm:bulletEnabled val="1"/>
        </dgm:presLayoutVars>
      </dgm:prSet>
      <dgm:spPr/>
    </dgm:pt>
    <dgm:pt modelId="{05518855-4D94-49A7-96A4-4B50B1201D18}" type="pres">
      <dgm:prSet presAssocID="{E80F22FC-CE17-45B2-8DC9-66241B564ACF}" presName="spaceBetweenRectangles" presStyleCnt="0"/>
      <dgm:spPr/>
    </dgm:pt>
    <dgm:pt modelId="{6E9F6B13-594E-429F-93E1-833B1B616E8F}" type="pres">
      <dgm:prSet presAssocID="{50507A71-57F7-4611-B2AB-8D82F15067D5}" presName="parentLin" presStyleCnt="0"/>
      <dgm:spPr/>
    </dgm:pt>
    <dgm:pt modelId="{B64C474D-FA29-4EB9-8AB6-202FECAC6757}" type="pres">
      <dgm:prSet presAssocID="{50507A71-57F7-4611-B2AB-8D82F15067D5}" presName="parentLeftMargin" presStyleLbl="node1" presStyleIdx="1" presStyleCnt="6"/>
      <dgm:spPr/>
      <dgm:t>
        <a:bodyPr/>
        <a:lstStyle/>
        <a:p>
          <a:endParaRPr lang="en-US"/>
        </a:p>
      </dgm:t>
    </dgm:pt>
    <dgm:pt modelId="{00EABBFD-833B-45E6-A164-B3D96E6365E1}" type="pres">
      <dgm:prSet presAssocID="{50507A71-57F7-4611-B2AB-8D82F15067D5}" presName="parentText" presStyleLbl="node1" presStyleIdx="2" presStyleCnt="6">
        <dgm:presLayoutVars>
          <dgm:chMax val="0"/>
          <dgm:bulletEnabled val="1"/>
        </dgm:presLayoutVars>
      </dgm:prSet>
      <dgm:spPr/>
      <dgm:t>
        <a:bodyPr/>
        <a:lstStyle/>
        <a:p>
          <a:endParaRPr lang="en-US"/>
        </a:p>
      </dgm:t>
    </dgm:pt>
    <dgm:pt modelId="{F55F1437-3A21-4C4A-8D10-1A0B2F063876}" type="pres">
      <dgm:prSet presAssocID="{50507A71-57F7-4611-B2AB-8D82F15067D5}" presName="negativeSpace" presStyleCnt="0"/>
      <dgm:spPr/>
    </dgm:pt>
    <dgm:pt modelId="{F01ACDFF-FA62-4715-A512-6AE3AED73BA0}" type="pres">
      <dgm:prSet presAssocID="{50507A71-57F7-4611-B2AB-8D82F15067D5}" presName="childText" presStyleLbl="conFgAcc1" presStyleIdx="2" presStyleCnt="6">
        <dgm:presLayoutVars>
          <dgm:bulletEnabled val="1"/>
        </dgm:presLayoutVars>
      </dgm:prSet>
      <dgm:spPr/>
    </dgm:pt>
    <dgm:pt modelId="{39F614D5-E441-43E5-8248-37B070325853}" type="pres">
      <dgm:prSet presAssocID="{56FBF8B6-E06B-40EE-93D8-5D0EE8AD6BEF}" presName="spaceBetweenRectangles" presStyleCnt="0"/>
      <dgm:spPr/>
    </dgm:pt>
    <dgm:pt modelId="{C905D4BC-CAA3-4EE6-9475-A10D5B8FB3DF}" type="pres">
      <dgm:prSet presAssocID="{1DEED609-FDA0-472E-A0D4-556D1A729BD6}" presName="parentLin" presStyleCnt="0"/>
      <dgm:spPr/>
    </dgm:pt>
    <dgm:pt modelId="{3878F228-E760-46E4-B695-88D064023A71}" type="pres">
      <dgm:prSet presAssocID="{1DEED609-FDA0-472E-A0D4-556D1A729BD6}" presName="parentLeftMargin" presStyleLbl="node1" presStyleIdx="2" presStyleCnt="6"/>
      <dgm:spPr/>
      <dgm:t>
        <a:bodyPr/>
        <a:lstStyle/>
        <a:p>
          <a:endParaRPr lang="en-US"/>
        </a:p>
      </dgm:t>
    </dgm:pt>
    <dgm:pt modelId="{985AE168-1123-4E4D-9F52-E7E072D0ACF1}" type="pres">
      <dgm:prSet presAssocID="{1DEED609-FDA0-472E-A0D4-556D1A729BD6}" presName="parentText" presStyleLbl="node1" presStyleIdx="3" presStyleCnt="6">
        <dgm:presLayoutVars>
          <dgm:chMax val="0"/>
          <dgm:bulletEnabled val="1"/>
        </dgm:presLayoutVars>
      </dgm:prSet>
      <dgm:spPr/>
      <dgm:t>
        <a:bodyPr/>
        <a:lstStyle/>
        <a:p>
          <a:endParaRPr lang="en-US"/>
        </a:p>
      </dgm:t>
    </dgm:pt>
    <dgm:pt modelId="{93BFD066-D6C6-47F3-AB9B-5110F0706093}" type="pres">
      <dgm:prSet presAssocID="{1DEED609-FDA0-472E-A0D4-556D1A729BD6}" presName="negativeSpace" presStyleCnt="0"/>
      <dgm:spPr/>
    </dgm:pt>
    <dgm:pt modelId="{AFEB7757-CF82-423A-BE72-E2558A2404E7}" type="pres">
      <dgm:prSet presAssocID="{1DEED609-FDA0-472E-A0D4-556D1A729BD6}" presName="childText" presStyleLbl="conFgAcc1" presStyleIdx="3" presStyleCnt="6">
        <dgm:presLayoutVars>
          <dgm:bulletEnabled val="1"/>
        </dgm:presLayoutVars>
      </dgm:prSet>
      <dgm:spPr/>
    </dgm:pt>
    <dgm:pt modelId="{C74BAE44-69A5-46A2-9F75-BA90E56C08F6}" type="pres">
      <dgm:prSet presAssocID="{CACBF68A-7C56-4E87-B46B-7387C34DC486}" presName="spaceBetweenRectangles" presStyleCnt="0"/>
      <dgm:spPr/>
    </dgm:pt>
    <dgm:pt modelId="{0A4841C7-FA70-45F9-BDC6-E18BDE4BE916}" type="pres">
      <dgm:prSet presAssocID="{9C15FBB9-7675-4B22-AFBA-CF46BA4AB426}" presName="parentLin" presStyleCnt="0"/>
      <dgm:spPr/>
    </dgm:pt>
    <dgm:pt modelId="{9028FCDA-7C45-4B9D-8291-08FBC2FBB937}" type="pres">
      <dgm:prSet presAssocID="{9C15FBB9-7675-4B22-AFBA-CF46BA4AB426}" presName="parentLeftMargin" presStyleLbl="node1" presStyleIdx="3" presStyleCnt="6"/>
      <dgm:spPr/>
      <dgm:t>
        <a:bodyPr/>
        <a:lstStyle/>
        <a:p>
          <a:endParaRPr lang="en-US"/>
        </a:p>
      </dgm:t>
    </dgm:pt>
    <dgm:pt modelId="{4734E0CA-2F72-44C3-A662-1058213C5801}" type="pres">
      <dgm:prSet presAssocID="{9C15FBB9-7675-4B22-AFBA-CF46BA4AB426}" presName="parentText" presStyleLbl="node1" presStyleIdx="4" presStyleCnt="6">
        <dgm:presLayoutVars>
          <dgm:chMax val="0"/>
          <dgm:bulletEnabled val="1"/>
        </dgm:presLayoutVars>
      </dgm:prSet>
      <dgm:spPr/>
      <dgm:t>
        <a:bodyPr/>
        <a:lstStyle/>
        <a:p>
          <a:endParaRPr lang="en-US"/>
        </a:p>
      </dgm:t>
    </dgm:pt>
    <dgm:pt modelId="{40A9C921-C8D6-4020-96F8-90B5A16E2B90}" type="pres">
      <dgm:prSet presAssocID="{9C15FBB9-7675-4B22-AFBA-CF46BA4AB426}" presName="negativeSpace" presStyleCnt="0"/>
      <dgm:spPr/>
    </dgm:pt>
    <dgm:pt modelId="{865CAAD8-A3DE-4918-BFE8-F008509BD388}" type="pres">
      <dgm:prSet presAssocID="{9C15FBB9-7675-4B22-AFBA-CF46BA4AB426}" presName="childText" presStyleLbl="conFgAcc1" presStyleIdx="4" presStyleCnt="6">
        <dgm:presLayoutVars>
          <dgm:bulletEnabled val="1"/>
        </dgm:presLayoutVars>
      </dgm:prSet>
      <dgm:spPr/>
    </dgm:pt>
    <dgm:pt modelId="{43A655C5-C864-475B-99DE-15084EDE0925}" type="pres">
      <dgm:prSet presAssocID="{DADF8641-DE52-40AE-AEA8-E83ADCAF737C}" presName="spaceBetweenRectangles" presStyleCnt="0"/>
      <dgm:spPr/>
    </dgm:pt>
    <dgm:pt modelId="{927EC281-DEDC-443E-BAB9-59004DBFB7B7}" type="pres">
      <dgm:prSet presAssocID="{AC989613-80DD-4A70-993E-72669DF610F6}" presName="parentLin" presStyleCnt="0"/>
      <dgm:spPr/>
    </dgm:pt>
    <dgm:pt modelId="{B20B029A-3D7F-401E-8AC6-7A551E48D2B7}" type="pres">
      <dgm:prSet presAssocID="{AC989613-80DD-4A70-993E-72669DF610F6}" presName="parentLeftMargin" presStyleLbl="node1" presStyleIdx="4" presStyleCnt="6"/>
      <dgm:spPr/>
      <dgm:t>
        <a:bodyPr/>
        <a:lstStyle/>
        <a:p>
          <a:endParaRPr lang="en-US"/>
        </a:p>
      </dgm:t>
    </dgm:pt>
    <dgm:pt modelId="{1F9413F8-589F-46E0-A469-5B905A7FEBC1}" type="pres">
      <dgm:prSet presAssocID="{AC989613-80DD-4A70-993E-72669DF610F6}" presName="parentText" presStyleLbl="node1" presStyleIdx="5" presStyleCnt="6" custScaleY="124667">
        <dgm:presLayoutVars>
          <dgm:chMax val="0"/>
          <dgm:bulletEnabled val="1"/>
        </dgm:presLayoutVars>
      </dgm:prSet>
      <dgm:spPr/>
      <dgm:t>
        <a:bodyPr/>
        <a:lstStyle/>
        <a:p>
          <a:endParaRPr lang="en-US"/>
        </a:p>
      </dgm:t>
    </dgm:pt>
    <dgm:pt modelId="{C70B8C0C-1016-40B9-A038-D66135E3F0BE}" type="pres">
      <dgm:prSet presAssocID="{AC989613-80DD-4A70-993E-72669DF610F6}" presName="negativeSpace" presStyleCnt="0"/>
      <dgm:spPr/>
    </dgm:pt>
    <dgm:pt modelId="{04C197C8-4949-4074-AFE9-7D14481BA4AB}" type="pres">
      <dgm:prSet presAssocID="{AC989613-80DD-4A70-993E-72669DF610F6}" presName="childText" presStyleLbl="conFgAcc1" presStyleIdx="5" presStyleCnt="6">
        <dgm:presLayoutVars>
          <dgm:bulletEnabled val="1"/>
        </dgm:presLayoutVars>
      </dgm:prSet>
      <dgm:spPr/>
    </dgm:pt>
  </dgm:ptLst>
  <dgm:cxnLst>
    <dgm:cxn modelId="{661F84B0-948B-4EE7-82B3-8FDEDE600577}" type="presOf" srcId="{9C15FBB9-7675-4B22-AFBA-CF46BA4AB426}" destId="{4734E0CA-2F72-44C3-A662-1058213C5801}" srcOrd="1" destOrd="0" presId="urn:microsoft.com/office/officeart/2005/8/layout/list1"/>
    <dgm:cxn modelId="{AB2A51FE-E285-4AF8-9F19-48EB9D714438}" type="presOf" srcId="{434CDA34-0245-4B69-94EF-8420BF96137F}" destId="{5042EE6B-7371-439D-82E0-AF471D457A22}" srcOrd="0" destOrd="0" presId="urn:microsoft.com/office/officeart/2005/8/layout/list1"/>
    <dgm:cxn modelId="{7F7FE6BF-307B-4F77-9C42-1EF38EA50207}" srcId="{434CDA34-0245-4B69-94EF-8420BF96137F}" destId="{1DEED609-FDA0-472E-A0D4-556D1A729BD6}" srcOrd="3" destOrd="0" parTransId="{A1BEBA72-4842-4ED5-9095-4C0C339FAA11}" sibTransId="{CACBF68A-7C56-4E87-B46B-7387C34DC486}"/>
    <dgm:cxn modelId="{62813E4C-8545-4618-BBAF-9C2A3F58B9B4}" type="presOf" srcId="{50507A71-57F7-4611-B2AB-8D82F15067D5}" destId="{B64C474D-FA29-4EB9-8AB6-202FECAC6757}" srcOrd="0" destOrd="0" presId="urn:microsoft.com/office/officeart/2005/8/layout/list1"/>
    <dgm:cxn modelId="{B2769A25-5F2C-45C0-A58F-FE6597D9B481}" srcId="{434CDA34-0245-4B69-94EF-8420BF96137F}" destId="{50507A71-57F7-4611-B2AB-8D82F15067D5}" srcOrd="2" destOrd="0" parTransId="{198F701C-1EF3-4D39-B692-E3722440A60A}" sibTransId="{56FBF8B6-E06B-40EE-93D8-5D0EE8AD6BEF}"/>
    <dgm:cxn modelId="{8EC86E0B-8E35-4362-9A15-0881DDC798B3}" srcId="{434CDA34-0245-4B69-94EF-8420BF96137F}" destId="{51E2BC77-DE88-4C56-BF05-218AE8914076}" srcOrd="1" destOrd="0" parTransId="{8C53A349-4A4C-48FB-BC47-6F07C2CF82FF}" sibTransId="{E80F22FC-CE17-45B2-8DC9-66241B564ACF}"/>
    <dgm:cxn modelId="{8FD48C2F-D617-4643-99E6-D01CC5E6449F}" type="presOf" srcId="{50507A71-57F7-4611-B2AB-8D82F15067D5}" destId="{00EABBFD-833B-45E6-A164-B3D96E6365E1}" srcOrd="1" destOrd="0" presId="urn:microsoft.com/office/officeart/2005/8/layout/list1"/>
    <dgm:cxn modelId="{1CE1AEBB-6CB6-42FC-AC6D-678FC9023CD0}" type="presOf" srcId="{9C15FBB9-7675-4B22-AFBA-CF46BA4AB426}" destId="{9028FCDA-7C45-4B9D-8291-08FBC2FBB937}" srcOrd="0" destOrd="0" presId="urn:microsoft.com/office/officeart/2005/8/layout/list1"/>
    <dgm:cxn modelId="{12F4374D-E066-487D-8606-12ECE81424A2}" type="presOf" srcId="{AC989613-80DD-4A70-993E-72669DF610F6}" destId="{B20B029A-3D7F-401E-8AC6-7A551E48D2B7}" srcOrd="0" destOrd="0" presId="urn:microsoft.com/office/officeart/2005/8/layout/list1"/>
    <dgm:cxn modelId="{F7F76C43-F457-499F-844D-A433101F0CBD}" srcId="{434CDA34-0245-4B69-94EF-8420BF96137F}" destId="{9C15FBB9-7675-4B22-AFBA-CF46BA4AB426}" srcOrd="4" destOrd="0" parTransId="{DBA3F132-9DAE-440B-9CA6-CFC441FC7535}" sibTransId="{DADF8641-DE52-40AE-AEA8-E83ADCAF737C}"/>
    <dgm:cxn modelId="{9D5BACEB-ACAA-4D70-A66C-6F63F44BAAAD}" type="presOf" srcId="{8AB9A10B-0D2C-4D9C-80C9-E393ABCE6780}" destId="{99F1318E-ABE5-415F-BA55-FDDBB5D6DA4F}" srcOrd="1" destOrd="0" presId="urn:microsoft.com/office/officeart/2005/8/layout/list1"/>
    <dgm:cxn modelId="{07F19B87-39D8-4C16-ABAA-70FEC23BF89C}" type="presOf" srcId="{8AB9A10B-0D2C-4D9C-80C9-E393ABCE6780}" destId="{6E77D837-3F45-4CCC-B393-D083BA4CA1B9}" srcOrd="0" destOrd="0" presId="urn:microsoft.com/office/officeart/2005/8/layout/list1"/>
    <dgm:cxn modelId="{93EB57D3-4E73-444E-A72D-6339AC696EF2}" srcId="{434CDA34-0245-4B69-94EF-8420BF96137F}" destId="{8AB9A10B-0D2C-4D9C-80C9-E393ABCE6780}" srcOrd="0" destOrd="0" parTransId="{07A72B95-4351-444F-A0E9-9723BAC8368E}" sibTransId="{F7909FEF-7E52-4C25-B21A-C2EF38033FAF}"/>
    <dgm:cxn modelId="{0D6518E9-C20D-46E9-B4B6-B186393E4272}" type="presOf" srcId="{1DEED609-FDA0-472E-A0D4-556D1A729BD6}" destId="{985AE168-1123-4E4D-9F52-E7E072D0ACF1}" srcOrd="1" destOrd="0" presId="urn:microsoft.com/office/officeart/2005/8/layout/list1"/>
    <dgm:cxn modelId="{03C54176-0FB4-429B-AA5D-F6AAD820EC2C}" type="presOf" srcId="{1DEED609-FDA0-472E-A0D4-556D1A729BD6}" destId="{3878F228-E760-46E4-B695-88D064023A71}" srcOrd="0" destOrd="0" presId="urn:microsoft.com/office/officeart/2005/8/layout/list1"/>
    <dgm:cxn modelId="{7D924347-4AA7-436A-B99F-D8FF4C87B754}" type="presOf" srcId="{51E2BC77-DE88-4C56-BF05-218AE8914076}" destId="{9AC36DE6-0D45-480D-B00D-A303A94D3228}" srcOrd="1" destOrd="0" presId="urn:microsoft.com/office/officeart/2005/8/layout/list1"/>
    <dgm:cxn modelId="{44D61411-0C7E-4265-9D8A-B89A010FBD7F}" srcId="{434CDA34-0245-4B69-94EF-8420BF96137F}" destId="{AC989613-80DD-4A70-993E-72669DF610F6}" srcOrd="5" destOrd="0" parTransId="{30ED2B2A-F274-42C0-8B9B-43FA20D7966F}" sibTransId="{C18F63CC-4916-4EA6-BE35-F48EA9714902}"/>
    <dgm:cxn modelId="{40B75992-645A-46EA-9BF8-391DDEC4A016}" type="presOf" srcId="{AC989613-80DD-4A70-993E-72669DF610F6}" destId="{1F9413F8-589F-46E0-A469-5B905A7FEBC1}" srcOrd="1" destOrd="0" presId="urn:microsoft.com/office/officeart/2005/8/layout/list1"/>
    <dgm:cxn modelId="{19883887-0FAF-4152-860B-1FEADC5B4141}" type="presOf" srcId="{51E2BC77-DE88-4C56-BF05-218AE8914076}" destId="{5CA5B09A-B574-4814-9B73-17D89D93D082}" srcOrd="0" destOrd="0" presId="urn:microsoft.com/office/officeart/2005/8/layout/list1"/>
    <dgm:cxn modelId="{70D57DB3-ED5A-4033-ADB6-5CA0CAF85779}" type="presParOf" srcId="{5042EE6B-7371-439D-82E0-AF471D457A22}" destId="{20C29A97-4F16-47A5-B2A3-7E00F49C1E69}" srcOrd="0" destOrd="0" presId="urn:microsoft.com/office/officeart/2005/8/layout/list1"/>
    <dgm:cxn modelId="{B5D403E8-8090-417F-A549-889C19F26053}" type="presParOf" srcId="{20C29A97-4F16-47A5-B2A3-7E00F49C1E69}" destId="{6E77D837-3F45-4CCC-B393-D083BA4CA1B9}" srcOrd="0" destOrd="0" presId="urn:microsoft.com/office/officeart/2005/8/layout/list1"/>
    <dgm:cxn modelId="{CD7E00E7-D332-46D2-A539-0FED7B936DB7}" type="presParOf" srcId="{20C29A97-4F16-47A5-B2A3-7E00F49C1E69}" destId="{99F1318E-ABE5-415F-BA55-FDDBB5D6DA4F}" srcOrd="1" destOrd="0" presId="urn:microsoft.com/office/officeart/2005/8/layout/list1"/>
    <dgm:cxn modelId="{C87FF6AB-B433-4219-8EF6-8DA24334806F}" type="presParOf" srcId="{5042EE6B-7371-439D-82E0-AF471D457A22}" destId="{75313E55-7151-4B2F-975F-31EB8E150F26}" srcOrd="1" destOrd="0" presId="urn:microsoft.com/office/officeart/2005/8/layout/list1"/>
    <dgm:cxn modelId="{4E6430FD-1DEC-445A-BDFC-7D8E61B09E7B}" type="presParOf" srcId="{5042EE6B-7371-439D-82E0-AF471D457A22}" destId="{6A0419B6-35BF-4C0A-BD83-66B64B2703D6}" srcOrd="2" destOrd="0" presId="urn:microsoft.com/office/officeart/2005/8/layout/list1"/>
    <dgm:cxn modelId="{7F38ABDA-A32A-4D85-A7D5-F653FD404080}" type="presParOf" srcId="{5042EE6B-7371-439D-82E0-AF471D457A22}" destId="{306D3F8D-6824-4954-9797-6862766C7D35}" srcOrd="3" destOrd="0" presId="urn:microsoft.com/office/officeart/2005/8/layout/list1"/>
    <dgm:cxn modelId="{05FA4643-DAC8-45A4-9CA1-18D3F51CBFE2}" type="presParOf" srcId="{5042EE6B-7371-439D-82E0-AF471D457A22}" destId="{B34C51AD-B544-4693-B0E2-9A9574FFA495}" srcOrd="4" destOrd="0" presId="urn:microsoft.com/office/officeart/2005/8/layout/list1"/>
    <dgm:cxn modelId="{2130AA44-85A3-4A2F-883C-E97EE0D5FF63}" type="presParOf" srcId="{B34C51AD-B544-4693-B0E2-9A9574FFA495}" destId="{5CA5B09A-B574-4814-9B73-17D89D93D082}" srcOrd="0" destOrd="0" presId="urn:microsoft.com/office/officeart/2005/8/layout/list1"/>
    <dgm:cxn modelId="{92AB69E6-8ADE-4894-BB15-07B7C9BC869C}" type="presParOf" srcId="{B34C51AD-B544-4693-B0E2-9A9574FFA495}" destId="{9AC36DE6-0D45-480D-B00D-A303A94D3228}" srcOrd="1" destOrd="0" presId="urn:microsoft.com/office/officeart/2005/8/layout/list1"/>
    <dgm:cxn modelId="{3DDF9566-200D-4350-8A1F-5EA86CBD7C3D}" type="presParOf" srcId="{5042EE6B-7371-439D-82E0-AF471D457A22}" destId="{E06D3F0C-41D0-4AB5-8C29-591837F75E17}" srcOrd="5" destOrd="0" presId="urn:microsoft.com/office/officeart/2005/8/layout/list1"/>
    <dgm:cxn modelId="{B9A71EE3-768A-45D8-80A6-E8CE1AEB536B}" type="presParOf" srcId="{5042EE6B-7371-439D-82E0-AF471D457A22}" destId="{DA919F79-92AB-4D52-BFBC-E5D86BFFA216}" srcOrd="6" destOrd="0" presId="urn:microsoft.com/office/officeart/2005/8/layout/list1"/>
    <dgm:cxn modelId="{B4AB6F68-E82B-44B1-88B2-D398E930C3D4}" type="presParOf" srcId="{5042EE6B-7371-439D-82E0-AF471D457A22}" destId="{05518855-4D94-49A7-96A4-4B50B1201D18}" srcOrd="7" destOrd="0" presId="urn:microsoft.com/office/officeart/2005/8/layout/list1"/>
    <dgm:cxn modelId="{30CCFE0E-CF4A-43A4-A1D8-C7D088C44B20}" type="presParOf" srcId="{5042EE6B-7371-439D-82E0-AF471D457A22}" destId="{6E9F6B13-594E-429F-93E1-833B1B616E8F}" srcOrd="8" destOrd="0" presId="urn:microsoft.com/office/officeart/2005/8/layout/list1"/>
    <dgm:cxn modelId="{B425D0E4-8F77-4B8B-B0B9-9E351AB200F6}" type="presParOf" srcId="{6E9F6B13-594E-429F-93E1-833B1B616E8F}" destId="{B64C474D-FA29-4EB9-8AB6-202FECAC6757}" srcOrd="0" destOrd="0" presId="urn:microsoft.com/office/officeart/2005/8/layout/list1"/>
    <dgm:cxn modelId="{8EB82033-5F53-4D87-B310-8F00DE5734CD}" type="presParOf" srcId="{6E9F6B13-594E-429F-93E1-833B1B616E8F}" destId="{00EABBFD-833B-45E6-A164-B3D96E6365E1}" srcOrd="1" destOrd="0" presId="urn:microsoft.com/office/officeart/2005/8/layout/list1"/>
    <dgm:cxn modelId="{DCA03FB2-9DD3-41B4-A516-460F4FE704C5}" type="presParOf" srcId="{5042EE6B-7371-439D-82E0-AF471D457A22}" destId="{F55F1437-3A21-4C4A-8D10-1A0B2F063876}" srcOrd="9" destOrd="0" presId="urn:microsoft.com/office/officeart/2005/8/layout/list1"/>
    <dgm:cxn modelId="{E07033DC-FD6C-40F6-952F-2B99B2D06437}" type="presParOf" srcId="{5042EE6B-7371-439D-82E0-AF471D457A22}" destId="{F01ACDFF-FA62-4715-A512-6AE3AED73BA0}" srcOrd="10" destOrd="0" presId="urn:microsoft.com/office/officeart/2005/8/layout/list1"/>
    <dgm:cxn modelId="{78716DFB-8472-4885-998B-A7EAC07CBA1B}" type="presParOf" srcId="{5042EE6B-7371-439D-82E0-AF471D457A22}" destId="{39F614D5-E441-43E5-8248-37B070325853}" srcOrd="11" destOrd="0" presId="urn:microsoft.com/office/officeart/2005/8/layout/list1"/>
    <dgm:cxn modelId="{E5A76692-7933-4988-8F61-4F04B52F1845}" type="presParOf" srcId="{5042EE6B-7371-439D-82E0-AF471D457A22}" destId="{C905D4BC-CAA3-4EE6-9475-A10D5B8FB3DF}" srcOrd="12" destOrd="0" presId="urn:microsoft.com/office/officeart/2005/8/layout/list1"/>
    <dgm:cxn modelId="{99EB806B-AD1D-41C0-B162-183810C4A399}" type="presParOf" srcId="{C905D4BC-CAA3-4EE6-9475-A10D5B8FB3DF}" destId="{3878F228-E760-46E4-B695-88D064023A71}" srcOrd="0" destOrd="0" presId="urn:microsoft.com/office/officeart/2005/8/layout/list1"/>
    <dgm:cxn modelId="{6DD65976-AD88-433E-996D-DC1AE2E42C47}" type="presParOf" srcId="{C905D4BC-CAA3-4EE6-9475-A10D5B8FB3DF}" destId="{985AE168-1123-4E4D-9F52-E7E072D0ACF1}" srcOrd="1" destOrd="0" presId="urn:microsoft.com/office/officeart/2005/8/layout/list1"/>
    <dgm:cxn modelId="{F7DED15D-0C5B-4255-B86F-D5ADFD1A604F}" type="presParOf" srcId="{5042EE6B-7371-439D-82E0-AF471D457A22}" destId="{93BFD066-D6C6-47F3-AB9B-5110F0706093}" srcOrd="13" destOrd="0" presId="urn:microsoft.com/office/officeart/2005/8/layout/list1"/>
    <dgm:cxn modelId="{349C983C-D5B0-46BD-97B8-B92AD1301EF6}" type="presParOf" srcId="{5042EE6B-7371-439D-82E0-AF471D457A22}" destId="{AFEB7757-CF82-423A-BE72-E2558A2404E7}" srcOrd="14" destOrd="0" presId="urn:microsoft.com/office/officeart/2005/8/layout/list1"/>
    <dgm:cxn modelId="{0A433F89-5EB6-4AD1-879F-8FB6F27A703E}" type="presParOf" srcId="{5042EE6B-7371-439D-82E0-AF471D457A22}" destId="{C74BAE44-69A5-46A2-9F75-BA90E56C08F6}" srcOrd="15" destOrd="0" presId="urn:microsoft.com/office/officeart/2005/8/layout/list1"/>
    <dgm:cxn modelId="{185DC150-B13C-4AAD-AC08-3D5C0499513B}" type="presParOf" srcId="{5042EE6B-7371-439D-82E0-AF471D457A22}" destId="{0A4841C7-FA70-45F9-BDC6-E18BDE4BE916}" srcOrd="16" destOrd="0" presId="urn:microsoft.com/office/officeart/2005/8/layout/list1"/>
    <dgm:cxn modelId="{DE92E236-4738-4988-99BE-2B14EB6A17BF}" type="presParOf" srcId="{0A4841C7-FA70-45F9-BDC6-E18BDE4BE916}" destId="{9028FCDA-7C45-4B9D-8291-08FBC2FBB937}" srcOrd="0" destOrd="0" presId="urn:microsoft.com/office/officeart/2005/8/layout/list1"/>
    <dgm:cxn modelId="{DCC87534-4148-4D00-938B-2018B7D5CCA6}" type="presParOf" srcId="{0A4841C7-FA70-45F9-BDC6-E18BDE4BE916}" destId="{4734E0CA-2F72-44C3-A662-1058213C5801}" srcOrd="1" destOrd="0" presId="urn:microsoft.com/office/officeart/2005/8/layout/list1"/>
    <dgm:cxn modelId="{0BD4A0FE-3207-4221-A3E8-4FFE253A2A29}" type="presParOf" srcId="{5042EE6B-7371-439D-82E0-AF471D457A22}" destId="{40A9C921-C8D6-4020-96F8-90B5A16E2B90}" srcOrd="17" destOrd="0" presId="urn:microsoft.com/office/officeart/2005/8/layout/list1"/>
    <dgm:cxn modelId="{D5D02EFC-4B94-4785-BD06-F2C5EB4BC003}" type="presParOf" srcId="{5042EE6B-7371-439D-82E0-AF471D457A22}" destId="{865CAAD8-A3DE-4918-BFE8-F008509BD388}" srcOrd="18" destOrd="0" presId="urn:microsoft.com/office/officeart/2005/8/layout/list1"/>
    <dgm:cxn modelId="{4471AF7E-52BC-4003-9019-63FC963621F4}" type="presParOf" srcId="{5042EE6B-7371-439D-82E0-AF471D457A22}" destId="{43A655C5-C864-475B-99DE-15084EDE0925}" srcOrd="19" destOrd="0" presId="urn:microsoft.com/office/officeart/2005/8/layout/list1"/>
    <dgm:cxn modelId="{0A931875-7B0F-4A1B-BA42-A52A3A357E6C}" type="presParOf" srcId="{5042EE6B-7371-439D-82E0-AF471D457A22}" destId="{927EC281-DEDC-443E-BAB9-59004DBFB7B7}" srcOrd="20" destOrd="0" presId="urn:microsoft.com/office/officeart/2005/8/layout/list1"/>
    <dgm:cxn modelId="{76D80097-34AC-43E4-8CC8-BAB1C08B1291}" type="presParOf" srcId="{927EC281-DEDC-443E-BAB9-59004DBFB7B7}" destId="{B20B029A-3D7F-401E-8AC6-7A551E48D2B7}" srcOrd="0" destOrd="0" presId="urn:microsoft.com/office/officeart/2005/8/layout/list1"/>
    <dgm:cxn modelId="{8715C99F-58A6-4E2A-B2DA-D99D166F6085}" type="presParOf" srcId="{927EC281-DEDC-443E-BAB9-59004DBFB7B7}" destId="{1F9413F8-589F-46E0-A469-5B905A7FEBC1}" srcOrd="1" destOrd="0" presId="urn:microsoft.com/office/officeart/2005/8/layout/list1"/>
    <dgm:cxn modelId="{388AFB3B-D8B1-478A-BEBC-F844FA403322}" type="presParOf" srcId="{5042EE6B-7371-439D-82E0-AF471D457A22}" destId="{C70B8C0C-1016-40B9-A038-D66135E3F0BE}" srcOrd="21" destOrd="0" presId="urn:microsoft.com/office/officeart/2005/8/layout/list1"/>
    <dgm:cxn modelId="{47AB5AC2-DE47-47FE-BA53-BFE44BFBDF36}" type="presParOf" srcId="{5042EE6B-7371-439D-82E0-AF471D457A22}" destId="{04C197C8-4949-4074-AFE9-7D14481BA4AB}"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8F1D76-36F0-44A0-BD5A-7C488125F282}"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014AE4E1-6AA1-4A15-870A-3CD07BA042EA}" type="pres">
      <dgm:prSet presAssocID="{348F1D76-36F0-44A0-BD5A-7C488125F282}" presName="linearFlow" presStyleCnt="0">
        <dgm:presLayoutVars>
          <dgm:dir/>
          <dgm:resizeHandles val="exact"/>
        </dgm:presLayoutVars>
      </dgm:prSet>
      <dgm:spPr/>
    </dgm:pt>
  </dgm:ptLst>
  <dgm:cxnLst>
    <dgm:cxn modelId="{96542A6E-9488-44CA-A681-3A102EAE2A87}" type="presOf" srcId="{348F1D76-36F0-44A0-BD5A-7C488125F282}" destId="{014AE4E1-6AA1-4A15-870A-3CD07BA042EA}" srcOrd="0"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A459D8-DA47-406F-951E-1B2D9D1D77CF}" type="doc">
      <dgm:prSet loTypeId="urn:microsoft.com/office/officeart/2005/8/layout/target3" loCatId="relationship" qsTypeId="urn:microsoft.com/office/officeart/2005/8/quickstyle/3d4" qsCatId="3D" csTypeId="urn:microsoft.com/office/officeart/2005/8/colors/accent1_2" csCatId="accent1"/>
      <dgm:spPr/>
      <dgm:t>
        <a:bodyPr/>
        <a:lstStyle/>
        <a:p>
          <a:endParaRPr lang="en-US"/>
        </a:p>
      </dgm:t>
    </dgm:pt>
    <dgm:pt modelId="{E72C1B5F-2F94-432C-B747-29A54147884E}">
      <dgm:prSet/>
      <dgm:spPr/>
      <dgm:t>
        <a:bodyPr/>
        <a:lstStyle/>
        <a:p>
          <a:pPr rtl="0"/>
          <a:r>
            <a:rPr lang="en-US" baseline="0" dirty="0" smtClean="0"/>
            <a:t>learned beliefs, traditions,  principles and guides for individuals</a:t>
          </a:r>
          <a:endParaRPr lang="en-US" dirty="0"/>
        </a:p>
      </dgm:t>
    </dgm:pt>
    <dgm:pt modelId="{257397FD-8260-4B8D-B506-2C05569E6296}" type="parTrans" cxnId="{93972955-59DB-4AEE-97B5-A35200D896C9}">
      <dgm:prSet/>
      <dgm:spPr/>
      <dgm:t>
        <a:bodyPr/>
        <a:lstStyle/>
        <a:p>
          <a:endParaRPr lang="en-US"/>
        </a:p>
      </dgm:t>
    </dgm:pt>
    <dgm:pt modelId="{D0D09974-A546-4C88-B019-1192BDDA5012}" type="sibTrans" cxnId="{93972955-59DB-4AEE-97B5-A35200D896C9}">
      <dgm:prSet/>
      <dgm:spPr/>
      <dgm:t>
        <a:bodyPr/>
        <a:lstStyle/>
        <a:p>
          <a:endParaRPr lang="en-US"/>
        </a:p>
      </dgm:t>
    </dgm:pt>
    <dgm:pt modelId="{CD67323C-6026-4DBC-82EB-AD8B166154FA}">
      <dgm:prSet/>
      <dgm:spPr/>
      <dgm:t>
        <a:bodyPr/>
        <a:lstStyle/>
        <a:p>
          <a:pPr rtl="0"/>
          <a:r>
            <a:rPr lang="en-US" baseline="0" dirty="0" smtClean="0"/>
            <a:t>collective behaviors that members of a  group commonly share with each other.</a:t>
          </a:r>
          <a:endParaRPr lang="en-US" dirty="0"/>
        </a:p>
      </dgm:t>
    </dgm:pt>
    <dgm:pt modelId="{A5846E7D-214C-4486-8BA6-3E885EC119CF}" type="parTrans" cxnId="{DDBB5253-E4C3-4F6B-B37C-6976561FD66C}">
      <dgm:prSet/>
      <dgm:spPr/>
      <dgm:t>
        <a:bodyPr/>
        <a:lstStyle/>
        <a:p>
          <a:endParaRPr lang="en-US"/>
        </a:p>
      </dgm:t>
    </dgm:pt>
    <dgm:pt modelId="{16F336E8-1F77-43BF-B649-37D1842C229E}" type="sibTrans" cxnId="{DDBB5253-E4C3-4F6B-B37C-6976561FD66C}">
      <dgm:prSet/>
      <dgm:spPr/>
      <dgm:t>
        <a:bodyPr/>
        <a:lstStyle/>
        <a:p>
          <a:endParaRPr lang="en-US"/>
        </a:p>
      </dgm:t>
    </dgm:pt>
    <dgm:pt modelId="{200ACCCE-F7E7-4246-9A58-E4472FB08343}" type="pres">
      <dgm:prSet presAssocID="{24A459D8-DA47-406F-951E-1B2D9D1D77CF}" presName="Name0" presStyleCnt="0">
        <dgm:presLayoutVars>
          <dgm:chMax val="7"/>
          <dgm:dir/>
          <dgm:animLvl val="lvl"/>
          <dgm:resizeHandles val="exact"/>
        </dgm:presLayoutVars>
      </dgm:prSet>
      <dgm:spPr/>
      <dgm:t>
        <a:bodyPr/>
        <a:lstStyle/>
        <a:p>
          <a:endParaRPr lang="en-US"/>
        </a:p>
      </dgm:t>
    </dgm:pt>
    <dgm:pt modelId="{59B70D2B-C4D4-4B04-B071-33D5A0BF706F}" type="pres">
      <dgm:prSet presAssocID="{E72C1B5F-2F94-432C-B747-29A54147884E}" presName="circle1" presStyleLbl="node1" presStyleIdx="0" presStyleCnt="2"/>
      <dgm:spPr/>
    </dgm:pt>
    <dgm:pt modelId="{24DF4316-DD4D-4504-9459-C9DEE477C82A}" type="pres">
      <dgm:prSet presAssocID="{E72C1B5F-2F94-432C-B747-29A54147884E}" presName="space" presStyleCnt="0"/>
      <dgm:spPr/>
    </dgm:pt>
    <dgm:pt modelId="{0CE3FC63-B688-48BC-BDC9-4DBD47834082}" type="pres">
      <dgm:prSet presAssocID="{E72C1B5F-2F94-432C-B747-29A54147884E}" presName="rect1" presStyleLbl="alignAcc1" presStyleIdx="0" presStyleCnt="2"/>
      <dgm:spPr/>
      <dgm:t>
        <a:bodyPr/>
        <a:lstStyle/>
        <a:p>
          <a:endParaRPr lang="en-US"/>
        </a:p>
      </dgm:t>
    </dgm:pt>
    <dgm:pt modelId="{4A4306C1-9D66-45CB-ADD3-FE54194A0767}" type="pres">
      <dgm:prSet presAssocID="{CD67323C-6026-4DBC-82EB-AD8B166154FA}" presName="vertSpace2" presStyleLbl="node1" presStyleIdx="0" presStyleCnt="2"/>
      <dgm:spPr/>
    </dgm:pt>
    <dgm:pt modelId="{E6D74FB5-3034-41B5-B08C-90606CD51BEF}" type="pres">
      <dgm:prSet presAssocID="{CD67323C-6026-4DBC-82EB-AD8B166154FA}" presName="circle2" presStyleLbl="node1" presStyleIdx="1" presStyleCnt="2"/>
      <dgm:spPr/>
    </dgm:pt>
    <dgm:pt modelId="{0117E720-FF6D-424B-9515-2345EA749997}" type="pres">
      <dgm:prSet presAssocID="{CD67323C-6026-4DBC-82EB-AD8B166154FA}" presName="rect2" presStyleLbl="alignAcc1" presStyleIdx="1" presStyleCnt="2"/>
      <dgm:spPr/>
      <dgm:t>
        <a:bodyPr/>
        <a:lstStyle/>
        <a:p>
          <a:endParaRPr lang="en-US"/>
        </a:p>
      </dgm:t>
    </dgm:pt>
    <dgm:pt modelId="{419F2983-5F33-4070-ACF8-F5B25E08FAED}" type="pres">
      <dgm:prSet presAssocID="{E72C1B5F-2F94-432C-B747-29A54147884E}" presName="rect1ParTxNoCh" presStyleLbl="alignAcc1" presStyleIdx="1" presStyleCnt="2">
        <dgm:presLayoutVars>
          <dgm:chMax val="1"/>
          <dgm:bulletEnabled val="1"/>
        </dgm:presLayoutVars>
      </dgm:prSet>
      <dgm:spPr/>
      <dgm:t>
        <a:bodyPr/>
        <a:lstStyle/>
        <a:p>
          <a:endParaRPr lang="en-US"/>
        </a:p>
      </dgm:t>
    </dgm:pt>
    <dgm:pt modelId="{80A26535-D16E-4424-9D2E-A4BEF399FF53}" type="pres">
      <dgm:prSet presAssocID="{CD67323C-6026-4DBC-82EB-AD8B166154FA}" presName="rect2ParTxNoCh" presStyleLbl="alignAcc1" presStyleIdx="1" presStyleCnt="2">
        <dgm:presLayoutVars>
          <dgm:chMax val="1"/>
          <dgm:bulletEnabled val="1"/>
        </dgm:presLayoutVars>
      </dgm:prSet>
      <dgm:spPr/>
      <dgm:t>
        <a:bodyPr/>
        <a:lstStyle/>
        <a:p>
          <a:endParaRPr lang="en-US"/>
        </a:p>
      </dgm:t>
    </dgm:pt>
  </dgm:ptLst>
  <dgm:cxnLst>
    <dgm:cxn modelId="{D41D70AE-145B-4270-B9C3-1DC1D8D0D9DE}" type="presOf" srcId="{24A459D8-DA47-406F-951E-1B2D9D1D77CF}" destId="{200ACCCE-F7E7-4246-9A58-E4472FB08343}" srcOrd="0" destOrd="0" presId="urn:microsoft.com/office/officeart/2005/8/layout/target3"/>
    <dgm:cxn modelId="{4E5CF446-1D05-4B35-A8FA-9C3358F0ACC1}" type="presOf" srcId="{CD67323C-6026-4DBC-82EB-AD8B166154FA}" destId="{80A26535-D16E-4424-9D2E-A4BEF399FF53}" srcOrd="1" destOrd="0" presId="urn:microsoft.com/office/officeart/2005/8/layout/target3"/>
    <dgm:cxn modelId="{DDBB5253-E4C3-4F6B-B37C-6976561FD66C}" srcId="{24A459D8-DA47-406F-951E-1B2D9D1D77CF}" destId="{CD67323C-6026-4DBC-82EB-AD8B166154FA}" srcOrd="1" destOrd="0" parTransId="{A5846E7D-214C-4486-8BA6-3E885EC119CF}" sibTransId="{16F336E8-1F77-43BF-B649-37D1842C229E}"/>
    <dgm:cxn modelId="{0D2E7025-CC20-484D-99F5-080D2A7EE6A6}" type="presOf" srcId="{E72C1B5F-2F94-432C-B747-29A54147884E}" destId="{419F2983-5F33-4070-ACF8-F5B25E08FAED}" srcOrd="1" destOrd="0" presId="urn:microsoft.com/office/officeart/2005/8/layout/target3"/>
    <dgm:cxn modelId="{8D715B9C-DEA8-4336-B4E7-63D46B7F0F24}" type="presOf" srcId="{E72C1B5F-2F94-432C-B747-29A54147884E}" destId="{0CE3FC63-B688-48BC-BDC9-4DBD47834082}" srcOrd="0" destOrd="0" presId="urn:microsoft.com/office/officeart/2005/8/layout/target3"/>
    <dgm:cxn modelId="{93972955-59DB-4AEE-97B5-A35200D896C9}" srcId="{24A459D8-DA47-406F-951E-1B2D9D1D77CF}" destId="{E72C1B5F-2F94-432C-B747-29A54147884E}" srcOrd="0" destOrd="0" parTransId="{257397FD-8260-4B8D-B506-2C05569E6296}" sibTransId="{D0D09974-A546-4C88-B019-1192BDDA5012}"/>
    <dgm:cxn modelId="{C34CE924-BCBE-4DAE-B7FA-13E53B244850}" type="presOf" srcId="{CD67323C-6026-4DBC-82EB-AD8B166154FA}" destId="{0117E720-FF6D-424B-9515-2345EA749997}" srcOrd="0" destOrd="0" presId="urn:microsoft.com/office/officeart/2005/8/layout/target3"/>
    <dgm:cxn modelId="{DBFA9B1B-CC3E-4DC1-8236-4E0DBCB8D407}" type="presParOf" srcId="{200ACCCE-F7E7-4246-9A58-E4472FB08343}" destId="{59B70D2B-C4D4-4B04-B071-33D5A0BF706F}" srcOrd="0" destOrd="0" presId="urn:microsoft.com/office/officeart/2005/8/layout/target3"/>
    <dgm:cxn modelId="{4FE8247B-2E1A-4563-839F-45DC4284085C}" type="presParOf" srcId="{200ACCCE-F7E7-4246-9A58-E4472FB08343}" destId="{24DF4316-DD4D-4504-9459-C9DEE477C82A}" srcOrd="1" destOrd="0" presId="urn:microsoft.com/office/officeart/2005/8/layout/target3"/>
    <dgm:cxn modelId="{732D2ABB-7D59-405C-AE7D-6B1DE31BC31B}" type="presParOf" srcId="{200ACCCE-F7E7-4246-9A58-E4472FB08343}" destId="{0CE3FC63-B688-48BC-BDC9-4DBD47834082}" srcOrd="2" destOrd="0" presId="urn:microsoft.com/office/officeart/2005/8/layout/target3"/>
    <dgm:cxn modelId="{168820B6-BC50-496E-888B-03BB615DD711}" type="presParOf" srcId="{200ACCCE-F7E7-4246-9A58-E4472FB08343}" destId="{4A4306C1-9D66-45CB-ADD3-FE54194A0767}" srcOrd="3" destOrd="0" presId="urn:microsoft.com/office/officeart/2005/8/layout/target3"/>
    <dgm:cxn modelId="{99736287-B195-4939-A700-7B7EF8E6409A}" type="presParOf" srcId="{200ACCCE-F7E7-4246-9A58-E4472FB08343}" destId="{E6D74FB5-3034-41B5-B08C-90606CD51BEF}" srcOrd="4" destOrd="0" presId="urn:microsoft.com/office/officeart/2005/8/layout/target3"/>
    <dgm:cxn modelId="{03D021A4-1B50-48DA-B359-7AC38A386E93}" type="presParOf" srcId="{200ACCCE-F7E7-4246-9A58-E4472FB08343}" destId="{0117E720-FF6D-424B-9515-2345EA749997}" srcOrd="5" destOrd="0" presId="urn:microsoft.com/office/officeart/2005/8/layout/target3"/>
    <dgm:cxn modelId="{9DA5EB50-88C2-4C0E-93DB-A96E1B36313C}" type="presParOf" srcId="{200ACCCE-F7E7-4246-9A58-E4472FB08343}" destId="{419F2983-5F33-4070-ACF8-F5B25E08FAED}" srcOrd="6" destOrd="0" presId="urn:microsoft.com/office/officeart/2005/8/layout/target3"/>
    <dgm:cxn modelId="{89AFA288-8EF8-4A71-AA3B-84F97820C900}" type="presParOf" srcId="{200ACCCE-F7E7-4246-9A58-E4472FB08343}" destId="{80A26535-D16E-4424-9D2E-A4BEF399FF53}"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FABE7A-3A4E-4933-9514-2436C48E1C00}" type="doc">
      <dgm:prSet loTypeId="urn:microsoft.com/office/officeart/2008/layout/VerticalCurvedList" loCatId="list" qsTypeId="urn:microsoft.com/office/officeart/2005/8/quickstyle/simple1" qsCatId="simple" csTypeId="urn:microsoft.com/office/officeart/2005/8/colors/accent3_2" csCatId="accent3" phldr="1"/>
      <dgm:spPr/>
    </dgm:pt>
    <dgm:pt modelId="{8A257E76-1570-43E4-BE40-1038A68872CA}">
      <dgm:prSet phldrT="[Text]"/>
      <dgm:spPr>
        <a:solidFill>
          <a:schemeClr val="accent1">
            <a:lumMod val="75000"/>
          </a:schemeClr>
        </a:solidFill>
      </dgm:spPr>
      <dgm:t>
        <a:bodyPr/>
        <a:lstStyle/>
        <a:p>
          <a:pPr algn="l"/>
          <a:r>
            <a:rPr lang="en-US" b="0" dirty="0" smtClean="0">
              <a:effectLst>
                <a:outerShdw blurRad="38100" dist="38100" dir="2700000" algn="tl">
                  <a:srgbClr val="000000">
                    <a:alpha val="43137"/>
                  </a:srgbClr>
                </a:outerShdw>
              </a:effectLst>
            </a:rPr>
            <a:t>Local Organizational Standards</a:t>
          </a:r>
          <a:endParaRPr lang="en-US" b="0" dirty="0">
            <a:effectLst>
              <a:outerShdw blurRad="38100" dist="38100" dir="2700000" algn="tl">
                <a:srgbClr val="000000">
                  <a:alpha val="43137"/>
                </a:srgbClr>
              </a:outerShdw>
            </a:effectLst>
          </a:endParaRPr>
        </a:p>
      </dgm:t>
    </dgm:pt>
    <dgm:pt modelId="{19518183-6990-4478-B6AA-CB2E77B43785}" type="parTrans" cxnId="{BC7B775A-002A-40AA-A1FC-E7516AE78CD6}">
      <dgm:prSet/>
      <dgm:spPr/>
      <dgm:t>
        <a:bodyPr/>
        <a:lstStyle/>
        <a:p>
          <a:endParaRPr lang="en-US"/>
        </a:p>
      </dgm:t>
    </dgm:pt>
    <dgm:pt modelId="{7C87CFFF-74A5-47EF-BB7B-2E6169A3F911}" type="sibTrans" cxnId="{BC7B775A-002A-40AA-A1FC-E7516AE78CD6}">
      <dgm:prSet/>
      <dgm:spPr/>
      <dgm:t>
        <a:bodyPr/>
        <a:lstStyle/>
        <a:p>
          <a:endParaRPr lang="en-US" dirty="0"/>
        </a:p>
      </dgm:t>
    </dgm:pt>
    <dgm:pt modelId="{9C7C62E0-F14A-42FD-A6C5-F9AE559E4853}">
      <dgm:prSet phldrT="[Text]"/>
      <dgm:spPr>
        <a:solidFill>
          <a:schemeClr val="accent1">
            <a:lumMod val="75000"/>
          </a:schemeClr>
        </a:solidFill>
      </dgm:spPr>
      <dgm:t>
        <a:bodyPr/>
        <a:lstStyle/>
        <a:p>
          <a:r>
            <a:rPr lang="en-US" b="0" dirty="0" smtClean="0">
              <a:effectLst>
                <a:outerShdw blurRad="38100" dist="38100" dir="2700000" algn="tl">
                  <a:srgbClr val="000000">
                    <a:alpha val="43137"/>
                  </a:srgbClr>
                </a:outerShdw>
              </a:effectLst>
            </a:rPr>
            <a:t>State and Federal Accountability Measures</a:t>
          </a:r>
          <a:endParaRPr lang="en-US" b="0" dirty="0">
            <a:effectLst>
              <a:outerShdw blurRad="38100" dist="38100" dir="2700000" algn="tl">
                <a:srgbClr val="000000">
                  <a:alpha val="43137"/>
                </a:srgbClr>
              </a:outerShdw>
            </a:effectLst>
          </a:endParaRPr>
        </a:p>
      </dgm:t>
    </dgm:pt>
    <dgm:pt modelId="{79125CC6-6B3A-459F-AFBC-9804FB895B22}" type="parTrans" cxnId="{F911160D-42D5-473D-BBCC-C76F814B4A31}">
      <dgm:prSet/>
      <dgm:spPr/>
      <dgm:t>
        <a:bodyPr/>
        <a:lstStyle/>
        <a:p>
          <a:endParaRPr lang="en-US"/>
        </a:p>
      </dgm:t>
    </dgm:pt>
    <dgm:pt modelId="{A6C83C5D-9C16-48E0-B5A5-8DEA15B21A9A}" type="sibTrans" cxnId="{F911160D-42D5-473D-BBCC-C76F814B4A31}">
      <dgm:prSet/>
      <dgm:spPr/>
      <dgm:t>
        <a:bodyPr/>
        <a:lstStyle/>
        <a:p>
          <a:endParaRPr lang="en-US"/>
        </a:p>
      </dgm:t>
    </dgm:pt>
    <dgm:pt modelId="{30023F07-821A-4B6C-A037-9E96DD1D9D58}">
      <dgm:prSet phldrT="[Text]"/>
      <dgm:spPr>
        <a:solidFill>
          <a:schemeClr val="accent1">
            <a:lumMod val="75000"/>
          </a:schemeClr>
        </a:solidFill>
      </dgm:spPr>
      <dgm:t>
        <a:bodyPr/>
        <a:lstStyle/>
        <a:p>
          <a:r>
            <a:rPr lang="en-US" b="0" dirty="0" smtClean="0">
              <a:effectLst>
                <a:outerShdw blurRad="38100" dist="38100" dir="2700000" algn="tl">
                  <a:srgbClr val="000000">
                    <a:alpha val="43137"/>
                  </a:srgbClr>
                </a:outerShdw>
              </a:effectLst>
            </a:rPr>
            <a:t>Results Oriented Management and Accountability (ROMA) </a:t>
          </a:r>
          <a:endParaRPr lang="en-US" b="0" dirty="0">
            <a:effectLst>
              <a:outerShdw blurRad="38100" dist="38100" dir="2700000" algn="tl">
                <a:srgbClr val="000000">
                  <a:alpha val="43137"/>
                </a:srgbClr>
              </a:outerShdw>
            </a:effectLst>
          </a:endParaRPr>
        </a:p>
      </dgm:t>
    </dgm:pt>
    <dgm:pt modelId="{DBEE9309-0B81-4A0C-9005-F635954333F2}" type="parTrans" cxnId="{E902795A-516B-4FE4-9567-7267DE359F4A}">
      <dgm:prSet/>
      <dgm:spPr/>
      <dgm:t>
        <a:bodyPr/>
        <a:lstStyle/>
        <a:p>
          <a:endParaRPr lang="en-US"/>
        </a:p>
      </dgm:t>
    </dgm:pt>
    <dgm:pt modelId="{F37E8792-BD3E-447D-9C7F-27B6B25796A6}" type="sibTrans" cxnId="{E902795A-516B-4FE4-9567-7267DE359F4A}">
      <dgm:prSet/>
      <dgm:spPr/>
      <dgm:t>
        <a:bodyPr/>
        <a:lstStyle/>
        <a:p>
          <a:endParaRPr lang="en-US"/>
        </a:p>
      </dgm:t>
    </dgm:pt>
    <dgm:pt modelId="{75115B43-E534-43F1-91A4-0EDD6006406F}">
      <dgm:prSet phldrT="[Text]"/>
      <dgm:spPr>
        <a:solidFill>
          <a:schemeClr val="accent1">
            <a:lumMod val="75000"/>
          </a:schemeClr>
        </a:solidFill>
      </dgm:spPr>
      <dgm:t>
        <a:bodyPr/>
        <a:lstStyle/>
        <a:p>
          <a:r>
            <a:rPr lang="en-US" b="0" dirty="0" smtClean="0">
              <a:effectLst>
                <a:outerShdw blurRad="38100" dist="38100" dir="2700000" algn="tl">
                  <a:srgbClr val="000000">
                    <a:alpha val="43137"/>
                  </a:srgbClr>
                </a:outerShdw>
              </a:effectLst>
            </a:rPr>
            <a:t>CSBG State Plan</a:t>
          </a:r>
          <a:endParaRPr lang="en-US" b="0" dirty="0">
            <a:effectLst>
              <a:outerShdw blurRad="38100" dist="38100" dir="2700000" algn="tl">
                <a:srgbClr val="000000">
                  <a:alpha val="43137"/>
                </a:srgbClr>
              </a:outerShdw>
            </a:effectLst>
          </a:endParaRPr>
        </a:p>
      </dgm:t>
    </dgm:pt>
    <dgm:pt modelId="{150B42B4-EA52-4013-90E3-01EE1B247D52}" type="parTrans" cxnId="{12E8C390-9AD8-454B-BEAA-5337719EA318}">
      <dgm:prSet/>
      <dgm:spPr/>
      <dgm:t>
        <a:bodyPr/>
        <a:lstStyle/>
        <a:p>
          <a:endParaRPr lang="en-US"/>
        </a:p>
      </dgm:t>
    </dgm:pt>
    <dgm:pt modelId="{7ECAA46F-B92F-47B2-A118-E708ADE0FE2E}" type="sibTrans" cxnId="{12E8C390-9AD8-454B-BEAA-5337719EA318}">
      <dgm:prSet/>
      <dgm:spPr/>
      <dgm:t>
        <a:bodyPr/>
        <a:lstStyle/>
        <a:p>
          <a:endParaRPr lang="en-US"/>
        </a:p>
      </dgm:t>
    </dgm:pt>
    <dgm:pt modelId="{CFBEEA13-064B-420B-8734-F926DD897EC1}">
      <dgm:prSet phldrT="[Text]"/>
      <dgm:spPr>
        <a:solidFill>
          <a:schemeClr val="accent1">
            <a:lumMod val="75000"/>
          </a:schemeClr>
        </a:solidFill>
      </dgm:spPr>
      <dgm:t>
        <a:bodyPr/>
        <a:lstStyle/>
        <a:p>
          <a:r>
            <a:rPr lang="en-US" b="0" dirty="0" smtClean="0">
              <a:effectLst>
                <a:outerShdw blurRad="38100" dist="38100" dir="2700000" algn="tl">
                  <a:srgbClr val="000000">
                    <a:alpha val="43137"/>
                  </a:srgbClr>
                </a:outerShdw>
              </a:effectLst>
            </a:rPr>
            <a:t>CSBG Annual Report</a:t>
          </a:r>
          <a:endParaRPr lang="en-US" b="0" dirty="0">
            <a:effectLst>
              <a:outerShdw blurRad="38100" dist="38100" dir="2700000" algn="tl">
                <a:srgbClr val="000000">
                  <a:alpha val="43137"/>
                </a:srgbClr>
              </a:outerShdw>
            </a:effectLst>
          </a:endParaRPr>
        </a:p>
      </dgm:t>
    </dgm:pt>
    <dgm:pt modelId="{621EEBCC-74FF-4782-A4FB-5E4F5E1DD62A}" type="parTrans" cxnId="{1B99374F-6C1D-465C-8825-F94857569099}">
      <dgm:prSet/>
      <dgm:spPr/>
      <dgm:t>
        <a:bodyPr/>
        <a:lstStyle/>
        <a:p>
          <a:endParaRPr lang="en-US"/>
        </a:p>
      </dgm:t>
    </dgm:pt>
    <dgm:pt modelId="{FDD7E777-2360-4E2A-8A76-58405B60E1CD}" type="sibTrans" cxnId="{1B99374F-6C1D-465C-8825-F94857569099}">
      <dgm:prSet/>
      <dgm:spPr/>
      <dgm:t>
        <a:bodyPr/>
        <a:lstStyle/>
        <a:p>
          <a:endParaRPr lang="en-US"/>
        </a:p>
      </dgm:t>
    </dgm:pt>
    <dgm:pt modelId="{665250BB-8F7E-4BE3-A539-B70D82E36492}">
      <dgm:prSet phldrT="[Text]"/>
      <dgm:spPr>
        <a:solidFill>
          <a:schemeClr val="accent1">
            <a:lumMod val="75000"/>
          </a:schemeClr>
        </a:solidFill>
      </dgm:spPr>
      <dgm:t>
        <a:bodyPr/>
        <a:lstStyle/>
        <a:p>
          <a:r>
            <a:rPr lang="en-US" b="0" dirty="0" smtClean="0">
              <a:effectLst>
                <a:outerShdw blurRad="38100" dist="38100" dir="2700000" algn="tl">
                  <a:srgbClr val="000000">
                    <a:alpha val="43137"/>
                  </a:srgbClr>
                </a:outerShdw>
              </a:effectLst>
            </a:rPr>
            <a:t>ACSI Survey</a:t>
          </a:r>
          <a:endParaRPr lang="en-US" b="0" dirty="0">
            <a:effectLst>
              <a:outerShdw blurRad="38100" dist="38100" dir="2700000" algn="tl">
                <a:srgbClr val="000000">
                  <a:alpha val="43137"/>
                </a:srgbClr>
              </a:outerShdw>
            </a:effectLst>
          </a:endParaRPr>
        </a:p>
      </dgm:t>
    </dgm:pt>
    <dgm:pt modelId="{800F78AD-FC1B-4B2B-9567-B6821B0753BC}" type="parTrans" cxnId="{4F05ADE9-9D22-4BF1-B936-139696D41624}">
      <dgm:prSet/>
      <dgm:spPr/>
      <dgm:t>
        <a:bodyPr/>
        <a:lstStyle/>
        <a:p>
          <a:endParaRPr lang="en-US"/>
        </a:p>
      </dgm:t>
    </dgm:pt>
    <dgm:pt modelId="{E23D9BDC-FF7F-4F04-A2E6-3589F79CC8BF}" type="sibTrans" cxnId="{4F05ADE9-9D22-4BF1-B936-139696D41624}">
      <dgm:prSet/>
      <dgm:spPr/>
      <dgm:t>
        <a:bodyPr/>
        <a:lstStyle/>
        <a:p>
          <a:endParaRPr lang="en-US"/>
        </a:p>
      </dgm:t>
    </dgm:pt>
    <dgm:pt modelId="{742659A7-6E2D-4B8F-A98B-BD2D54659EC8}" type="pres">
      <dgm:prSet presAssocID="{BCFABE7A-3A4E-4933-9514-2436C48E1C00}" presName="Name0" presStyleCnt="0">
        <dgm:presLayoutVars>
          <dgm:chMax val="7"/>
          <dgm:chPref val="7"/>
          <dgm:dir/>
        </dgm:presLayoutVars>
      </dgm:prSet>
      <dgm:spPr/>
    </dgm:pt>
    <dgm:pt modelId="{1819296D-42DA-4C74-B48C-9DA41EEAF7FF}" type="pres">
      <dgm:prSet presAssocID="{BCFABE7A-3A4E-4933-9514-2436C48E1C00}" presName="Name1" presStyleCnt="0"/>
      <dgm:spPr/>
    </dgm:pt>
    <dgm:pt modelId="{58FF4022-65D9-4AE2-B968-6C93F4CBD2D1}" type="pres">
      <dgm:prSet presAssocID="{BCFABE7A-3A4E-4933-9514-2436C48E1C00}" presName="cycle" presStyleCnt="0"/>
      <dgm:spPr/>
    </dgm:pt>
    <dgm:pt modelId="{EE634505-0567-4E14-8089-841ECBDF4B92}" type="pres">
      <dgm:prSet presAssocID="{BCFABE7A-3A4E-4933-9514-2436C48E1C00}" presName="srcNode" presStyleLbl="node1" presStyleIdx="0" presStyleCnt="6"/>
      <dgm:spPr/>
    </dgm:pt>
    <dgm:pt modelId="{5161EA25-3A65-46FA-A87D-7833C749AA16}" type="pres">
      <dgm:prSet presAssocID="{BCFABE7A-3A4E-4933-9514-2436C48E1C00}" presName="conn" presStyleLbl="parChTrans1D2" presStyleIdx="0" presStyleCnt="1"/>
      <dgm:spPr/>
      <dgm:t>
        <a:bodyPr/>
        <a:lstStyle/>
        <a:p>
          <a:endParaRPr lang="en-US"/>
        </a:p>
      </dgm:t>
    </dgm:pt>
    <dgm:pt modelId="{A7BE655C-FAD0-4D0D-9B78-504251E74FB5}" type="pres">
      <dgm:prSet presAssocID="{BCFABE7A-3A4E-4933-9514-2436C48E1C00}" presName="extraNode" presStyleLbl="node1" presStyleIdx="0" presStyleCnt="6"/>
      <dgm:spPr/>
    </dgm:pt>
    <dgm:pt modelId="{4B75B3EA-CD82-4F88-872E-D74A24317893}" type="pres">
      <dgm:prSet presAssocID="{BCFABE7A-3A4E-4933-9514-2436C48E1C00}" presName="dstNode" presStyleLbl="node1" presStyleIdx="0" presStyleCnt="6"/>
      <dgm:spPr/>
    </dgm:pt>
    <dgm:pt modelId="{F6FE3B03-CC27-4D77-9259-8C20B7732B8E}" type="pres">
      <dgm:prSet presAssocID="{8A257E76-1570-43E4-BE40-1038A68872CA}" presName="text_1" presStyleLbl="node1" presStyleIdx="0" presStyleCnt="6">
        <dgm:presLayoutVars>
          <dgm:bulletEnabled val="1"/>
        </dgm:presLayoutVars>
      </dgm:prSet>
      <dgm:spPr/>
      <dgm:t>
        <a:bodyPr/>
        <a:lstStyle/>
        <a:p>
          <a:endParaRPr lang="en-US"/>
        </a:p>
      </dgm:t>
    </dgm:pt>
    <dgm:pt modelId="{1B14ABF1-4263-4B85-A5AC-84AB04BA22FF}" type="pres">
      <dgm:prSet presAssocID="{8A257E76-1570-43E4-BE40-1038A68872CA}" presName="accent_1" presStyleCnt="0"/>
      <dgm:spPr/>
    </dgm:pt>
    <dgm:pt modelId="{1101CF67-0CFB-4EBF-BC05-6C3F633A616A}" type="pres">
      <dgm:prSet presAssocID="{8A257E76-1570-43E4-BE40-1038A68872CA}" presName="accentRepeatNode" presStyleLbl="solidFgAcc1" presStyleIdx="0" presStyleCnt="6"/>
      <dgm:spPr/>
    </dgm:pt>
    <dgm:pt modelId="{202ECE9A-0CBB-4F3E-9B86-F0359B77DBAB}" type="pres">
      <dgm:prSet presAssocID="{9C7C62E0-F14A-42FD-A6C5-F9AE559E4853}" presName="text_2" presStyleLbl="node1" presStyleIdx="1" presStyleCnt="6">
        <dgm:presLayoutVars>
          <dgm:bulletEnabled val="1"/>
        </dgm:presLayoutVars>
      </dgm:prSet>
      <dgm:spPr/>
      <dgm:t>
        <a:bodyPr/>
        <a:lstStyle/>
        <a:p>
          <a:endParaRPr lang="en-US"/>
        </a:p>
      </dgm:t>
    </dgm:pt>
    <dgm:pt modelId="{CB288A98-1950-4656-B118-CC831B406AF9}" type="pres">
      <dgm:prSet presAssocID="{9C7C62E0-F14A-42FD-A6C5-F9AE559E4853}" presName="accent_2" presStyleCnt="0"/>
      <dgm:spPr/>
    </dgm:pt>
    <dgm:pt modelId="{20E209CC-088E-4FC5-891E-492A19FD943B}" type="pres">
      <dgm:prSet presAssocID="{9C7C62E0-F14A-42FD-A6C5-F9AE559E4853}" presName="accentRepeatNode" presStyleLbl="solidFgAcc1" presStyleIdx="1" presStyleCnt="6"/>
      <dgm:spPr/>
    </dgm:pt>
    <dgm:pt modelId="{C5BA2358-ECCF-4B01-B93B-5FFF36A8FBFB}" type="pres">
      <dgm:prSet presAssocID="{30023F07-821A-4B6C-A037-9E96DD1D9D58}" presName="text_3" presStyleLbl="node1" presStyleIdx="2" presStyleCnt="6">
        <dgm:presLayoutVars>
          <dgm:bulletEnabled val="1"/>
        </dgm:presLayoutVars>
      </dgm:prSet>
      <dgm:spPr/>
      <dgm:t>
        <a:bodyPr/>
        <a:lstStyle/>
        <a:p>
          <a:endParaRPr lang="en-US"/>
        </a:p>
      </dgm:t>
    </dgm:pt>
    <dgm:pt modelId="{E82FE421-7E06-4AFA-A622-ED3B9E1ED2B3}" type="pres">
      <dgm:prSet presAssocID="{30023F07-821A-4B6C-A037-9E96DD1D9D58}" presName="accent_3" presStyleCnt="0"/>
      <dgm:spPr/>
    </dgm:pt>
    <dgm:pt modelId="{64132F5E-81E7-4B8D-B306-CF38602F063F}" type="pres">
      <dgm:prSet presAssocID="{30023F07-821A-4B6C-A037-9E96DD1D9D58}" presName="accentRepeatNode" presStyleLbl="solidFgAcc1" presStyleIdx="2" presStyleCnt="6"/>
      <dgm:spPr/>
    </dgm:pt>
    <dgm:pt modelId="{0E4466E3-453D-48DA-9645-81F027CE6EB0}" type="pres">
      <dgm:prSet presAssocID="{75115B43-E534-43F1-91A4-0EDD6006406F}" presName="text_4" presStyleLbl="node1" presStyleIdx="3" presStyleCnt="6">
        <dgm:presLayoutVars>
          <dgm:bulletEnabled val="1"/>
        </dgm:presLayoutVars>
      </dgm:prSet>
      <dgm:spPr/>
      <dgm:t>
        <a:bodyPr/>
        <a:lstStyle/>
        <a:p>
          <a:endParaRPr lang="en-US"/>
        </a:p>
      </dgm:t>
    </dgm:pt>
    <dgm:pt modelId="{B8D2530E-CE2A-4CF8-AF9D-D1FC394666EA}" type="pres">
      <dgm:prSet presAssocID="{75115B43-E534-43F1-91A4-0EDD6006406F}" presName="accent_4" presStyleCnt="0"/>
      <dgm:spPr/>
    </dgm:pt>
    <dgm:pt modelId="{3EB4F945-EDFF-448E-B6F8-5DD429C819CC}" type="pres">
      <dgm:prSet presAssocID="{75115B43-E534-43F1-91A4-0EDD6006406F}" presName="accentRepeatNode" presStyleLbl="solidFgAcc1" presStyleIdx="3" presStyleCnt="6"/>
      <dgm:spPr/>
    </dgm:pt>
    <dgm:pt modelId="{F3602212-B52E-4184-AEC6-5F20B417940F}" type="pres">
      <dgm:prSet presAssocID="{CFBEEA13-064B-420B-8734-F926DD897EC1}" presName="text_5" presStyleLbl="node1" presStyleIdx="4" presStyleCnt="6">
        <dgm:presLayoutVars>
          <dgm:bulletEnabled val="1"/>
        </dgm:presLayoutVars>
      </dgm:prSet>
      <dgm:spPr/>
      <dgm:t>
        <a:bodyPr/>
        <a:lstStyle/>
        <a:p>
          <a:endParaRPr lang="en-US"/>
        </a:p>
      </dgm:t>
    </dgm:pt>
    <dgm:pt modelId="{7D3CD5D0-EC05-4093-8242-79BE71D21182}" type="pres">
      <dgm:prSet presAssocID="{CFBEEA13-064B-420B-8734-F926DD897EC1}" presName="accent_5" presStyleCnt="0"/>
      <dgm:spPr/>
    </dgm:pt>
    <dgm:pt modelId="{D9EBF55D-A00C-4B12-A973-86DAA915E6B1}" type="pres">
      <dgm:prSet presAssocID="{CFBEEA13-064B-420B-8734-F926DD897EC1}" presName="accentRepeatNode" presStyleLbl="solidFgAcc1" presStyleIdx="4" presStyleCnt="6"/>
      <dgm:spPr/>
    </dgm:pt>
    <dgm:pt modelId="{DE39E745-B5E9-42AF-AD15-13F7CD9E44C0}" type="pres">
      <dgm:prSet presAssocID="{665250BB-8F7E-4BE3-A539-B70D82E36492}" presName="text_6" presStyleLbl="node1" presStyleIdx="5" presStyleCnt="6">
        <dgm:presLayoutVars>
          <dgm:bulletEnabled val="1"/>
        </dgm:presLayoutVars>
      </dgm:prSet>
      <dgm:spPr/>
      <dgm:t>
        <a:bodyPr/>
        <a:lstStyle/>
        <a:p>
          <a:endParaRPr lang="en-US"/>
        </a:p>
      </dgm:t>
    </dgm:pt>
    <dgm:pt modelId="{C139AB6F-B71E-434B-9369-CA928A4C3EA4}" type="pres">
      <dgm:prSet presAssocID="{665250BB-8F7E-4BE3-A539-B70D82E36492}" presName="accent_6" presStyleCnt="0"/>
      <dgm:spPr/>
    </dgm:pt>
    <dgm:pt modelId="{9D062787-E20B-45C6-A1C3-136327F664C4}" type="pres">
      <dgm:prSet presAssocID="{665250BB-8F7E-4BE3-A539-B70D82E36492}" presName="accentRepeatNode" presStyleLbl="solidFgAcc1" presStyleIdx="5" presStyleCnt="6"/>
      <dgm:spPr/>
    </dgm:pt>
  </dgm:ptLst>
  <dgm:cxnLst>
    <dgm:cxn modelId="{BC7B775A-002A-40AA-A1FC-E7516AE78CD6}" srcId="{BCFABE7A-3A4E-4933-9514-2436C48E1C00}" destId="{8A257E76-1570-43E4-BE40-1038A68872CA}" srcOrd="0" destOrd="0" parTransId="{19518183-6990-4478-B6AA-CB2E77B43785}" sibTransId="{7C87CFFF-74A5-47EF-BB7B-2E6169A3F911}"/>
    <dgm:cxn modelId="{4F05ADE9-9D22-4BF1-B936-139696D41624}" srcId="{BCFABE7A-3A4E-4933-9514-2436C48E1C00}" destId="{665250BB-8F7E-4BE3-A539-B70D82E36492}" srcOrd="5" destOrd="0" parTransId="{800F78AD-FC1B-4B2B-9567-B6821B0753BC}" sibTransId="{E23D9BDC-FF7F-4F04-A2E6-3589F79CC8BF}"/>
    <dgm:cxn modelId="{16A8C3A3-10EE-4201-B1D3-2535DA71211A}" type="presOf" srcId="{9C7C62E0-F14A-42FD-A6C5-F9AE559E4853}" destId="{202ECE9A-0CBB-4F3E-9B86-F0359B77DBAB}" srcOrd="0" destOrd="0" presId="urn:microsoft.com/office/officeart/2008/layout/VerticalCurvedList"/>
    <dgm:cxn modelId="{49F2EF3E-7AFF-4B86-BAF5-84D815ACCC41}" type="presOf" srcId="{8A257E76-1570-43E4-BE40-1038A68872CA}" destId="{F6FE3B03-CC27-4D77-9259-8C20B7732B8E}" srcOrd="0" destOrd="0" presId="urn:microsoft.com/office/officeart/2008/layout/VerticalCurvedList"/>
    <dgm:cxn modelId="{43910C24-D310-43A2-985E-1AD35CC2BAC4}" type="presOf" srcId="{665250BB-8F7E-4BE3-A539-B70D82E36492}" destId="{DE39E745-B5E9-42AF-AD15-13F7CD9E44C0}" srcOrd="0" destOrd="0" presId="urn:microsoft.com/office/officeart/2008/layout/VerticalCurvedList"/>
    <dgm:cxn modelId="{E902795A-516B-4FE4-9567-7267DE359F4A}" srcId="{BCFABE7A-3A4E-4933-9514-2436C48E1C00}" destId="{30023F07-821A-4B6C-A037-9E96DD1D9D58}" srcOrd="2" destOrd="0" parTransId="{DBEE9309-0B81-4A0C-9005-F635954333F2}" sibTransId="{F37E8792-BD3E-447D-9C7F-27B6B25796A6}"/>
    <dgm:cxn modelId="{6B811C44-595D-4BCB-9261-53C008609472}" type="presOf" srcId="{30023F07-821A-4B6C-A037-9E96DD1D9D58}" destId="{C5BA2358-ECCF-4B01-B93B-5FFF36A8FBFB}" srcOrd="0" destOrd="0" presId="urn:microsoft.com/office/officeart/2008/layout/VerticalCurvedList"/>
    <dgm:cxn modelId="{1B99374F-6C1D-465C-8825-F94857569099}" srcId="{BCFABE7A-3A4E-4933-9514-2436C48E1C00}" destId="{CFBEEA13-064B-420B-8734-F926DD897EC1}" srcOrd="4" destOrd="0" parTransId="{621EEBCC-74FF-4782-A4FB-5E4F5E1DD62A}" sibTransId="{FDD7E777-2360-4E2A-8A76-58405B60E1CD}"/>
    <dgm:cxn modelId="{12E8C390-9AD8-454B-BEAA-5337719EA318}" srcId="{BCFABE7A-3A4E-4933-9514-2436C48E1C00}" destId="{75115B43-E534-43F1-91A4-0EDD6006406F}" srcOrd="3" destOrd="0" parTransId="{150B42B4-EA52-4013-90E3-01EE1B247D52}" sibTransId="{7ECAA46F-B92F-47B2-A118-E708ADE0FE2E}"/>
    <dgm:cxn modelId="{F911160D-42D5-473D-BBCC-C76F814B4A31}" srcId="{BCFABE7A-3A4E-4933-9514-2436C48E1C00}" destId="{9C7C62E0-F14A-42FD-A6C5-F9AE559E4853}" srcOrd="1" destOrd="0" parTransId="{79125CC6-6B3A-459F-AFBC-9804FB895B22}" sibTransId="{A6C83C5D-9C16-48E0-B5A5-8DEA15B21A9A}"/>
    <dgm:cxn modelId="{07389CD7-6077-4BBC-A13F-2477242E5564}" type="presOf" srcId="{BCFABE7A-3A4E-4933-9514-2436C48E1C00}" destId="{742659A7-6E2D-4B8F-A98B-BD2D54659EC8}" srcOrd="0" destOrd="0" presId="urn:microsoft.com/office/officeart/2008/layout/VerticalCurvedList"/>
    <dgm:cxn modelId="{A518AD8B-58B7-4C26-883D-5B9E5670D6F1}" type="presOf" srcId="{7C87CFFF-74A5-47EF-BB7B-2E6169A3F911}" destId="{5161EA25-3A65-46FA-A87D-7833C749AA16}" srcOrd="0" destOrd="0" presId="urn:microsoft.com/office/officeart/2008/layout/VerticalCurvedList"/>
    <dgm:cxn modelId="{1CB09212-2A40-4777-8832-6CB32F412507}" type="presOf" srcId="{CFBEEA13-064B-420B-8734-F926DD897EC1}" destId="{F3602212-B52E-4184-AEC6-5F20B417940F}" srcOrd="0" destOrd="0" presId="urn:microsoft.com/office/officeart/2008/layout/VerticalCurvedList"/>
    <dgm:cxn modelId="{F42511F6-B7F7-462B-8EB3-A6F860508D6B}" type="presOf" srcId="{75115B43-E534-43F1-91A4-0EDD6006406F}" destId="{0E4466E3-453D-48DA-9645-81F027CE6EB0}" srcOrd="0" destOrd="0" presId="urn:microsoft.com/office/officeart/2008/layout/VerticalCurvedList"/>
    <dgm:cxn modelId="{A4E9605D-9F23-4063-96B5-BA6A6AABB859}" type="presParOf" srcId="{742659A7-6E2D-4B8F-A98B-BD2D54659EC8}" destId="{1819296D-42DA-4C74-B48C-9DA41EEAF7FF}" srcOrd="0" destOrd="0" presId="urn:microsoft.com/office/officeart/2008/layout/VerticalCurvedList"/>
    <dgm:cxn modelId="{D2A9F59F-CA75-4A9B-BA0F-28D1D082253A}" type="presParOf" srcId="{1819296D-42DA-4C74-B48C-9DA41EEAF7FF}" destId="{58FF4022-65D9-4AE2-B968-6C93F4CBD2D1}" srcOrd="0" destOrd="0" presId="urn:microsoft.com/office/officeart/2008/layout/VerticalCurvedList"/>
    <dgm:cxn modelId="{B486B6AB-3103-4FD0-9867-CAFA3E20546A}" type="presParOf" srcId="{58FF4022-65D9-4AE2-B968-6C93F4CBD2D1}" destId="{EE634505-0567-4E14-8089-841ECBDF4B92}" srcOrd="0" destOrd="0" presId="urn:microsoft.com/office/officeart/2008/layout/VerticalCurvedList"/>
    <dgm:cxn modelId="{9329D939-F9C1-4C78-A809-E563C4C59917}" type="presParOf" srcId="{58FF4022-65D9-4AE2-B968-6C93F4CBD2D1}" destId="{5161EA25-3A65-46FA-A87D-7833C749AA16}" srcOrd="1" destOrd="0" presId="urn:microsoft.com/office/officeart/2008/layout/VerticalCurvedList"/>
    <dgm:cxn modelId="{D0FDC0CF-4BA2-4876-89C5-516257EC7AE6}" type="presParOf" srcId="{58FF4022-65D9-4AE2-B968-6C93F4CBD2D1}" destId="{A7BE655C-FAD0-4D0D-9B78-504251E74FB5}" srcOrd="2" destOrd="0" presId="urn:microsoft.com/office/officeart/2008/layout/VerticalCurvedList"/>
    <dgm:cxn modelId="{82A8BCDC-DF69-4545-A860-4D848D974C9C}" type="presParOf" srcId="{58FF4022-65D9-4AE2-B968-6C93F4CBD2D1}" destId="{4B75B3EA-CD82-4F88-872E-D74A24317893}" srcOrd="3" destOrd="0" presId="urn:microsoft.com/office/officeart/2008/layout/VerticalCurvedList"/>
    <dgm:cxn modelId="{1110AF12-3578-4BDE-BC91-A36922B16382}" type="presParOf" srcId="{1819296D-42DA-4C74-B48C-9DA41EEAF7FF}" destId="{F6FE3B03-CC27-4D77-9259-8C20B7732B8E}" srcOrd="1" destOrd="0" presId="urn:microsoft.com/office/officeart/2008/layout/VerticalCurvedList"/>
    <dgm:cxn modelId="{4FC84CEB-570C-474D-B4B7-4DC9AAF691A4}" type="presParOf" srcId="{1819296D-42DA-4C74-B48C-9DA41EEAF7FF}" destId="{1B14ABF1-4263-4B85-A5AC-84AB04BA22FF}" srcOrd="2" destOrd="0" presId="urn:microsoft.com/office/officeart/2008/layout/VerticalCurvedList"/>
    <dgm:cxn modelId="{F3409E93-AEFA-4FE9-9061-E6A871356170}" type="presParOf" srcId="{1B14ABF1-4263-4B85-A5AC-84AB04BA22FF}" destId="{1101CF67-0CFB-4EBF-BC05-6C3F633A616A}" srcOrd="0" destOrd="0" presId="urn:microsoft.com/office/officeart/2008/layout/VerticalCurvedList"/>
    <dgm:cxn modelId="{CE25FFD8-04B0-43FA-9D8F-140441EFA412}" type="presParOf" srcId="{1819296D-42DA-4C74-B48C-9DA41EEAF7FF}" destId="{202ECE9A-0CBB-4F3E-9B86-F0359B77DBAB}" srcOrd="3" destOrd="0" presId="urn:microsoft.com/office/officeart/2008/layout/VerticalCurvedList"/>
    <dgm:cxn modelId="{6B54F14E-2799-4C13-9126-86C02A3367CA}" type="presParOf" srcId="{1819296D-42DA-4C74-B48C-9DA41EEAF7FF}" destId="{CB288A98-1950-4656-B118-CC831B406AF9}" srcOrd="4" destOrd="0" presId="urn:microsoft.com/office/officeart/2008/layout/VerticalCurvedList"/>
    <dgm:cxn modelId="{D4FCFFEB-F6D9-41B0-83A6-22456C43DF21}" type="presParOf" srcId="{CB288A98-1950-4656-B118-CC831B406AF9}" destId="{20E209CC-088E-4FC5-891E-492A19FD943B}" srcOrd="0" destOrd="0" presId="urn:microsoft.com/office/officeart/2008/layout/VerticalCurvedList"/>
    <dgm:cxn modelId="{87475F84-3495-46F4-AB17-E7A3DCF160F8}" type="presParOf" srcId="{1819296D-42DA-4C74-B48C-9DA41EEAF7FF}" destId="{C5BA2358-ECCF-4B01-B93B-5FFF36A8FBFB}" srcOrd="5" destOrd="0" presId="urn:microsoft.com/office/officeart/2008/layout/VerticalCurvedList"/>
    <dgm:cxn modelId="{F8E6A5B8-FE19-498D-8616-A29A83ADAC76}" type="presParOf" srcId="{1819296D-42DA-4C74-B48C-9DA41EEAF7FF}" destId="{E82FE421-7E06-4AFA-A622-ED3B9E1ED2B3}" srcOrd="6" destOrd="0" presId="urn:microsoft.com/office/officeart/2008/layout/VerticalCurvedList"/>
    <dgm:cxn modelId="{4E05C44B-4186-4CF8-9372-BEE12C71E3D9}" type="presParOf" srcId="{E82FE421-7E06-4AFA-A622-ED3B9E1ED2B3}" destId="{64132F5E-81E7-4B8D-B306-CF38602F063F}" srcOrd="0" destOrd="0" presId="urn:microsoft.com/office/officeart/2008/layout/VerticalCurvedList"/>
    <dgm:cxn modelId="{1512802E-5314-4E54-ABAC-2F688D887C6E}" type="presParOf" srcId="{1819296D-42DA-4C74-B48C-9DA41EEAF7FF}" destId="{0E4466E3-453D-48DA-9645-81F027CE6EB0}" srcOrd="7" destOrd="0" presId="urn:microsoft.com/office/officeart/2008/layout/VerticalCurvedList"/>
    <dgm:cxn modelId="{05E2233F-1B3E-4FA9-B929-90199C75946B}" type="presParOf" srcId="{1819296D-42DA-4C74-B48C-9DA41EEAF7FF}" destId="{B8D2530E-CE2A-4CF8-AF9D-D1FC394666EA}" srcOrd="8" destOrd="0" presId="urn:microsoft.com/office/officeart/2008/layout/VerticalCurvedList"/>
    <dgm:cxn modelId="{81579445-5D6A-4682-84F4-608D9228C1AE}" type="presParOf" srcId="{B8D2530E-CE2A-4CF8-AF9D-D1FC394666EA}" destId="{3EB4F945-EDFF-448E-B6F8-5DD429C819CC}" srcOrd="0" destOrd="0" presId="urn:microsoft.com/office/officeart/2008/layout/VerticalCurvedList"/>
    <dgm:cxn modelId="{94DC24D6-109E-4FB1-A542-CE61279180E9}" type="presParOf" srcId="{1819296D-42DA-4C74-B48C-9DA41EEAF7FF}" destId="{F3602212-B52E-4184-AEC6-5F20B417940F}" srcOrd="9" destOrd="0" presId="urn:microsoft.com/office/officeart/2008/layout/VerticalCurvedList"/>
    <dgm:cxn modelId="{95330E70-7D75-4C92-806C-3E2EC03F8657}" type="presParOf" srcId="{1819296D-42DA-4C74-B48C-9DA41EEAF7FF}" destId="{7D3CD5D0-EC05-4093-8242-79BE71D21182}" srcOrd="10" destOrd="0" presId="urn:microsoft.com/office/officeart/2008/layout/VerticalCurvedList"/>
    <dgm:cxn modelId="{7922D38F-E6BE-4208-8BA8-704562AB72CC}" type="presParOf" srcId="{7D3CD5D0-EC05-4093-8242-79BE71D21182}" destId="{D9EBF55D-A00C-4B12-A973-86DAA915E6B1}" srcOrd="0" destOrd="0" presId="urn:microsoft.com/office/officeart/2008/layout/VerticalCurvedList"/>
    <dgm:cxn modelId="{9F691D1A-3614-4AD7-9F03-DA5CB1F8C6AF}" type="presParOf" srcId="{1819296D-42DA-4C74-B48C-9DA41EEAF7FF}" destId="{DE39E745-B5E9-42AF-AD15-13F7CD9E44C0}" srcOrd="11" destOrd="0" presId="urn:microsoft.com/office/officeart/2008/layout/VerticalCurvedList"/>
    <dgm:cxn modelId="{D8CA2933-BC95-4E41-8E2F-D2BE2AA10C38}" type="presParOf" srcId="{1819296D-42DA-4C74-B48C-9DA41EEAF7FF}" destId="{C139AB6F-B71E-434B-9369-CA928A4C3EA4}" srcOrd="12" destOrd="0" presId="urn:microsoft.com/office/officeart/2008/layout/VerticalCurvedList"/>
    <dgm:cxn modelId="{61A1CF82-D919-4F97-87C5-D94352DD8F26}" type="presParOf" srcId="{C139AB6F-B71E-434B-9369-CA928A4C3EA4}" destId="{9D062787-E20B-45C6-A1C3-136327F664C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5D8969-0328-444E-9D62-BAA692945E0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D37DC34-B5D7-44FB-860B-023D89B875A8}">
      <dgm:prSet/>
      <dgm:spPr>
        <a:solidFill>
          <a:schemeClr val="tx2">
            <a:lumMod val="60000"/>
            <a:lumOff val="40000"/>
          </a:schemeClr>
        </a:solidFill>
      </dgm:spPr>
      <dgm:t>
        <a:bodyPr/>
        <a:lstStyle/>
        <a:p>
          <a:r>
            <a:rPr lang="en-US" b="1" dirty="0"/>
            <a:t>Once you have </a:t>
          </a:r>
          <a:r>
            <a:rPr lang="en-US" b="1" dirty="0" smtClean="0"/>
            <a:t>baseline data you </a:t>
          </a:r>
          <a:r>
            <a:rPr lang="en-US" b="1" dirty="0"/>
            <a:t>will have a better understanding of: </a:t>
          </a:r>
          <a:endParaRPr lang="en-US" dirty="0"/>
        </a:p>
      </dgm:t>
    </dgm:pt>
    <dgm:pt modelId="{C09AE59D-E1D6-497C-85EA-A1B52AC46515}" type="parTrans" cxnId="{187B7081-CE5B-4FB3-ADF3-45E911F32509}">
      <dgm:prSet/>
      <dgm:spPr/>
      <dgm:t>
        <a:bodyPr/>
        <a:lstStyle/>
        <a:p>
          <a:endParaRPr lang="en-US"/>
        </a:p>
      </dgm:t>
    </dgm:pt>
    <dgm:pt modelId="{AC8C3A7E-D664-4626-9A4F-FEA56421D435}" type="sibTrans" cxnId="{187B7081-CE5B-4FB3-ADF3-45E911F32509}">
      <dgm:prSet/>
      <dgm:spPr/>
      <dgm:t>
        <a:bodyPr/>
        <a:lstStyle/>
        <a:p>
          <a:endParaRPr lang="en-US"/>
        </a:p>
      </dgm:t>
    </dgm:pt>
    <dgm:pt modelId="{B65CC367-CDFD-49B3-ADD9-9A915B8D1EB8}">
      <dgm:prSet/>
      <dgm:spPr/>
      <dgm:t>
        <a:bodyPr/>
        <a:lstStyle/>
        <a:p>
          <a:r>
            <a:rPr lang="en-US" b="1" dirty="0"/>
            <a:t>what is happening right now</a:t>
          </a:r>
          <a:endParaRPr lang="en-US" dirty="0"/>
        </a:p>
      </dgm:t>
    </dgm:pt>
    <dgm:pt modelId="{9BBFBC80-4287-486E-BCAD-BF35452BE30D}" type="parTrans" cxnId="{4301FA4B-0904-4C42-AE20-CDE1CC836B19}">
      <dgm:prSet/>
      <dgm:spPr/>
      <dgm:t>
        <a:bodyPr/>
        <a:lstStyle/>
        <a:p>
          <a:endParaRPr lang="en-US"/>
        </a:p>
      </dgm:t>
    </dgm:pt>
    <dgm:pt modelId="{B747A0AF-7FA4-4514-A298-15933004A135}" type="sibTrans" cxnId="{4301FA4B-0904-4C42-AE20-CDE1CC836B19}">
      <dgm:prSet/>
      <dgm:spPr/>
      <dgm:t>
        <a:bodyPr/>
        <a:lstStyle/>
        <a:p>
          <a:endParaRPr lang="en-US"/>
        </a:p>
      </dgm:t>
    </dgm:pt>
    <dgm:pt modelId="{FF5702A4-1B4A-4FBE-AC00-97F9BD7DCA63}">
      <dgm:prSet/>
      <dgm:spPr/>
      <dgm:t>
        <a:bodyPr/>
        <a:lstStyle/>
        <a:p>
          <a:r>
            <a:rPr lang="en-US" b="1" dirty="0"/>
            <a:t>what is </a:t>
          </a:r>
          <a:r>
            <a:rPr lang="en-US" b="1" dirty="0">
              <a:solidFill>
                <a:schemeClr val="accent2"/>
              </a:solidFill>
            </a:rPr>
            <a:t>not</a:t>
          </a:r>
          <a:r>
            <a:rPr lang="en-US" b="1" dirty="0">
              <a:solidFill>
                <a:srgbClr val="AE1259"/>
              </a:solidFill>
            </a:rPr>
            <a:t> </a:t>
          </a:r>
          <a:r>
            <a:rPr lang="en-US" b="1" dirty="0"/>
            <a:t>happening</a:t>
          </a:r>
          <a:endParaRPr lang="en-US" dirty="0"/>
        </a:p>
      </dgm:t>
    </dgm:pt>
    <dgm:pt modelId="{616E4421-B9D3-4617-9382-1D0C6D68A236}" type="parTrans" cxnId="{FDAE7BBF-24C0-479E-874E-73E1623D50FF}">
      <dgm:prSet/>
      <dgm:spPr/>
      <dgm:t>
        <a:bodyPr/>
        <a:lstStyle/>
        <a:p>
          <a:endParaRPr lang="en-US"/>
        </a:p>
      </dgm:t>
    </dgm:pt>
    <dgm:pt modelId="{A41D8938-E444-43A3-9257-D8A23250A99C}" type="sibTrans" cxnId="{FDAE7BBF-24C0-479E-874E-73E1623D50FF}">
      <dgm:prSet/>
      <dgm:spPr/>
      <dgm:t>
        <a:bodyPr/>
        <a:lstStyle/>
        <a:p>
          <a:endParaRPr lang="en-US"/>
        </a:p>
      </dgm:t>
    </dgm:pt>
    <dgm:pt modelId="{FAA47EB7-8F6F-4F90-8814-8E7583F91767}">
      <dgm:prSet/>
      <dgm:spPr>
        <a:solidFill>
          <a:schemeClr val="accent1">
            <a:lumMod val="40000"/>
            <a:lumOff val="60000"/>
          </a:schemeClr>
        </a:solidFill>
      </dgm:spPr>
      <dgm:t>
        <a:bodyPr/>
        <a:lstStyle/>
        <a:p>
          <a:r>
            <a:rPr lang="en-US" b="1" dirty="0">
              <a:solidFill>
                <a:schemeClr val="tx1"/>
              </a:solidFill>
            </a:rPr>
            <a:t>The next step is to consider exactly </a:t>
          </a:r>
          <a:r>
            <a:rPr lang="en-US" b="1" u="sng" dirty="0">
              <a:solidFill>
                <a:schemeClr val="tx1"/>
              </a:solidFill>
            </a:rPr>
            <a:t>what you think could change.   </a:t>
          </a:r>
          <a:endParaRPr lang="en-US" u="sng" dirty="0">
            <a:solidFill>
              <a:schemeClr val="tx1"/>
            </a:solidFill>
          </a:endParaRPr>
        </a:p>
      </dgm:t>
    </dgm:pt>
    <dgm:pt modelId="{66FF8FC5-1C46-4F23-95DC-06FF022F7B1B}" type="parTrans" cxnId="{E4EB2FD5-42AD-4C29-A86A-B87B8025C8EF}">
      <dgm:prSet/>
      <dgm:spPr/>
      <dgm:t>
        <a:bodyPr/>
        <a:lstStyle/>
        <a:p>
          <a:endParaRPr lang="en-US"/>
        </a:p>
      </dgm:t>
    </dgm:pt>
    <dgm:pt modelId="{DFE7E191-C19C-4BB0-9F2A-0BF20076C506}" type="sibTrans" cxnId="{E4EB2FD5-42AD-4C29-A86A-B87B8025C8EF}">
      <dgm:prSet/>
      <dgm:spPr/>
      <dgm:t>
        <a:bodyPr/>
        <a:lstStyle/>
        <a:p>
          <a:endParaRPr lang="en-US"/>
        </a:p>
      </dgm:t>
    </dgm:pt>
    <dgm:pt modelId="{0EB81398-9B2A-498E-80FE-B1EB2B758BD2}" type="pres">
      <dgm:prSet presAssocID="{235D8969-0328-444E-9D62-BAA692945E03}" presName="Name0" presStyleCnt="0">
        <dgm:presLayoutVars>
          <dgm:dir/>
          <dgm:animLvl val="lvl"/>
          <dgm:resizeHandles val="exact"/>
        </dgm:presLayoutVars>
      </dgm:prSet>
      <dgm:spPr/>
      <dgm:t>
        <a:bodyPr/>
        <a:lstStyle/>
        <a:p>
          <a:endParaRPr lang="en-US"/>
        </a:p>
      </dgm:t>
    </dgm:pt>
    <dgm:pt modelId="{E12766E5-16E8-4157-9403-4891F5314617}" type="pres">
      <dgm:prSet presAssocID="{FAA47EB7-8F6F-4F90-8814-8E7583F91767}" presName="boxAndChildren" presStyleCnt="0"/>
      <dgm:spPr/>
    </dgm:pt>
    <dgm:pt modelId="{691EB61C-E262-4AF4-ABC2-4FFC25A83D70}" type="pres">
      <dgm:prSet presAssocID="{FAA47EB7-8F6F-4F90-8814-8E7583F91767}" presName="parentTextBox" presStyleLbl="node1" presStyleIdx="0" presStyleCnt="2" custScaleY="44157"/>
      <dgm:spPr/>
      <dgm:t>
        <a:bodyPr/>
        <a:lstStyle/>
        <a:p>
          <a:endParaRPr lang="en-US"/>
        </a:p>
      </dgm:t>
    </dgm:pt>
    <dgm:pt modelId="{4C265835-2F16-4C2A-BF9C-E4187ABEF375}" type="pres">
      <dgm:prSet presAssocID="{AC8C3A7E-D664-4626-9A4F-FEA56421D435}" presName="sp" presStyleCnt="0"/>
      <dgm:spPr/>
    </dgm:pt>
    <dgm:pt modelId="{894B3B25-3E5C-436B-AEE2-5578DB39921D}" type="pres">
      <dgm:prSet presAssocID="{BD37DC34-B5D7-44FB-860B-023D89B875A8}" presName="arrowAndChildren" presStyleCnt="0"/>
      <dgm:spPr/>
    </dgm:pt>
    <dgm:pt modelId="{FA2B55E9-5C7C-4FF5-88CE-0FAE96B5EBF3}" type="pres">
      <dgm:prSet presAssocID="{BD37DC34-B5D7-44FB-860B-023D89B875A8}" presName="parentTextArrow" presStyleLbl="node1" presStyleIdx="0" presStyleCnt="2"/>
      <dgm:spPr/>
      <dgm:t>
        <a:bodyPr/>
        <a:lstStyle/>
        <a:p>
          <a:endParaRPr lang="en-US"/>
        </a:p>
      </dgm:t>
    </dgm:pt>
    <dgm:pt modelId="{AC3E6653-B713-4778-BD7A-CF9DDD8948CF}" type="pres">
      <dgm:prSet presAssocID="{BD37DC34-B5D7-44FB-860B-023D89B875A8}" presName="arrow" presStyleLbl="node1" presStyleIdx="1" presStyleCnt="2" custLinFactNeighborX="403" custLinFactNeighborY="-376"/>
      <dgm:spPr/>
      <dgm:t>
        <a:bodyPr/>
        <a:lstStyle/>
        <a:p>
          <a:endParaRPr lang="en-US"/>
        </a:p>
      </dgm:t>
    </dgm:pt>
    <dgm:pt modelId="{29516FD5-8979-46BC-83FA-4F1C46C7F884}" type="pres">
      <dgm:prSet presAssocID="{BD37DC34-B5D7-44FB-860B-023D89B875A8}" presName="descendantArrow" presStyleCnt="0"/>
      <dgm:spPr/>
    </dgm:pt>
    <dgm:pt modelId="{D1A91314-B0B2-4EA7-A980-A49909A065AC}" type="pres">
      <dgm:prSet presAssocID="{B65CC367-CDFD-49B3-ADD9-9A915B8D1EB8}" presName="childTextArrow" presStyleLbl="fgAccFollowNode1" presStyleIdx="0" presStyleCnt="2">
        <dgm:presLayoutVars>
          <dgm:bulletEnabled val="1"/>
        </dgm:presLayoutVars>
      </dgm:prSet>
      <dgm:spPr/>
      <dgm:t>
        <a:bodyPr/>
        <a:lstStyle/>
        <a:p>
          <a:endParaRPr lang="en-US"/>
        </a:p>
      </dgm:t>
    </dgm:pt>
    <dgm:pt modelId="{C8B3C9C3-9EB8-4E22-962F-51B7FE034D66}" type="pres">
      <dgm:prSet presAssocID="{FF5702A4-1B4A-4FBE-AC00-97F9BD7DCA63}" presName="childTextArrow" presStyleLbl="fgAccFollowNode1" presStyleIdx="1" presStyleCnt="2">
        <dgm:presLayoutVars>
          <dgm:bulletEnabled val="1"/>
        </dgm:presLayoutVars>
      </dgm:prSet>
      <dgm:spPr/>
      <dgm:t>
        <a:bodyPr/>
        <a:lstStyle/>
        <a:p>
          <a:endParaRPr lang="en-US"/>
        </a:p>
      </dgm:t>
    </dgm:pt>
  </dgm:ptLst>
  <dgm:cxnLst>
    <dgm:cxn modelId="{E4EB2FD5-42AD-4C29-A86A-B87B8025C8EF}" srcId="{235D8969-0328-444E-9D62-BAA692945E03}" destId="{FAA47EB7-8F6F-4F90-8814-8E7583F91767}" srcOrd="1" destOrd="0" parTransId="{66FF8FC5-1C46-4F23-95DC-06FF022F7B1B}" sibTransId="{DFE7E191-C19C-4BB0-9F2A-0BF20076C506}"/>
    <dgm:cxn modelId="{5540F0FE-F5E4-418E-83A3-A832154B94A7}" type="presOf" srcId="{FAA47EB7-8F6F-4F90-8814-8E7583F91767}" destId="{691EB61C-E262-4AF4-ABC2-4FFC25A83D70}" srcOrd="0" destOrd="0" presId="urn:microsoft.com/office/officeart/2005/8/layout/process4"/>
    <dgm:cxn modelId="{1DC231F5-8798-4556-9DA5-0E28D79C3EAB}" type="presOf" srcId="{235D8969-0328-444E-9D62-BAA692945E03}" destId="{0EB81398-9B2A-498E-80FE-B1EB2B758BD2}" srcOrd="0" destOrd="0" presId="urn:microsoft.com/office/officeart/2005/8/layout/process4"/>
    <dgm:cxn modelId="{942D1007-CAB6-4340-AAF8-304B09DA1476}" type="presOf" srcId="{B65CC367-CDFD-49B3-ADD9-9A915B8D1EB8}" destId="{D1A91314-B0B2-4EA7-A980-A49909A065AC}" srcOrd="0" destOrd="0" presId="urn:microsoft.com/office/officeart/2005/8/layout/process4"/>
    <dgm:cxn modelId="{4301FA4B-0904-4C42-AE20-CDE1CC836B19}" srcId="{BD37DC34-B5D7-44FB-860B-023D89B875A8}" destId="{B65CC367-CDFD-49B3-ADD9-9A915B8D1EB8}" srcOrd="0" destOrd="0" parTransId="{9BBFBC80-4287-486E-BCAD-BF35452BE30D}" sibTransId="{B747A0AF-7FA4-4514-A298-15933004A135}"/>
    <dgm:cxn modelId="{187B7081-CE5B-4FB3-ADF3-45E911F32509}" srcId="{235D8969-0328-444E-9D62-BAA692945E03}" destId="{BD37DC34-B5D7-44FB-860B-023D89B875A8}" srcOrd="0" destOrd="0" parTransId="{C09AE59D-E1D6-497C-85EA-A1B52AC46515}" sibTransId="{AC8C3A7E-D664-4626-9A4F-FEA56421D435}"/>
    <dgm:cxn modelId="{5C717812-3F8E-4A8F-A8EE-A1289712ABE5}" type="presOf" srcId="{BD37DC34-B5D7-44FB-860B-023D89B875A8}" destId="{FA2B55E9-5C7C-4FF5-88CE-0FAE96B5EBF3}" srcOrd="0" destOrd="0" presId="urn:microsoft.com/office/officeart/2005/8/layout/process4"/>
    <dgm:cxn modelId="{EC31A72F-0303-4208-AC8C-42FC8C4C60F9}" type="presOf" srcId="{BD37DC34-B5D7-44FB-860B-023D89B875A8}" destId="{AC3E6653-B713-4778-BD7A-CF9DDD8948CF}" srcOrd="1" destOrd="0" presId="urn:microsoft.com/office/officeart/2005/8/layout/process4"/>
    <dgm:cxn modelId="{FDAE7BBF-24C0-479E-874E-73E1623D50FF}" srcId="{BD37DC34-B5D7-44FB-860B-023D89B875A8}" destId="{FF5702A4-1B4A-4FBE-AC00-97F9BD7DCA63}" srcOrd="1" destOrd="0" parTransId="{616E4421-B9D3-4617-9382-1D0C6D68A236}" sibTransId="{A41D8938-E444-43A3-9257-D8A23250A99C}"/>
    <dgm:cxn modelId="{3A98E7FD-32B5-497F-AA09-C0E22E6526F7}" type="presOf" srcId="{FF5702A4-1B4A-4FBE-AC00-97F9BD7DCA63}" destId="{C8B3C9C3-9EB8-4E22-962F-51B7FE034D66}" srcOrd="0" destOrd="0" presId="urn:microsoft.com/office/officeart/2005/8/layout/process4"/>
    <dgm:cxn modelId="{1144AD8F-5630-48B7-9501-B79E14A8914F}" type="presParOf" srcId="{0EB81398-9B2A-498E-80FE-B1EB2B758BD2}" destId="{E12766E5-16E8-4157-9403-4891F5314617}" srcOrd="0" destOrd="0" presId="urn:microsoft.com/office/officeart/2005/8/layout/process4"/>
    <dgm:cxn modelId="{9970F2C4-0D9F-46D3-9D23-7BB9F3B9A6AB}" type="presParOf" srcId="{E12766E5-16E8-4157-9403-4891F5314617}" destId="{691EB61C-E262-4AF4-ABC2-4FFC25A83D70}" srcOrd="0" destOrd="0" presId="urn:microsoft.com/office/officeart/2005/8/layout/process4"/>
    <dgm:cxn modelId="{8C97038E-4AB7-41D4-A4C7-0482A209600C}" type="presParOf" srcId="{0EB81398-9B2A-498E-80FE-B1EB2B758BD2}" destId="{4C265835-2F16-4C2A-BF9C-E4187ABEF375}" srcOrd="1" destOrd="0" presId="urn:microsoft.com/office/officeart/2005/8/layout/process4"/>
    <dgm:cxn modelId="{2405A9C1-BA54-418B-A38B-79C9CEDE467C}" type="presParOf" srcId="{0EB81398-9B2A-498E-80FE-B1EB2B758BD2}" destId="{894B3B25-3E5C-436B-AEE2-5578DB39921D}" srcOrd="2" destOrd="0" presId="urn:microsoft.com/office/officeart/2005/8/layout/process4"/>
    <dgm:cxn modelId="{C291402F-FBCB-4F6C-8C81-D3CC67B33EA1}" type="presParOf" srcId="{894B3B25-3E5C-436B-AEE2-5578DB39921D}" destId="{FA2B55E9-5C7C-4FF5-88CE-0FAE96B5EBF3}" srcOrd="0" destOrd="0" presId="urn:microsoft.com/office/officeart/2005/8/layout/process4"/>
    <dgm:cxn modelId="{9229F33F-D2B2-450D-96A3-358005BF05A3}" type="presParOf" srcId="{894B3B25-3E5C-436B-AEE2-5578DB39921D}" destId="{AC3E6653-B713-4778-BD7A-CF9DDD8948CF}" srcOrd="1" destOrd="0" presId="urn:microsoft.com/office/officeart/2005/8/layout/process4"/>
    <dgm:cxn modelId="{6F88AD95-BC7A-4DBA-BDD1-801730FFF3FF}" type="presParOf" srcId="{894B3B25-3E5C-436B-AEE2-5578DB39921D}" destId="{29516FD5-8979-46BC-83FA-4F1C46C7F884}" srcOrd="2" destOrd="0" presId="urn:microsoft.com/office/officeart/2005/8/layout/process4"/>
    <dgm:cxn modelId="{7275A06E-7396-4160-8DE5-5F2FD73A15D5}" type="presParOf" srcId="{29516FD5-8979-46BC-83FA-4F1C46C7F884}" destId="{D1A91314-B0B2-4EA7-A980-A49909A065AC}" srcOrd="0" destOrd="0" presId="urn:microsoft.com/office/officeart/2005/8/layout/process4"/>
    <dgm:cxn modelId="{28FA7729-8363-4CE9-A52B-6B6201109BF8}" type="presParOf" srcId="{29516FD5-8979-46BC-83FA-4F1C46C7F884}" destId="{C8B3C9C3-9EB8-4E22-962F-51B7FE034D66}"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EF4433-D096-4E13-B758-AAA760A31C6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CA2556AF-5E56-4AC2-B925-147E0AC9288C}">
      <dgm:prSet phldrT="[Text]"/>
      <dgm:spPr/>
      <dgm:t>
        <a:bodyPr/>
        <a:lstStyle/>
        <a:p>
          <a:r>
            <a:rPr lang="en-US" dirty="0" smtClean="0"/>
            <a:t>Sphere of interest</a:t>
          </a:r>
          <a:endParaRPr lang="en-US" dirty="0"/>
        </a:p>
      </dgm:t>
    </dgm:pt>
    <dgm:pt modelId="{41C3A712-D892-4F81-B338-5ABAC65E5006}" type="parTrans" cxnId="{8AD84D54-0156-4265-BAC9-E6F6F495026A}">
      <dgm:prSet/>
      <dgm:spPr/>
      <dgm:t>
        <a:bodyPr/>
        <a:lstStyle/>
        <a:p>
          <a:endParaRPr lang="en-US"/>
        </a:p>
      </dgm:t>
    </dgm:pt>
    <dgm:pt modelId="{E93AA617-B9D9-429A-9BE9-67CF897FE5E0}" type="sibTrans" cxnId="{8AD84D54-0156-4265-BAC9-E6F6F495026A}">
      <dgm:prSet/>
      <dgm:spPr/>
      <dgm:t>
        <a:bodyPr/>
        <a:lstStyle/>
        <a:p>
          <a:endParaRPr lang="en-US"/>
        </a:p>
      </dgm:t>
    </dgm:pt>
    <dgm:pt modelId="{87BBD873-3562-4413-AA2D-56B35426AD3F}">
      <dgm:prSet phldrT="[Text]"/>
      <dgm:spPr/>
      <dgm:t>
        <a:bodyPr/>
        <a:lstStyle/>
        <a:p>
          <a:r>
            <a:rPr lang="en-US" dirty="0" smtClean="0"/>
            <a:t>Sphere of influence</a:t>
          </a:r>
          <a:endParaRPr lang="en-US" dirty="0"/>
        </a:p>
      </dgm:t>
    </dgm:pt>
    <dgm:pt modelId="{12D621E8-5790-4545-AD81-9ECCAEDAFCEA}" type="parTrans" cxnId="{66711D8D-A8BA-4126-8588-19B404ADD976}">
      <dgm:prSet/>
      <dgm:spPr/>
      <dgm:t>
        <a:bodyPr/>
        <a:lstStyle/>
        <a:p>
          <a:endParaRPr lang="en-US"/>
        </a:p>
      </dgm:t>
    </dgm:pt>
    <dgm:pt modelId="{B9FD2B64-45F1-45BD-A5E2-CB38668B8197}" type="sibTrans" cxnId="{66711D8D-A8BA-4126-8588-19B404ADD976}">
      <dgm:prSet/>
      <dgm:spPr/>
      <dgm:t>
        <a:bodyPr/>
        <a:lstStyle/>
        <a:p>
          <a:endParaRPr lang="en-US"/>
        </a:p>
      </dgm:t>
    </dgm:pt>
    <dgm:pt modelId="{78F83643-466B-42CC-8948-CF6A14590ED7}">
      <dgm:prSet phldrT="[Text]"/>
      <dgm:spPr/>
      <dgm:t>
        <a:bodyPr/>
        <a:lstStyle/>
        <a:p>
          <a:r>
            <a:rPr lang="en-US" dirty="0" smtClean="0"/>
            <a:t>Sphere of control</a:t>
          </a:r>
          <a:endParaRPr lang="en-US" dirty="0"/>
        </a:p>
      </dgm:t>
    </dgm:pt>
    <dgm:pt modelId="{9D292241-F7B4-4BEF-B32D-E3635B6800A0}" type="parTrans" cxnId="{AFEB234D-7A1E-4864-A879-A0FAF223C758}">
      <dgm:prSet/>
      <dgm:spPr/>
      <dgm:t>
        <a:bodyPr/>
        <a:lstStyle/>
        <a:p>
          <a:endParaRPr lang="en-US"/>
        </a:p>
      </dgm:t>
    </dgm:pt>
    <dgm:pt modelId="{9FC29489-176B-45FA-BFEF-D1C5B7FA16FC}" type="sibTrans" cxnId="{AFEB234D-7A1E-4864-A879-A0FAF223C758}">
      <dgm:prSet/>
      <dgm:spPr/>
      <dgm:t>
        <a:bodyPr/>
        <a:lstStyle/>
        <a:p>
          <a:endParaRPr lang="en-US"/>
        </a:p>
      </dgm:t>
    </dgm:pt>
    <dgm:pt modelId="{4223265F-4207-437B-BDB3-544F6D099199}" type="pres">
      <dgm:prSet presAssocID="{C4EF4433-D096-4E13-B758-AAA760A31C65}" presName="Name0" presStyleCnt="0">
        <dgm:presLayoutVars>
          <dgm:chMax val="7"/>
          <dgm:resizeHandles val="exact"/>
        </dgm:presLayoutVars>
      </dgm:prSet>
      <dgm:spPr/>
      <dgm:t>
        <a:bodyPr/>
        <a:lstStyle/>
        <a:p>
          <a:endParaRPr lang="en-US"/>
        </a:p>
      </dgm:t>
    </dgm:pt>
    <dgm:pt modelId="{6CD8B0AD-FC03-4BFF-B972-04D0BA96C833}" type="pres">
      <dgm:prSet presAssocID="{C4EF4433-D096-4E13-B758-AAA760A31C65}" presName="comp1" presStyleCnt="0"/>
      <dgm:spPr/>
    </dgm:pt>
    <dgm:pt modelId="{64F68C42-ACA3-4C24-A061-96D5F198E3DA}" type="pres">
      <dgm:prSet presAssocID="{C4EF4433-D096-4E13-B758-AAA760A31C65}" presName="circle1" presStyleLbl="node1" presStyleIdx="0" presStyleCnt="3"/>
      <dgm:spPr/>
      <dgm:t>
        <a:bodyPr/>
        <a:lstStyle/>
        <a:p>
          <a:endParaRPr lang="en-US"/>
        </a:p>
      </dgm:t>
    </dgm:pt>
    <dgm:pt modelId="{DE386AD0-15A8-4171-9CAE-CAA21A2E6CB3}" type="pres">
      <dgm:prSet presAssocID="{C4EF4433-D096-4E13-B758-AAA760A31C65}" presName="c1text" presStyleLbl="node1" presStyleIdx="0" presStyleCnt="3">
        <dgm:presLayoutVars>
          <dgm:bulletEnabled val="1"/>
        </dgm:presLayoutVars>
      </dgm:prSet>
      <dgm:spPr/>
      <dgm:t>
        <a:bodyPr/>
        <a:lstStyle/>
        <a:p>
          <a:endParaRPr lang="en-US"/>
        </a:p>
      </dgm:t>
    </dgm:pt>
    <dgm:pt modelId="{103F5599-77EA-4C60-8EEF-70E396193A27}" type="pres">
      <dgm:prSet presAssocID="{C4EF4433-D096-4E13-B758-AAA760A31C65}" presName="comp2" presStyleCnt="0"/>
      <dgm:spPr/>
    </dgm:pt>
    <dgm:pt modelId="{5F92877F-0EAB-4894-B7F6-C97BC107FEC7}" type="pres">
      <dgm:prSet presAssocID="{C4EF4433-D096-4E13-B758-AAA760A31C65}" presName="circle2" presStyleLbl="node1" presStyleIdx="1" presStyleCnt="3"/>
      <dgm:spPr/>
      <dgm:t>
        <a:bodyPr/>
        <a:lstStyle/>
        <a:p>
          <a:endParaRPr lang="en-US"/>
        </a:p>
      </dgm:t>
    </dgm:pt>
    <dgm:pt modelId="{4D40DE70-6585-46CC-A7A5-EDFF72E7C390}" type="pres">
      <dgm:prSet presAssocID="{C4EF4433-D096-4E13-B758-AAA760A31C65}" presName="c2text" presStyleLbl="node1" presStyleIdx="1" presStyleCnt="3">
        <dgm:presLayoutVars>
          <dgm:bulletEnabled val="1"/>
        </dgm:presLayoutVars>
      </dgm:prSet>
      <dgm:spPr/>
      <dgm:t>
        <a:bodyPr/>
        <a:lstStyle/>
        <a:p>
          <a:endParaRPr lang="en-US"/>
        </a:p>
      </dgm:t>
    </dgm:pt>
    <dgm:pt modelId="{38ADDFBF-5C17-4756-928D-18F325B9422C}" type="pres">
      <dgm:prSet presAssocID="{C4EF4433-D096-4E13-B758-AAA760A31C65}" presName="comp3" presStyleCnt="0"/>
      <dgm:spPr/>
    </dgm:pt>
    <dgm:pt modelId="{07308C4A-3CE0-4AAC-B8E6-DCAF200EC292}" type="pres">
      <dgm:prSet presAssocID="{C4EF4433-D096-4E13-B758-AAA760A31C65}" presName="circle3" presStyleLbl="node1" presStyleIdx="2" presStyleCnt="3"/>
      <dgm:spPr/>
      <dgm:t>
        <a:bodyPr/>
        <a:lstStyle/>
        <a:p>
          <a:endParaRPr lang="en-US"/>
        </a:p>
      </dgm:t>
    </dgm:pt>
    <dgm:pt modelId="{4F109967-DF01-4FA4-94E2-C247218C6514}" type="pres">
      <dgm:prSet presAssocID="{C4EF4433-D096-4E13-B758-AAA760A31C65}" presName="c3text" presStyleLbl="node1" presStyleIdx="2" presStyleCnt="3">
        <dgm:presLayoutVars>
          <dgm:bulletEnabled val="1"/>
        </dgm:presLayoutVars>
      </dgm:prSet>
      <dgm:spPr/>
      <dgm:t>
        <a:bodyPr/>
        <a:lstStyle/>
        <a:p>
          <a:endParaRPr lang="en-US"/>
        </a:p>
      </dgm:t>
    </dgm:pt>
  </dgm:ptLst>
  <dgm:cxnLst>
    <dgm:cxn modelId="{8AD84D54-0156-4265-BAC9-E6F6F495026A}" srcId="{C4EF4433-D096-4E13-B758-AAA760A31C65}" destId="{CA2556AF-5E56-4AC2-B925-147E0AC9288C}" srcOrd="0" destOrd="0" parTransId="{41C3A712-D892-4F81-B338-5ABAC65E5006}" sibTransId="{E93AA617-B9D9-429A-9BE9-67CF897FE5E0}"/>
    <dgm:cxn modelId="{6E957414-ECA5-4930-881E-66239617EB06}" type="presOf" srcId="{C4EF4433-D096-4E13-B758-AAA760A31C65}" destId="{4223265F-4207-437B-BDB3-544F6D099199}" srcOrd="0" destOrd="0" presId="urn:microsoft.com/office/officeart/2005/8/layout/venn2"/>
    <dgm:cxn modelId="{42E820EA-A4AA-413E-B9F3-36EDA505DC47}" type="presOf" srcId="{CA2556AF-5E56-4AC2-B925-147E0AC9288C}" destId="{DE386AD0-15A8-4171-9CAE-CAA21A2E6CB3}" srcOrd="1" destOrd="0" presId="urn:microsoft.com/office/officeart/2005/8/layout/venn2"/>
    <dgm:cxn modelId="{3CB4F349-2C2F-4266-A83B-B1CF13B5ACA0}" type="presOf" srcId="{87BBD873-3562-4413-AA2D-56B35426AD3F}" destId="{4D40DE70-6585-46CC-A7A5-EDFF72E7C390}" srcOrd="1" destOrd="0" presId="urn:microsoft.com/office/officeart/2005/8/layout/venn2"/>
    <dgm:cxn modelId="{4A13B3A5-B664-424C-9E36-36ABC4949934}" type="presOf" srcId="{78F83643-466B-42CC-8948-CF6A14590ED7}" destId="{4F109967-DF01-4FA4-94E2-C247218C6514}" srcOrd="1" destOrd="0" presId="urn:microsoft.com/office/officeart/2005/8/layout/venn2"/>
    <dgm:cxn modelId="{980F36CB-C858-4C87-BFB7-E1BD2307361E}" type="presOf" srcId="{CA2556AF-5E56-4AC2-B925-147E0AC9288C}" destId="{64F68C42-ACA3-4C24-A061-96D5F198E3DA}" srcOrd="0" destOrd="0" presId="urn:microsoft.com/office/officeart/2005/8/layout/venn2"/>
    <dgm:cxn modelId="{66711D8D-A8BA-4126-8588-19B404ADD976}" srcId="{C4EF4433-D096-4E13-B758-AAA760A31C65}" destId="{87BBD873-3562-4413-AA2D-56B35426AD3F}" srcOrd="1" destOrd="0" parTransId="{12D621E8-5790-4545-AD81-9ECCAEDAFCEA}" sibTransId="{B9FD2B64-45F1-45BD-A5E2-CB38668B8197}"/>
    <dgm:cxn modelId="{41B47797-A153-4753-A0E5-19137658395F}" type="presOf" srcId="{87BBD873-3562-4413-AA2D-56B35426AD3F}" destId="{5F92877F-0EAB-4894-B7F6-C97BC107FEC7}" srcOrd="0" destOrd="0" presId="urn:microsoft.com/office/officeart/2005/8/layout/venn2"/>
    <dgm:cxn modelId="{8FAD4D45-3433-46D4-9867-EBD87EFA0E62}" type="presOf" srcId="{78F83643-466B-42CC-8948-CF6A14590ED7}" destId="{07308C4A-3CE0-4AAC-B8E6-DCAF200EC292}" srcOrd="0" destOrd="0" presId="urn:microsoft.com/office/officeart/2005/8/layout/venn2"/>
    <dgm:cxn modelId="{AFEB234D-7A1E-4864-A879-A0FAF223C758}" srcId="{C4EF4433-D096-4E13-B758-AAA760A31C65}" destId="{78F83643-466B-42CC-8948-CF6A14590ED7}" srcOrd="2" destOrd="0" parTransId="{9D292241-F7B4-4BEF-B32D-E3635B6800A0}" sibTransId="{9FC29489-176B-45FA-BFEF-D1C5B7FA16FC}"/>
    <dgm:cxn modelId="{6B33162B-9506-430D-AC5A-EB4987CE8A4B}" type="presParOf" srcId="{4223265F-4207-437B-BDB3-544F6D099199}" destId="{6CD8B0AD-FC03-4BFF-B972-04D0BA96C833}" srcOrd="0" destOrd="0" presId="urn:microsoft.com/office/officeart/2005/8/layout/venn2"/>
    <dgm:cxn modelId="{1DCDD24F-9739-444D-BB40-0FC42D5C4BE1}" type="presParOf" srcId="{6CD8B0AD-FC03-4BFF-B972-04D0BA96C833}" destId="{64F68C42-ACA3-4C24-A061-96D5F198E3DA}" srcOrd="0" destOrd="0" presId="urn:microsoft.com/office/officeart/2005/8/layout/venn2"/>
    <dgm:cxn modelId="{798334C7-E6B5-442C-9249-C4FA73B3497C}" type="presParOf" srcId="{6CD8B0AD-FC03-4BFF-B972-04D0BA96C833}" destId="{DE386AD0-15A8-4171-9CAE-CAA21A2E6CB3}" srcOrd="1" destOrd="0" presId="urn:microsoft.com/office/officeart/2005/8/layout/venn2"/>
    <dgm:cxn modelId="{E27F2591-AABC-41A6-9F2B-F47C6E9B2B6C}" type="presParOf" srcId="{4223265F-4207-437B-BDB3-544F6D099199}" destId="{103F5599-77EA-4C60-8EEF-70E396193A27}" srcOrd="1" destOrd="0" presId="urn:microsoft.com/office/officeart/2005/8/layout/venn2"/>
    <dgm:cxn modelId="{15B0BDCF-60FC-41E6-8656-6F6F4E83A200}" type="presParOf" srcId="{103F5599-77EA-4C60-8EEF-70E396193A27}" destId="{5F92877F-0EAB-4894-B7F6-C97BC107FEC7}" srcOrd="0" destOrd="0" presId="urn:microsoft.com/office/officeart/2005/8/layout/venn2"/>
    <dgm:cxn modelId="{D8FF1A21-618B-42A7-9AAF-5A92BC1E0B9E}" type="presParOf" srcId="{103F5599-77EA-4C60-8EEF-70E396193A27}" destId="{4D40DE70-6585-46CC-A7A5-EDFF72E7C390}" srcOrd="1" destOrd="0" presId="urn:microsoft.com/office/officeart/2005/8/layout/venn2"/>
    <dgm:cxn modelId="{592353E4-A697-45DD-A976-1596509219CB}" type="presParOf" srcId="{4223265F-4207-437B-BDB3-544F6D099199}" destId="{38ADDFBF-5C17-4756-928D-18F325B9422C}" srcOrd="2" destOrd="0" presId="urn:microsoft.com/office/officeart/2005/8/layout/venn2"/>
    <dgm:cxn modelId="{FACA9216-0B14-4F7E-AA27-010B88759BC8}" type="presParOf" srcId="{38ADDFBF-5C17-4756-928D-18F325B9422C}" destId="{07308C4A-3CE0-4AAC-B8E6-DCAF200EC292}" srcOrd="0" destOrd="0" presId="urn:microsoft.com/office/officeart/2005/8/layout/venn2"/>
    <dgm:cxn modelId="{FCB16D7E-6E00-4316-A563-3191C3820CFE}" type="presParOf" srcId="{38ADDFBF-5C17-4756-928D-18F325B9422C}" destId="{4F109967-DF01-4FA4-94E2-C247218C651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EF0313-6D50-4EEB-8310-2685466BE40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ECDAB00-B7E4-4445-9CC9-264507187556}">
      <dgm:prSet phldrT="[Text]"/>
      <dgm:spPr/>
      <dgm:t>
        <a:bodyPr/>
        <a:lstStyle/>
        <a:p>
          <a:r>
            <a:rPr lang="en-US" dirty="0" smtClean="0"/>
            <a:t>First: identify ONE issue to address</a:t>
          </a:r>
          <a:endParaRPr lang="en-US" dirty="0"/>
        </a:p>
      </dgm:t>
    </dgm:pt>
    <dgm:pt modelId="{C5F0B550-AD0E-465D-825A-44E62A7891F8}" type="parTrans" cxnId="{56B19233-EE9D-4BF6-935B-0D65FBA034E9}">
      <dgm:prSet/>
      <dgm:spPr/>
      <dgm:t>
        <a:bodyPr/>
        <a:lstStyle/>
        <a:p>
          <a:endParaRPr lang="en-US"/>
        </a:p>
      </dgm:t>
    </dgm:pt>
    <dgm:pt modelId="{97F4AC53-FE1E-4192-94E5-86B657DCA27E}" type="sibTrans" cxnId="{56B19233-EE9D-4BF6-935B-0D65FBA034E9}">
      <dgm:prSet/>
      <dgm:spPr/>
      <dgm:t>
        <a:bodyPr/>
        <a:lstStyle/>
        <a:p>
          <a:endParaRPr lang="en-US"/>
        </a:p>
      </dgm:t>
    </dgm:pt>
    <dgm:pt modelId="{D998E1B2-243B-418B-BC07-B149F8DDDB95}">
      <dgm:prSet phldrT="[Text]"/>
      <dgm:spPr/>
      <dgm:t>
        <a:bodyPr/>
        <a:lstStyle/>
        <a:p>
          <a:r>
            <a:rPr lang="en-US" dirty="0" smtClean="0"/>
            <a:t>Identify the potential impact of this work on the agency’s performance </a:t>
          </a:r>
          <a:endParaRPr lang="en-US" dirty="0"/>
        </a:p>
      </dgm:t>
    </dgm:pt>
    <dgm:pt modelId="{8D9AD399-3009-4A09-93A6-BF9C0FB182B7}" type="parTrans" cxnId="{108C2C7F-D855-4E3A-93EF-B8D4DC5E5387}">
      <dgm:prSet/>
      <dgm:spPr/>
      <dgm:t>
        <a:bodyPr/>
        <a:lstStyle/>
        <a:p>
          <a:endParaRPr lang="en-US"/>
        </a:p>
      </dgm:t>
    </dgm:pt>
    <dgm:pt modelId="{FE1A20E4-0222-4169-B526-8C1C68F63138}" type="sibTrans" cxnId="{108C2C7F-D855-4E3A-93EF-B8D4DC5E5387}">
      <dgm:prSet/>
      <dgm:spPr/>
      <dgm:t>
        <a:bodyPr/>
        <a:lstStyle/>
        <a:p>
          <a:endParaRPr lang="en-US"/>
        </a:p>
      </dgm:t>
    </dgm:pt>
    <dgm:pt modelId="{655BAB6C-600D-4E79-A4A0-1AD3E9761719}">
      <dgm:prSet phldrT="[Text]"/>
      <dgm:spPr/>
      <dgm:t>
        <a:bodyPr/>
        <a:lstStyle/>
        <a:p>
          <a:r>
            <a:rPr lang="en-US" dirty="0" smtClean="0"/>
            <a:t>Clearly define the current process.  Identify the current steps.  </a:t>
          </a:r>
          <a:endParaRPr lang="en-US" dirty="0"/>
        </a:p>
      </dgm:t>
    </dgm:pt>
    <dgm:pt modelId="{193C15DF-C31E-4CDB-84C1-65EC8ACE6ABF}" type="parTrans" cxnId="{AE687DE1-3DC9-48B8-92F7-3A380C32282C}">
      <dgm:prSet/>
      <dgm:spPr/>
      <dgm:t>
        <a:bodyPr/>
        <a:lstStyle/>
        <a:p>
          <a:endParaRPr lang="en-US"/>
        </a:p>
      </dgm:t>
    </dgm:pt>
    <dgm:pt modelId="{7EDD46FE-D087-41B7-985F-EFC47E797F0E}" type="sibTrans" cxnId="{AE687DE1-3DC9-48B8-92F7-3A380C32282C}">
      <dgm:prSet/>
      <dgm:spPr/>
      <dgm:t>
        <a:bodyPr/>
        <a:lstStyle/>
        <a:p>
          <a:endParaRPr lang="en-US"/>
        </a:p>
      </dgm:t>
    </dgm:pt>
    <dgm:pt modelId="{87A2D4A0-00E6-4139-BDE3-B94A7CEB90F7}">
      <dgm:prSet phldrT="[Text]"/>
      <dgm:spPr/>
      <dgm:t>
        <a:bodyPr/>
        <a:lstStyle/>
        <a:p>
          <a:r>
            <a:rPr lang="en-US" dirty="0" smtClean="0"/>
            <a:t>Ask the people who are engaged in the process now.  What do they do? When do they do it?</a:t>
          </a:r>
          <a:endParaRPr lang="en-US" dirty="0"/>
        </a:p>
      </dgm:t>
    </dgm:pt>
    <dgm:pt modelId="{D2609D66-2C28-4FA8-8ED3-588B176C2024}" type="parTrans" cxnId="{4FB560AD-5C12-4971-80A9-684BA6FE46D2}">
      <dgm:prSet/>
      <dgm:spPr/>
      <dgm:t>
        <a:bodyPr/>
        <a:lstStyle/>
        <a:p>
          <a:endParaRPr lang="en-US"/>
        </a:p>
      </dgm:t>
    </dgm:pt>
    <dgm:pt modelId="{09DCCFEB-4680-4AFB-9708-266C5FD70B4A}" type="sibTrans" cxnId="{4FB560AD-5C12-4971-80A9-684BA6FE46D2}">
      <dgm:prSet/>
      <dgm:spPr/>
      <dgm:t>
        <a:bodyPr/>
        <a:lstStyle/>
        <a:p>
          <a:endParaRPr lang="en-US"/>
        </a:p>
      </dgm:t>
    </dgm:pt>
    <dgm:pt modelId="{C874E4D9-361B-4B91-A27A-EFF63A3F2B17}">
      <dgm:prSet phldrT="[Text]"/>
      <dgm:spPr/>
      <dgm:t>
        <a:bodyPr/>
        <a:lstStyle/>
        <a:p>
          <a:r>
            <a:rPr lang="en-US" dirty="0" smtClean="0"/>
            <a:t>Consider what needs to change</a:t>
          </a:r>
          <a:endParaRPr lang="en-US" dirty="0"/>
        </a:p>
      </dgm:t>
    </dgm:pt>
    <dgm:pt modelId="{246B694D-F4CE-4EFD-B9BD-6D0B1E2C345F}" type="parTrans" cxnId="{EFDF7963-8E71-494D-9DFE-A6C7B4872365}">
      <dgm:prSet/>
      <dgm:spPr/>
      <dgm:t>
        <a:bodyPr/>
        <a:lstStyle/>
        <a:p>
          <a:endParaRPr lang="en-US"/>
        </a:p>
      </dgm:t>
    </dgm:pt>
    <dgm:pt modelId="{F93F6F74-0A7A-4723-ABFE-9CD5E24987EA}" type="sibTrans" cxnId="{EFDF7963-8E71-494D-9DFE-A6C7B4872365}">
      <dgm:prSet/>
      <dgm:spPr/>
      <dgm:t>
        <a:bodyPr/>
        <a:lstStyle/>
        <a:p>
          <a:endParaRPr lang="en-US"/>
        </a:p>
      </dgm:t>
    </dgm:pt>
    <dgm:pt modelId="{224D9DA7-B5E7-48FE-96D0-6B552D0456C2}">
      <dgm:prSet/>
      <dgm:spPr/>
      <dgm:t>
        <a:bodyPr/>
        <a:lstStyle/>
        <a:p>
          <a:r>
            <a:rPr lang="en-US" dirty="0" smtClean="0"/>
            <a:t>Gather statistical data if it is available. How many?  How often? How much? What agency report data do you have regarding this issue?</a:t>
          </a:r>
        </a:p>
      </dgm:t>
    </dgm:pt>
    <dgm:pt modelId="{2D93D649-AE63-4870-B43F-DE9E74ABD8D2}" type="parTrans" cxnId="{9A69462F-7A9A-4550-BA67-43EC6CBE606D}">
      <dgm:prSet/>
      <dgm:spPr/>
      <dgm:t>
        <a:bodyPr/>
        <a:lstStyle/>
        <a:p>
          <a:endParaRPr lang="en-US"/>
        </a:p>
      </dgm:t>
    </dgm:pt>
    <dgm:pt modelId="{F5A4155D-7A6D-4613-A60F-8BF9DAB01673}" type="sibTrans" cxnId="{9A69462F-7A9A-4550-BA67-43EC6CBE606D}">
      <dgm:prSet/>
      <dgm:spPr/>
      <dgm:t>
        <a:bodyPr/>
        <a:lstStyle/>
        <a:p>
          <a:endParaRPr lang="en-US"/>
        </a:p>
      </dgm:t>
    </dgm:pt>
    <dgm:pt modelId="{7881C74A-17E7-44E7-932A-BB454490AE44}">
      <dgm:prSet/>
      <dgm:spPr/>
      <dgm:t>
        <a:bodyPr/>
        <a:lstStyle/>
        <a:p>
          <a:r>
            <a:rPr lang="en-US" dirty="0" smtClean="0"/>
            <a:t>Check with your peers in other agencies to see how they are addressing the same issue.</a:t>
          </a:r>
        </a:p>
      </dgm:t>
    </dgm:pt>
    <dgm:pt modelId="{DEAD8CFB-D65C-4B5E-AE5E-4361A76BD2D4}" type="parTrans" cxnId="{94E6A090-7F38-4977-A131-CC7A019B8D56}">
      <dgm:prSet/>
      <dgm:spPr/>
      <dgm:t>
        <a:bodyPr/>
        <a:lstStyle/>
        <a:p>
          <a:endParaRPr lang="en-US"/>
        </a:p>
      </dgm:t>
    </dgm:pt>
    <dgm:pt modelId="{3E2517FB-790F-4F85-AEF8-8FBC942BAC9E}" type="sibTrans" cxnId="{94E6A090-7F38-4977-A131-CC7A019B8D56}">
      <dgm:prSet/>
      <dgm:spPr/>
      <dgm:t>
        <a:bodyPr/>
        <a:lstStyle/>
        <a:p>
          <a:endParaRPr lang="en-US"/>
        </a:p>
      </dgm:t>
    </dgm:pt>
    <dgm:pt modelId="{D50D62C5-7438-4EF7-8017-3D6A98843CB5}">
      <dgm:prSet/>
      <dgm:spPr/>
      <dgm:t>
        <a:bodyPr/>
        <a:lstStyle/>
        <a:p>
          <a:r>
            <a:rPr lang="en-US" dirty="0" smtClean="0"/>
            <a:t>Identify the point where the system breaks down.</a:t>
          </a:r>
          <a:endParaRPr lang="en-US" i="1" dirty="0" smtClean="0"/>
        </a:p>
      </dgm:t>
    </dgm:pt>
    <dgm:pt modelId="{27876D2A-0F12-4F09-B870-1BC9956C69FD}" type="parTrans" cxnId="{AC693009-1B08-428D-AB77-06F0B03EED7E}">
      <dgm:prSet/>
      <dgm:spPr/>
      <dgm:t>
        <a:bodyPr/>
        <a:lstStyle/>
        <a:p>
          <a:endParaRPr lang="en-US"/>
        </a:p>
      </dgm:t>
    </dgm:pt>
    <dgm:pt modelId="{D4F8B0F9-973A-477E-B148-428315F4B8AA}" type="sibTrans" cxnId="{AC693009-1B08-428D-AB77-06F0B03EED7E}">
      <dgm:prSet/>
      <dgm:spPr/>
      <dgm:t>
        <a:bodyPr/>
        <a:lstStyle/>
        <a:p>
          <a:endParaRPr lang="en-US"/>
        </a:p>
      </dgm:t>
    </dgm:pt>
    <dgm:pt modelId="{E84B682E-BC56-43BD-B737-C81ED124A7F8}" type="pres">
      <dgm:prSet presAssocID="{3DEF0313-6D50-4EEB-8310-2685466BE406}" presName="Name0" presStyleCnt="0">
        <dgm:presLayoutVars>
          <dgm:dir/>
          <dgm:animLvl val="lvl"/>
          <dgm:resizeHandles val="exact"/>
        </dgm:presLayoutVars>
      </dgm:prSet>
      <dgm:spPr/>
      <dgm:t>
        <a:bodyPr/>
        <a:lstStyle/>
        <a:p>
          <a:endParaRPr lang="en-US"/>
        </a:p>
      </dgm:t>
    </dgm:pt>
    <dgm:pt modelId="{74896E2D-79E8-4A15-9DFB-0732D6CF85C2}" type="pres">
      <dgm:prSet presAssocID="{C874E4D9-361B-4B91-A27A-EFF63A3F2B17}" presName="boxAndChildren" presStyleCnt="0"/>
      <dgm:spPr/>
    </dgm:pt>
    <dgm:pt modelId="{D594788A-86AB-4641-846A-1AA87829831A}" type="pres">
      <dgm:prSet presAssocID="{C874E4D9-361B-4B91-A27A-EFF63A3F2B17}" presName="parentTextBox" presStyleLbl="node1" presStyleIdx="0" presStyleCnt="3"/>
      <dgm:spPr/>
      <dgm:t>
        <a:bodyPr/>
        <a:lstStyle/>
        <a:p>
          <a:endParaRPr lang="en-US"/>
        </a:p>
      </dgm:t>
    </dgm:pt>
    <dgm:pt modelId="{C6ECE3E0-56B0-4FB8-AD2C-8511DCD3B431}" type="pres">
      <dgm:prSet presAssocID="{C874E4D9-361B-4B91-A27A-EFF63A3F2B17}" presName="entireBox" presStyleLbl="node1" presStyleIdx="0" presStyleCnt="3"/>
      <dgm:spPr/>
      <dgm:t>
        <a:bodyPr/>
        <a:lstStyle/>
        <a:p>
          <a:endParaRPr lang="en-US"/>
        </a:p>
      </dgm:t>
    </dgm:pt>
    <dgm:pt modelId="{47A2F031-BB23-443A-A71D-085735CEEEF4}" type="pres">
      <dgm:prSet presAssocID="{C874E4D9-361B-4B91-A27A-EFF63A3F2B17}" presName="descendantBox" presStyleCnt="0"/>
      <dgm:spPr/>
    </dgm:pt>
    <dgm:pt modelId="{698F78D2-F629-4AA0-BA0C-BCAB3B046E1A}" type="pres">
      <dgm:prSet presAssocID="{D50D62C5-7438-4EF7-8017-3D6A98843CB5}" presName="childTextBox" presStyleLbl="fgAccFollowNode1" presStyleIdx="0" presStyleCnt="5">
        <dgm:presLayoutVars>
          <dgm:bulletEnabled val="1"/>
        </dgm:presLayoutVars>
      </dgm:prSet>
      <dgm:spPr/>
      <dgm:t>
        <a:bodyPr/>
        <a:lstStyle/>
        <a:p>
          <a:endParaRPr lang="en-US"/>
        </a:p>
      </dgm:t>
    </dgm:pt>
    <dgm:pt modelId="{557276AB-5A58-4C31-9A93-693BA10783A8}" type="pres">
      <dgm:prSet presAssocID="{7881C74A-17E7-44E7-932A-BB454490AE44}" presName="childTextBox" presStyleLbl="fgAccFollowNode1" presStyleIdx="1" presStyleCnt="5">
        <dgm:presLayoutVars>
          <dgm:bulletEnabled val="1"/>
        </dgm:presLayoutVars>
      </dgm:prSet>
      <dgm:spPr/>
      <dgm:t>
        <a:bodyPr/>
        <a:lstStyle/>
        <a:p>
          <a:endParaRPr lang="en-US"/>
        </a:p>
      </dgm:t>
    </dgm:pt>
    <dgm:pt modelId="{5FF57F7C-4C57-414B-BC22-192D2C34C8C9}" type="pres">
      <dgm:prSet presAssocID="{7EDD46FE-D087-41B7-985F-EFC47E797F0E}" presName="sp" presStyleCnt="0"/>
      <dgm:spPr/>
    </dgm:pt>
    <dgm:pt modelId="{8319DB53-10EA-4809-93F3-9E51B5907DA1}" type="pres">
      <dgm:prSet presAssocID="{655BAB6C-600D-4E79-A4A0-1AD3E9761719}" presName="arrowAndChildren" presStyleCnt="0"/>
      <dgm:spPr/>
    </dgm:pt>
    <dgm:pt modelId="{E7ED54C7-47EF-4CB7-9DD2-5F8259FF6A1E}" type="pres">
      <dgm:prSet presAssocID="{655BAB6C-600D-4E79-A4A0-1AD3E9761719}" presName="parentTextArrow" presStyleLbl="node1" presStyleIdx="0" presStyleCnt="3"/>
      <dgm:spPr/>
      <dgm:t>
        <a:bodyPr/>
        <a:lstStyle/>
        <a:p>
          <a:endParaRPr lang="en-US"/>
        </a:p>
      </dgm:t>
    </dgm:pt>
    <dgm:pt modelId="{8609C3F1-799B-43FA-B6DB-ED3481B2C5E2}" type="pres">
      <dgm:prSet presAssocID="{655BAB6C-600D-4E79-A4A0-1AD3E9761719}" presName="arrow" presStyleLbl="node1" presStyleIdx="1" presStyleCnt="3"/>
      <dgm:spPr/>
      <dgm:t>
        <a:bodyPr/>
        <a:lstStyle/>
        <a:p>
          <a:endParaRPr lang="en-US"/>
        </a:p>
      </dgm:t>
    </dgm:pt>
    <dgm:pt modelId="{7520F334-ACD1-41E4-B86C-11250FF5E44A}" type="pres">
      <dgm:prSet presAssocID="{655BAB6C-600D-4E79-A4A0-1AD3E9761719}" presName="descendantArrow" presStyleCnt="0"/>
      <dgm:spPr/>
    </dgm:pt>
    <dgm:pt modelId="{E0183642-01EB-4589-9924-4B841EE69DD2}" type="pres">
      <dgm:prSet presAssocID="{87A2D4A0-00E6-4139-BDE3-B94A7CEB90F7}" presName="childTextArrow" presStyleLbl="fgAccFollowNode1" presStyleIdx="2" presStyleCnt="5">
        <dgm:presLayoutVars>
          <dgm:bulletEnabled val="1"/>
        </dgm:presLayoutVars>
      </dgm:prSet>
      <dgm:spPr/>
      <dgm:t>
        <a:bodyPr/>
        <a:lstStyle/>
        <a:p>
          <a:endParaRPr lang="en-US"/>
        </a:p>
      </dgm:t>
    </dgm:pt>
    <dgm:pt modelId="{9A171F8C-EF70-4743-924C-7FE1F3259F47}" type="pres">
      <dgm:prSet presAssocID="{224D9DA7-B5E7-48FE-96D0-6B552D0456C2}" presName="childTextArrow" presStyleLbl="fgAccFollowNode1" presStyleIdx="3" presStyleCnt="5">
        <dgm:presLayoutVars>
          <dgm:bulletEnabled val="1"/>
        </dgm:presLayoutVars>
      </dgm:prSet>
      <dgm:spPr/>
      <dgm:t>
        <a:bodyPr/>
        <a:lstStyle/>
        <a:p>
          <a:endParaRPr lang="en-US"/>
        </a:p>
      </dgm:t>
    </dgm:pt>
    <dgm:pt modelId="{582E117A-C1F9-4F56-B108-5E9F7E4A3A01}" type="pres">
      <dgm:prSet presAssocID="{97F4AC53-FE1E-4192-94E5-86B657DCA27E}" presName="sp" presStyleCnt="0"/>
      <dgm:spPr/>
    </dgm:pt>
    <dgm:pt modelId="{B9571DAC-DAD3-43CC-B093-11ACF393ED40}" type="pres">
      <dgm:prSet presAssocID="{8ECDAB00-B7E4-4445-9CC9-264507187556}" presName="arrowAndChildren" presStyleCnt="0"/>
      <dgm:spPr/>
    </dgm:pt>
    <dgm:pt modelId="{E0D26CF9-F902-4089-BA74-1D2C7C0E9B5A}" type="pres">
      <dgm:prSet presAssocID="{8ECDAB00-B7E4-4445-9CC9-264507187556}" presName="parentTextArrow" presStyleLbl="node1" presStyleIdx="1" presStyleCnt="3"/>
      <dgm:spPr/>
      <dgm:t>
        <a:bodyPr/>
        <a:lstStyle/>
        <a:p>
          <a:endParaRPr lang="en-US"/>
        </a:p>
      </dgm:t>
    </dgm:pt>
    <dgm:pt modelId="{C0010E94-2BFA-44AA-978F-DD1F6529F5B5}" type="pres">
      <dgm:prSet presAssocID="{8ECDAB00-B7E4-4445-9CC9-264507187556}" presName="arrow" presStyleLbl="node1" presStyleIdx="2" presStyleCnt="3"/>
      <dgm:spPr/>
      <dgm:t>
        <a:bodyPr/>
        <a:lstStyle/>
        <a:p>
          <a:endParaRPr lang="en-US"/>
        </a:p>
      </dgm:t>
    </dgm:pt>
    <dgm:pt modelId="{2E180BDE-844C-441D-A465-5D696F3CA3EF}" type="pres">
      <dgm:prSet presAssocID="{8ECDAB00-B7E4-4445-9CC9-264507187556}" presName="descendantArrow" presStyleCnt="0"/>
      <dgm:spPr/>
    </dgm:pt>
    <dgm:pt modelId="{8A6856A2-447C-466B-9649-4A4BE9E96129}" type="pres">
      <dgm:prSet presAssocID="{D998E1B2-243B-418B-BC07-B149F8DDDB95}" presName="childTextArrow" presStyleLbl="fgAccFollowNode1" presStyleIdx="4" presStyleCnt="5">
        <dgm:presLayoutVars>
          <dgm:bulletEnabled val="1"/>
        </dgm:presLayoutVars>
      </dgm:prSet>
      <dgm:spPr/>
      <dgm:t>
        <a:bodyPr/>
        <a:lstStyle/>
        <a:p>
          <a:endParaRPr lang="en-US"/>
        </a:p>
      </dgm:t>
    </dgm:pt>
  </dgm:ptLst>
  <dgm:cxnLst>
    <dgm:cxn modelId="{77DD235B-2670-4A86-90FE-16987FB1218F}" type="presOf" srcId="{3DEF0313-6D50-4EEB-8310-2685466BE406}" destId="{E84B682E-BC56-43BD-B737-C81ED124A7F8}" srcOrd="0" destOrd="0" presId="urn:microsoft.com/office/officeart/2005/8/layout/process4"/>
    <dgm:cxn modelId="{5CCE96F2-1AA2-4E3E-AD36-65CB96BEA618}" type="presOf" srcId="{7881C74A-17E7-44E7-932A-BB454490AE44}" destId="{557276AB-5A58-4C31-9A93-693BA10783A8}" srcOrd="0" destOrd="0" presId="urn:microsoft.com/office/officeart/2005/8/layout/process4"/>
    <dgm:cxn modelId="{AC693009-1B08-428D-AB77-06F0B03EED7E}" srcId="{C874E4D9-361B-4B91-A27A-EFF63A3F2B17}" destId="{D50D62C5-7438-4EF7-8017-3D6A98843CB5}" srcOrd="0" destOrd="0" parTransId="{27876D2A-0F12-4F09-B870-1BC9956C69FD}" sibTransId="{D4F8B0F9-973A-477E-B148-428315F4B8AA}"/>
    <dgm:cxn modelId="{64797215-DB91-4D9B-9AEB-D33AFD7B54BD}" type="presOf" srcId="{C874E4D9-361B-4B91-A27A-EFF63A3F2B17}" destId="{D594788A-86AB-4641-846A-1AA87829831A}" srcOrd="0" destOrd="0" presId="urn:microsoft.com/office/officeart/2005/8/layout/process4"/>
    <dgm:cxn modelId="{8612E704-83E0-4A0F-AF43-CB5156FA378A}" type="presOf" srcId="{655BAB6C-600D-4E79-A4A0-1AD3E9761719}" destId="{8609C3F1-799B-43FA-B6DB-ED3481B2C5E2}" srcOrd="1" destOrd="0" presId="urn:microsoft.com/office/officeart/2005/8/layout/process4"/>
    <dgm:cxn modelId="{DCF41D2A-2DC8-4D33-9918-A5F4B250E30A}" type="presOf" srcId="{D50D62C5-7438-4EF7-8017-3D6A98843CB5}" destId="{698F78D2-F629-4AA0-BA0C-BCAB3B046E1A}" srcOrd="0" destOrd="0" presId="urn:microsoft.com/office/officeart/2005/8/layout/process4"/>
    <dgm:cxn modelId="{6585E406-B15E-477B-A4AA-49E047BDAA52}" type="presOf" srcId="{224D9DA7-B5E7-48FE-96D0-6B552D0456C2}" destId="{9A171F8C-EF70-4743-924C-7FE1F3259F47}" srcOrd="0" destOrd="0" presId="urn:microsoft.com/office/officeart/2005/8/layout/process4"/>
    <dgm:cxn modelId="{9A69462F-7A9A-4550-BA67-43EC6CBE606D}" srcId="{655BAB6C-600D-4E79-A4A0-1AD3E9761719}" destId="{224D9DA7-B5E7-48FE-96D0-6B552D0456C2}" srcOrd="1" destOrd="0" parTransId="{2D93D649-AE63-4870-B43F-DE9E74ABD8D2}" sibTransId="{F5A4155D-7A6D-4613-A60F-8BF9DAB01673}"/>
    <dgm:cxn modelId="{EFDF7963-8E71-494D-9DFE-A6C7B4872365}" srcId="{3DEF0313-6D50-4EEB-8310-2685466BE406}" destId="{C874E4D9-361B-4B91-A27A-EFF63A3F2B17}" srcOrd="2" destOrd="0" parTransId="{246B694D-F4CE-4EFD-B9BD-6D0B1E2C345F}" sibTransId="{F93F6F74-0A7A-4723-ABFE-9CD5E24987EA}"/>
    <dgm:cxn modelId="{2C4BD368-8D01-4A72-A060-3B8C1A036FE9}" type="presOf" srcId="{8ECDAB00-B7E4-4445-9CC9-264507187556}" destId="{C0010E94-2BFA-44AA-978F-DD1F6529F5B5}" srcOrd="1" destOrd="0" presId="urn:microsoft.com/office/officeart/2005/8/layout/process4"/>
    <dgm:cxn modelId="{AE687DE1-3DC9-48B8-92F7-3A380C32282C}" srcId="{3DEF0313-6D50-4EEB-8310-2685466BE406}" destId="{655BAB6C-600D-4E79-A4A0-1AD3E9761719}" srcOrd="1" destOrd="0" parTransId="{193C15DF-C31E-4CDB-84C1-65EC8ACE6ABF}" sibTransId="{7EDD46FE-D087-41B7-985F-EFC47E797F0E}"/>
    <dgm:cxn modelId="{108C2C7F-D855-4E3A-93EF-B8D4DC5E5387}" srcId="{8ECDAB00-B7E4-4445-9CC9-264507187556}" destId="{D998E1B2-243B-418B-BC07-B149F8DDDB95}" srcOrd="0" destOrd="0" parTransId="{8D9AD399-3009-4A09-93A6-BF9C0FB182B7}" sibTransId="{FE1A20E4-0222-4169-B526-8C1C68F63138}"/>
    <dgm:cxn modelId="{5083955F-77EA-4AF1-A340-8DC34CD29F44}" type="presOf" srcId="{C874E4D9-361B-4B91-A27A-EFF63A3F2B17}" destId="{C6ECE3E0-56B0-4FB8-AD2C-8511DCD3B431}" srcOrd="1" destOrd="0" presId="urn:microsoft.com/office/officeart/2005/8/layout/process4"/>
    <dgm:cxn modelId="{76B4BDD6-267A-450F-9E6F-69556FCC9912}" type="presOf" srcId="{8ECDAB00-B7E4-4445-9CC9-264507187556}" destId="{E0D26CF9-F902-4089-BA74-1D2C7C0E9B5A}" srcOrd="0" destOrd="0" presId="urn:microsoft.com/office/officeart/2005/8/layout/process4"/>
    <dgm:cxn modelId="{94E6A090-7F38-4977-A131-CC7A019B8D56}" srcId="{C874E4D9-361B-4B91-A27A-EFF63A3F2B17}" destId="{7881C74A-17E7-44E7-932A-BB454490AE44}" srcOrd="1" destOrd="0" parTransId="{DEAD8CFB-D65C-4B5E-AE5E-4361A76BD2D4}" sibTransId="{3E2517FB-790F-4F85-AEF8-8FBC942BAC9E}"/>
    <dgm:cxn modelId="{2F543CF6-F7D0-4983-B909-975EC55E8EA4}" type="presOf" srcId="{D998E1B2-243B-418B-BC07-B149F8DDDB95}" destId="{8A6856A2-447C-466B-9649-4A4BE9E96129}" srcOrd="0" destOrd="0" presId="urn:microsoft.com/office/officeart/2005/8/layout/process4"/>
    <dgm:cxn modelId="{4FB560AD-5C12-4971-80A9-684BA6FE46D2}" srcId="{655BAB6C-600D-4E79-A4A0-1AD3E9761719}" destId="{87A2D4A0-00E6-4139-BDE3-B94A7CEB90F7}" srcOrd="0" destOrd="0" parTransId="{D2609D66-2C28-4FA8-8ED3-588B176C2024}" sibTransId="{09DCCFEB-4680-4AFB-9708-266C5FD70B4A}"/>
    <dgm:cxn modelId="{56B19233-EE9D-4BF6-935B-0D65FBA034E9}" srcId="{3DEF0313-6D50-4EEB-8310-2685466BE406}" destId="{8ECDAB00-B7E4-4445-9CC9-264507187556}" srcOrd="0" destOrd="0" parTransId="{C5F0B550-AD0E-465D-825A-44E62A7891F8}" sibTransId="{97F4AC53-FE1E-4192-94E5-86B657DCA27E}"/>
    <dgm:cxn modelId="{A94AB054-9415-4B59-AB1D-6222E9EA391F}" type="presOf" srcId="{655BAB6C-600D-4E79-A4A0-1AD3E9761719}" destId="{E7ED54C7-47EF-4CB7-9DD2-5F8259FF6A1E}" srcOrd="0" destOrd="0" presId="urn:microsoft.com/office/officeart/2005/8/layout/process4"/>
    <dgm:cxn modelId="{F5CD050B-9C20-40DB-98E8-5D3C55C26416}" type="presOf" srcId="{87A2D4A0-00E6-4139-BDE3-B94A7CEB90F7}" destId="{E0183642-01EB-4589-9924-4B841EE69DD2}" srcOrd="0" destOrd="0" presId="urn:microsoft.com/office/officeart/2005/8/layout/process4"/>
    <dgm:cxn modelId="{F7396EE5-8676-4FD1-9036-527AD8923EA1}" type="presParOf" srcId="{E84B682E-BC56-43BD-B737-C81ED124A7F8}" destId="{74896E2D-79E8-4A15-9DFB-0732D6CF85C2}" srcOrd="0" destOrd="0" presId="urn:microsoft.com/office/officeart/2005/8/layout/process4"/>
    <dgm:cxn modelId="{6CDAD28E-40F5-4A9A-8146-413A1C78FC12}" type="presParOf" srcId="{74896E2D-79E8-4A15-9DFB-0732D6CF85C2}" destId="{D594788A-86AB-4641-846A-1AA87829831A}" srcOrd="0" destOrd="0" presId="urn:microsoft.com/office/officeart/2005/8/layout/process4"/>
    <dgm:cxn modelId="{13C075C7-7F6F-4714-8362-4597E48D5794}" type="presParOf" srcId="{74896E2D-79E8-4A15-9DFB-0732D6CF85C2}" destId="{C6ECE3E0-56B0-4FB8-AD2C-8511DCD3B431}" srcOrd="1" destOrd="0" presId="urn:microsoft.com/office/officeart/2005/8/layout/process4"/>
    <dgm:cxn modelId="{E5278038-5EFB-42F5-9366-8A0041CF76AE}" type="presParOf" srcId="{74896E2D-79E8-4A15-9DFB-0732D6CF85C2}" destId="{47A2F031-BB23-443A-A71D-085735CEEEF4}" srcOrd="2" destOrd="0" presId="urn:microsoft.com/office/officeart/2005/8/layout/process4"/>
    <dgm:cxn modelId="{8D75F425-A6F3-4413-B836-2BA123C8B480}" type="presParOf" srcId="{47A2F031-BB23-443A-A71D-085735CEEEF4}" destId="{698F78D2-F629-4AA0-BA0C-BCAB3B046E1A}" srcOrd="0" destOrd="0" presId="urn:microsoft.com/office/officeart/2005/8/layout/process4"/>
    <dgm:cxn modelId="{177B5681-937C-4A9D-9987-E7FB847ACCC0}" type="presParOf" srcId="{47A2F031-BB23-443A-A71D-085735CEEEF4}" destId="{557276AB-5A58-4C31-9A93-693BA10783A8}" srcOrd="1" destOrd="0" presId="urn:microsoft.com/office/officeart/2005/8/layout/process4"/>
    <dgm:cxn modelId="{E3C70778-CA2F-45B0-9DC8-3E4E1C2B5BF5}" type="presParOf" srcId="{E84B682E-BC56-43BD-B737-C81ED124A7F8}" destId="{5FF57F7C-4C57-414B-BC22-192D2C34C8C9}" srcOrd="1" destOrd="0" presId="urn:microsoft.com/office/officeart/2005/8/layout/process4"/>
    <dgm:cxn modelId="{0D9682C4-301E-4766-9338-76AAF1563185}" type="presParOf" srcId="{E84B682E-BC56-43BD-B737-C81ED124A7F8}" destId="{8319DB53-10EA-4809-93F3-9E51B5907DA1}" srcOrd="2" destOrd="0" presId="urn:microsoft.com/office/officeart/2005/8/layout/process4"/>
    <dgm:cxn modelId="{757399A2-9BCA-42DC-BF13-30F0D02A22CF}" type="presParOf" srcId="{8319DB53-10EA-4809-93F3-9E51B5907DA1}" destId="{E7ED54C7-47EF-4CB7-9DD2-5F8259FF6A1E}" srcOrd="0" destOrd="0" presId="urn:microsoft.com/office/officeart/2005/8/layout/process4"/>
    <dgm:cxn modelId="{B3B29213-9A76-482E-BDF4-6D5CC81682A5}" type="presParOf" srcId="{8319DB53-10EA-4809-93F3-9E51B5907DA1}" destId="{8609C3F1-799B-43FA-B6DB-ED3481B2C5E2}" srcOrd="1" destOrd="0" presId="urn:microsoft.com/office/officeart/2005/8/layout/process4"/>
    <dgm:cxn modelId="{30E82788-6736-4351-A356-7384CAC76A77}" type="presParOf" srcId="{8319DB53-10EA-4809-93F3-9E51B5907DA1}" destId="{7520F334-ACD1-41E4-B86C-11250FF5E44A}" srcOrd="2" destOrd="0" presId="urn:microsoft.com/office/officeart/2005/8/layout/process4"/>
    <dgm:cxn modelId="{550F68C2-093F-40FF-BDD7-2E19B681AFA7}" type="presParOf" srcId="{7520F334-ACD1-41E4-B86C-11250FF5E44A}" destId="{E0183642-01EB-4589-9924-4B841EE69DD2}" srcOrd="0" destOrd="0" presId="urn:microsoft.com/office/officeart/2005/8/layout/process4"/>
    <dgm:cxn modelId="{009F671F-6DC8-45F3-88A2-95C4EE8DAAF8}" type="presParOf" srcId="{7520F334-ACD1-41E4-B86C-11250FF5E44A}" destId="{9A171F8C-EF70-4743-924C-7FE1F3259F47}" srcOrd="1" destOrd="0" presId="urn:microsoft.com/office/officeart/2005/8/layout/process4"/>
    <dgm:cxn modelId="{76BF3854-D57E-4C48-87C7-B34B766D00F2}" type="presParOf" srcId="{E84B682E-BC56-43BD-B737-C81ED124A7F8}" destId="{582E117A-C1F9-4F56-B108-5E9F7E4A3A01}" srcOrd="3" destOrd="0" presId="urn:microsoft.com/office/officeart/2005/8/layout/process4"/>
    <dgm:cxn modelId="{37A7D7FA-AE39-4929-ABC3-1FE2EB2B4DA7}" type="presParOf" srcId="{E84B682E-BC56-43BD-B737-C81ED124A7F8}" destId="{B9571DAC-DAD3-43CC-B093-11ACF393ED40}" srcOrd="4" destOrd="0" presId="urn:microsoft.com/office/officeart/2005/8/layout/process4"/>
    <dgm:cxn modelId="{42C2BE42-2894-49CB-B7CA-E85275C5B12E}" type="presParOf" srcId="{B9571DAC-DAD3-43CC-B093-11ACF393ED40}" destId="{E0D26CF9-F902-4089-BA74-1D2C7C0E9B5A}" srcOrd="0" destOrd="0" presId="urn:microsoft.com/office/officeart/2005/8/layout/process4"/>
    <dgm:cxn modelId="{6F640122-5131-4DD5-B52D-9F63111CE259}" type="presParOf" srcId="{B9571DAC-DAD3-43CC-B093-11ACF393ED40}" destId="{C0010E94-2BFA-44AA-978F-DD1F6529F5B5}" srcOrd="1" destOrd="0" presId="urn:microsoft.com/office/officeart/2005/8/layout/process4"/>
    <dgm:cxn modelId="{F56BB8C0-A49F-4F4E-9D70-59D0797DF55F}" type="presParOf" srcId="{B9571DAC-DAD3-43CC-B093-11ACF393ED40}" destId="{2E180BDE-844C-441D-A465-5D696F3CA3EF}" srcOrd="2" destOrd="0" presId="urn:microsoft.com/office/officeart/2005/8/layout/process4"/>
    <dgm:cxn modelId="{34662877-3351-451B-B087-19C0E57C4813}" type="presParOf" srcId="{2E180BDE-844C-441D-A465-5D696F3CA3EF}" destId="{8A6856A2-447C-466B-9649-4A4BE9E9612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7A5B9E-A3A9-495F-93D2-90ABE28BCAA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A5D51835-4EAB-472B-B094-6819579551F7}">
      <dgm:prSet phldrT="[Text]"/>
      <dgm:spPr/>
      <dgm:t>
        <a:bodyPr/>
        <a:lstStyle/>
        <a:p>
          <a:r>
            <a:rPr lang="en-US" dirty="0" smtClean="0"/>
            <a:t>impact</a:t>
          </a:r>
          <a:endParaRPr lang="en-US" dirty="0"/>
        </a:p>
      </dgm:t>
    </dgm:pt>
    <dgm:pt modelId="{5DE72B7D-D7AF-4CAF-AEFB-28FF0EF60195}" type="parTrans" cxnId="{364E8A90-B793-4598-94AF-01A63CEEAEDC}">
      <dgm:prSet/>
      <dgm:spPr/>
      <dgm:t>
        <a:bodyPr/>
        <a:lstStyle/>
        <a:p>
          <a:endParaRPr lang="en-US"/>
        </a:p>
      </dgm:t>
    </dgm:pt>
    <dgm:pt modelId="{193C8E0E-FBA4-42F0-9F1C-8553DDAC797B}" type="sibTrans" cxnId="{364E8A90-B793-4598-94AF-01A63CEEAEDC}">
      <dgm:prSet/>
      <dgm:spPr/>
      <dgm:t>
        <a:bodyPr/>
        <a:lstStyle/>
        <a:p>
          <a:endParaRPr lang="en-US"/>
        </a:p>
      </dgm:t>
    </dgm:pt>
    <dgm:pt modelId="{C6EC7A0E-F1B6-45E1-93FB-6898F9501164}">
      <dgm:prSet phldrT="[Text]"/>
      <dgm:spPr/>
      <dgm:t>
        <a:bodyPr/>
        <a:lstStyle/>
        <a:p>
          <a:r>
            <a:rPr lang="en-US" dirty="0" smtClean="0"/>
            <a:t>Knowledge base</a:t>
          </a:r>
          <a:endParaRPr lang="en-US" dirty="0"/>
        </a:p>
      </dgm:t>
    </dgm:pt>
    <dgm:pt modelId="{584A5AF7-55B7-48C0-973C-ECF8CCC9C5DE}" type="parTrans" cxnId="{4D990E97-F312-44EF-8251-EBF90C57C108}">
      <dgm:prSet/>
      <dgm:spPr/>
      <dgm:t>
        <a:bodyPr/>
        <a:lstStyle/>
        <a:p>
          <a:endParaRPr lang="en-US" dirty="0"/>
        </a:p>
      </dgm:t>
    </dgm:pt>
    <dgm:pt modelId="{AF92251C-7C4A-4057-95CE-91E5DBC7F76F}" type="sibTrans" cxnId="{4D990E97-F312-44EF-8251-EBF90C57C108}">
      <dgm:prSet/>
      <dgm:spPr/>
      <dgm:t>
        <a:bodyPr/>
        <a:lstStyle/>
        <a:p>
          <a:endParaRPr lang="en-US"/>
        </a:p>
      </dgm:t>
    </dgm:pt>
    <dgm:pt modelId="{E98D0F27-BA50-46F2-BE39-FA572B8959B1}">
      <dgm:prSet phldrT="[Text]"/>
      <dgm:spPr/>
      <dgm:t>
        <a:bodyPr/>
        <a:lstStyle/>
        <a:p>
          <a:r>
            <a:rPr lang="en-US" dirty="0" smtClean="0"/>
            <a:t>people</a:t>
          </a:r>
          <a:endParaRPr lang="en-US" dirty="0"/>
        </a:p>
      </dgm:t>
    </dgm:pt>
    <dgm:pt modelId="{BE228590-3F63-4B6B-B882-522064B42DB4}" type="parTrans" cxnId="{691F8075-1F94-405D-BAB1-419A8543CAA6}">
      <dgm:prSet/>
      <dgm:spPr/>
      <dgm:t>
        <a:bodyPr/>
        <a:lstStyle/>
        <a:p>
          <a:endParaRPr lang="en-US" dirty="0"/>
        </a:p>
      </dgm:t>
    </dgm:pt>
    <dgm:pt modelId="{90D946CF-D978-4516-AA7D-F7BB9F586735}" type="sibTrans" cxnId="{691F8075-1F94-405D-BAB1-419A8543CAA6}">
      <dgm:prSet/>
      <dgm:spPr/>
      <dgm:t>
        <a:bodyPr/>
        <a:lstStyle/>
        <a:p>
          <a:endParaRPr lang="en-US"/>
        </a:p>
      </dgm:t>
    </dgm:pt>
    <dgm:pt modelId="{C73F6986-9D83-432E-8D23-6377B85AAF07}">
      <dgm:prSet phldrT="[Text]"/>
      <dgm:spPr/>
      <dgm:t>
        <a:bodyPr/>
        <a:lstStyle/>
        <a:p>
          <a:r>
            <a:rPr lang="en-US" dirty="0" smtClean="0"/>
            <a:t>resources</a:t>
          </a:r>
          <a:endParaRPr lang="en-US" dirty="0"/>
        </a:p>
      </dgm:t>
    </dgm:pt>
    <dgm:pt modelId="{9BB41A63-0B7B-4CCA-98F0-F200BE750BB2}" type="parTrans" cxnId="{D7DE8916-7968-46C2-83A6-B77E2B27AE2A}">
      <dgm:prSet/>
      <dgm:spPr/>
      <dgm:t>
        <a:bodyPr/>
        <a:lstStyle/>
        <a:p>
          <a:endParaRPr lang="en-US" dirty="0"/>
        </a:p>
      </dgm:t>
    </dgm:pt>
    <dgm:pt modelId="{9AF94B57-9026-47F8-A94B-1523DD8AE730}" type="sibTrans" cxnId="{D7DE8916-7968-46C2-83A6-B77E2B27AE2A}">
      <dgm:prSet/>
      <dgm:spPr/>
      <dgm:t>
        <a:bodyPr/>
        <a:lstStyle/>
        <a:p>
          <a:endParaRPr lang="en-US"/>
        </a:p>
      </dgm:t>
    </dgm:pt>
    <dgm:pt modelId="{169F7BC5-0EA8-4D9F-9454-2A0138435A4F}">
      <dgm:prSet phldrT="[Text]"/>
      <dgm:spPr/>
      <dgm:t>
        <a:bodyPr/>
        <a:lstStyle/>
        <a:p>
          <a:r>
            <a:rPr lang="en-US" dirty="0" smtClean="0">
              <a:solidFill>
                <a:schemeClr val="tx1"/>
              </a:solidFill>
            </a:rPr>
            <a:t>What do you need? </a:t>
          </a:r>
          <a:endParaRPr lang="en-US" dirty="0">
            <a:solidFill>
              <a:schemeClr val="tx1"/>
            </a:solidFill>
          </a:endParaRPr>
        </a:p>
      </dgm:t>
    </dgm:pt>
    <dgm:pt modelId="{F99095D4-877D-4C05-9297-D9F2A823E0B0}" type="parTrans" cxnId="{65C65DF6-6240-477F-8F25-07910FB3FC6E}">
      <dgm:prSet/>
      <dgm:spPr/>
      <dgm:t>
        <a:bodyPr/>
        <a:lstStyle/>
        <a:p>
          <a:endParaRPr lang="en-US" dirty="0"/>
        </a:p>
      </dgm:t>
    </dgm:pt>
    <dgm:pt modelId="{ADC863BB-33DF-423F-B10A-71E5643F8D3E}" type="sibTrans" cxnId="{65C65DF6-6240-477F-8F25-07910FB3FC6E}">
      <dgm:prSet/>
      <dgm:spPr/>
      <dgm:t>
        <a:bodyPr/>
        <a:lstStyle/>
        <a:p>
          <a:endParaRPr lang="en-US"/>
        </a:p>
      </dgm:t>
    </dgm:pt>
    <dgm:pt modelId="{FE90D2AB-8D47-476A-BA58-A39208240F84}" type="pres">
      <dgm:prSet presAssocID="{777A5B9E-A3A9-495F-93D2-90ABE28BCAAD}" presName="Name0" presStyleCnt="0">
        <dgm:presLayoutVars>
          <dgm:chMax val="1"/>
          <dgm:dir/>
          <dgm:animLvl val="ctr"/>
          <dgm:resizeHandles val="exact"/>
        </dgm:presLayoutVars>
      </dgm:prSet>
      <dgm:spPr/>
      <dgm:t>
        <a:bodyPr/>
        <a:lstStyle/>
        <a:p>
          <a:endParaRPr lang="en-US"/>
        </a:p>
      </dgm:t>
    </dgm:pt>
    <dgm:pt modelId="{90E598F5-DB2A-4983-9AFA-273EF15AD3AB}" type="pres">
      <dgm:prSet presAssocID="{A5D51835-4EAB-472B-B094-6819579551F7}" presName="centerShape" presStyleLbl="node0" presStyleIdx="0" presStyleCnt="1" custLinFactNeighborX="30" custLinFactNeighborY="-2518"/>
      <dgm:spPr/>
      <dgm:t>
        <a:bodyPr/>
        <a:lstStyle/>
        <a:p>
          <a:endParaRPr lang="en-US"/>
        </a:p>
      </dgm:t>
    </dgm:pt>
    <dgm:pt modelId="{24C40CDA-6EF3-41AF-8413-AADB917045E7}" type="pres">
      <dgm:prSet presAssocID="{584A5AF7-55B7-48C0-973C-ECF8CCC9C5DE}" presName="parTrans" presStyleLbl="sibTrans2D1" presStyleIdx="0" presStyleCnt="4" custAng="11155218" custFlipHor="1" custScaleX="152177"/>
      <dgm:spPr/>
      <dgm:t>
        <a:bodyPr/>
        <a:lstStyle/>
        <a:p>
          <a:endParaRPr lang="en-US"/>
        </a:p>
      </dgm:t>
    </dgm:pt>
    <dgm:pt modelId="{23394EBE-4B7A-47BD-9D1C-73E03FDD26C5}" type="pres">
      <dgm:prSet presAssocID="{584A5AF7-55B7-48C0-973C-ECF8CCC9C5DE}" presName="connectorText" presStyleLbl="sibTrans2D1" presStyleIdx="0" presStyleCnt="4"/>
      <dgm:spPr/>
      <dgm:t>
        <a:bodyPr/>
        <a:lstStyle/>
        <a:p>
          <a:endParaRPr lang="en-US"/>
        </a:p>
      </dgm:t>
    </dgm:pt>
    <dgm:pt modelId="{B8C110BC-392C-4207-B270-A2572CD850AA}" type="pres">
      <dgm:prSet presAssocID="{C6EC7A0E-F1B6-45E1-93FB-6898F9501164}" presName="node" presStyleLbl="node1" presStyleIdx="0" presStyleCnt="4">
        <dgm:presLayoutVars>
          <dgm:bulletEnabled val="1"/>
        </dgm:presLayoutVars>
      </dgm:prSet>
      <dgm:spPr/>
      <dgm:t>
        <a:bodyPr/>
        <a:lstStyle/>
        <a:p>
          <a:endParaRPr lang="en-US"/>
        </a:p>
      </dgm:t>
    </dgm:pt>
    <dgm:pt modelId="{79B71D2D-56BC-4C71-8660-8AE40A944853}" type="pres">
      <dgm:prSet presAssocID="{BE228590-3F63-4B6B-B882-522064B42DB4}" presName="parTrans" presStyleLbl="sibTrans2D1" presStyleIdx="1" presStyleCnt="4" custAng="0" custFlipVert="1" custFlipHor="1" custScaleX="109891" custScaleY="146947"/>
      <dgm:spPr/>
      <dgm:t>
        <a:bodyPr/>
        <a:lstStyle/>
        <a:p>
          <a:endParaRPr lang="en-US"/>
        </a:p>
      </dgm:t>
    </dgm:pt>
    <dgm:pt modelId="{A5389F08-02ED-4384-8F53-4D2D23F96115}" type="pres">
      <dgm:prSet presAssocID="{BE228590-3F63-4B6B-B882-522064B42DB4}" presName="connectorText" presStyleLbl="sibTrans2D1" presStyleIdx="1" presStyleCnt="4"/>
      <dgm:spPr/>
      <dgm:t>
        <a:bodyPr/>
        <a:lstStyle/>
        <a:p>
          <a:endParaRPr lang="en-US"/>
        </a:p>
      </dgm:t>
    </dgm:pt>
    <dgm:pt modelId="{E832FE1F-7040-4DCF-B546-F4FF26797057}" type="pres">
      <dgm:prSet presAssocID="{E98D0F27-BA50-46F2-BE39-FA572B8959B1}" presName="node" presStyleLbl="node1" presStyleIdx="1" presStyleCnt="4" custRadScaleRad="122453" custRadScaleInc="-5237">
        <dgm:presLayoutVars>
          <dgm:bulletEnabled val="1"/>
        </dgm:presLayoutVars>
      </dgm:prSet>
      <dgm:spPr/>
      <dgm:t>
        <a:bodyPr/>
        <a:lstStyle/>
        <a:p>
          <a:endParaRPr lang="en-US"/>
        </a:p>
      </dgm:t>
    </dgm:pt>
    <dgm:pt modelId="{21AAE1FA-CD5A-4807-9D63-B7A82F08C4AF}" type="pres">
      <dgm:prSet presAssocID="{9BB41A63-0B7B-4CCA-98F0-F200BE750BB2}" presName="parTrans" presStyleLbl="sibTrans2D1" presStyleIdx="2" presStyleCnt="4" custAng="11033513" custScaleX="117986" custScaleY="139302"/>
      <dgm:spPr/>
      <dgm:t>
        <a:bodyPr/>
        <a:lstStyle/>
        <a:p>
          <a:endParaRPr lang="en-US"/>
        </a:p>
      </dgm:t>
    </dgm:pt>
    <dgm:pt modelId="{BFE0C759-BEC0-4EF6-80B4-B451E44002F5}" type="pres">
      <dgm:prSet presAssocID="{9BB41A63-0B7B-4CCA-98F0-F200BE750BB2}" presName="connectorText" presStyleLbl="sibTrans2D1" presStyleIdx="2" presStyleCnt="4"/>
      <dgm:spPr/>
      <dgm:t>
        <a:bodyPr/>
        <a:lstStyle/>
        <a:p>
          <a:endParaRPr lang="en-US"/>
        </a:p>
      </dgm:t>
    </dgm:pt>
    <dgm:pt modelId="{5D9444C9-26B6-46DE-9206-A03B65056831}" type="pres">
      <dgm:prSet presAssocID="{C73F6986-9D83-432E-8D23-6377B85AAF07}" presName="node" presStyleLbl="node1" presStyleIdx="2" presStyleCnt="4" custRadScaleRad="101488" custRadScaleInc="-3555">
        <dgm:presLayoutVars>
          <dgm:bulletEnabled val="1"/>
        </dgm:presLayoutVars>
      </dgm:prSet>
      <dgm:spPr/>
      <dgm:t>
        <a:bodyPr/>
        <a:lstStyle/>
        <a:p>
          <a:endParaRPr lang="en-US"/>
        </a:p>
      </dgm:t>
    </dgm:pt>
    <dgm:pt modelId="{589EA049-3E04-47A9-BA31-3E0B83EF3D37}" type="pres">
      <dgm:prSet presAssocID="{F99095D4-877D-4C05-9297-D9F2A823E0B0}" presName="parTrans" presStyleLbl="sibTrans2D1" presStyleIdx="3" presStyleCnt="4" custAng="10547362" custScaleX="80580"/>
      <dgm:spPr/>
      <dgm:t>
        <a:bodyPr/>
        <a:lstStyle/>
        <a:p>
          <a:endParaRPr lang="en-US"/>
        </a:p>
      </dgm:t>
    </dgm:pt>
    <dgm:pt modelId="{D986B145-2457-4D6C-98D6-4455EF9B7B5A}" type="pres">
      <dgm:prSet presAssocID="{F99095D4-877D-4C05-9297-D9F2A823E0B0}" presName="connectorText" presStyleLbl="sibTrans2D1" presStyleIdx="3" presStyleCnt="4"/>
      <dgm:spPr/>
      <dgm:t>
        <a:bodyPr/>
        <a:lstStyle/>
        <a:p>
          <a:endParaRPr lang="en-US"/>
        </a:p>
      </dgm:t>
    </dgm:pt>
    <dgm:pt modelId="{E236D2DB-C5DF-4E3F-A1F7-E9F599C10625}" type="pres">
      <dgm:prSet presAssocID="{169F7BC5-0EA8-4D9F-9454-2A0138435A4F}" presName="node" presStyleLbl="node1" presStyleIdx="3" presStyleCnt="4" custRadScaleRad="127425" custRadScaleInc="5033">
        <dgm:presLayoutVars>
          <dgm:bulletEnabled val="1"/>
        </dgm:presLayoutVars>
      </dgm:prSet>
      <dgm:spPr/>
      <dgm:t>
        <a:bodyPr/>
        <a:lstStyle/>
        <a:p>
          <a:endParaRPr lang="en-US"/>
        </a:p>
      </dgm:t>
    </dgm:pt>
  </dgm:ptLst>
  <dgm:cxnLst>
    <dgm:cxn modelId="{41AB1155-C032-4F82-871D-C8DEBB2D0B11}" type="presOf" srcId="{C6EC7A0E-F1B6-45E1-93FB-6898F9501164}" destId="{B8C110BC-392C-4207-B270-A2572CD850AA}" srcOrd="0" destOrd="0" presId="urn:microsoft.com/office/officeart/2005/8/layout/radial5"/>
    <dgm:cxn modelId="{B50842AC-093A-4170-AF5F-DD0EF2BE7D62}" type="presOf" srcId="{9BB41A63-0B7B-4CCA-98F0-F200BE750BB2}" destId="{BFE0C759-BEC0-4EF6-80B4-B451E44002F5}" srcOrd="1" destOrd="0" presId="urn:microsoft.com/office/officeart/2005/8/layout/radial5"/>
    <dgm:cxn modelId="{65C65DF6-6240-477F-8F25-07910FB3FC6E}" srcId="{A5D51835-4EAB-472B-B094-6819579551F7}" destId="{169F7BC5-0EA8-4D9F-9454-2A0138435A4F}" srcOrd="3" destOrd="0" parTransId="{F99095D4-877D-4C05-9297-D9F2A823E0B0}" sibTransId="{ADC863BB-33DF-423F-B10A-71E5643F8D3E}"/>
    <dgm:cxn modelId="{77A09286-5D43-4986-88B0-908385716D5B}" type="presOf" srcId="{BE228590-3F63-4B6B-B882-522064B42DB4}" destId="{79B71D2D-56BC-4C71-8660-8AE40A944853}" srcOrd="0" destOrd="0" presId="urn:microsoft.com/office/officeart/2005/8/layout/radial5"/>
    <dgm:cxn modelId="{691F8075-1F94-405D-BAB1-419A8543CAA6}" srcId="{A5D51835-4EAB-472B-B094-6819579551F7}" destId="{E98D0F27-BA50-46F2-BE39-FA572B8959B1}" srcOrd="1" destOrd="0" parTransId="{BE228590-3F63-4B6B-B882-522064B42DB4}" sibTransId="{90D946CF-D978-4516-AA7D-F7BB9F586735}"/>
    <dgm:cxn modelId="{516FD77B-39A4-40ED-8762-911A9EC3237B}" type="presOf" srcId="{777A5B9E-A3A9-495F-93D2-90ABE28BCAAD}" destId="{FE90D2AB-8D47-476A-BA58-A39208240F84}" srcOrd="0" destOrd="0" presId="urn:microsoft.com/office/officeart/2005/8/layout/radial5"/>
    <dgm:cxn modelId="{364E8A90-B793-4598-94AF-01A63CEEAEDC}" srcId="{777A5B9E-A3A9-495F-93D2-90ABE28BCAAD}" destId="{A5D51835-4EAB-472B-B094-6819579551F7}" srcOrd="0" destOrd="0" parTransId="{5DE72B7D-D7AF-4CAF-AEFB-28FF0EF60195}" sibTransId="{193C8E0E-FBA4-42F0-9F1C-8553DDAC797B}"/>
    <dgm:cxn modelId="{6B509166-EA2C-4590-A8A6-C6294B0835F6}" type="presOf" srcId="{F99095D4-877D-4C05-9297-D9F2A823E0B0}" destId="{589EA049-3E04-47A9-BA31-3E0B83EF3D37}" srcOrd="0" destOrd="0" presId="urn:microsoft.com/office/officeart/2005/8/layout/radial5"/>
    <dgm:cxn modelId="{96E6ACF5-4667-4617-8BB2-19A9C70A9E41}" type="presOf" srcId="{584A5AF7-55B7-48C0-973C-ECF8CCC9C5DE}" destId="{23394EBE-4B7A-47BD-9D1C-73E03FDD26C5}" srcOrd="1" destOrd="0" presId="urn:microsoft.com/office/officeart/2005/8/layout/radial5"/>
    <dgm:cxn modelId="{388E5BF2-DF8E-4344-A69A-AFD3D6C232FA}" type="presOf" srcId="{169F7BC5-0EA8-4D9F-9454-2A0138435A4F}" destId="{E236D2DB-C5DF-4E3F-A1F7-E9F599C10625}" srcOrd="0" destOrd="0" presId="urn:microsoft.com/office/officeart/2005/8/layout/radial5"/>
    <dgm:cxn modelId="{7A8FAA98-D6B2-49A8-AD3B-83A406E42D93}" type="presOf" srcId="{E98D0F27-BA50-46F2-BE39-FA572B8959B1}" destId="{E832FE1F-7040-4DCF-B546-F4FF26797057}" srcOrd="0" destOrd="0" presId="urn:microsoft.com/office/officeart/2005/8/layout/radial5"/>
    <dgm:cxn modelId="{D2E4CE51-22BA-48CA-890B-B37DCE4D39AA}" type="presOf" srcId="{9BB41A63-0B7B-4CCA-98F0-F200BE750BB2}" destId="{21AAE1FA-CD5A-4807-9D63-B7A82F08C4AF}" srcOrd="0" destOrd="0" presId="urn:microsoft.com/office/officeart/2005/8/layout/radial5"/>
    <dgm:cxn modelId="{5E66CD06-77EA-4CF1-880D-418B816B245C}" type="presOf" srcId="{BE228590-3F63-4B6B-B882-522064B42DB4}" destId="{A5389F08-02ED-4384-8F53-4D2D23F96115}" srcOrd="1" destOrd="0" presId="urn:microsoft.com/office/officeart/2005/8/layout/radial5"/>
    <dgm:cxn modelId="{50FB2BE4-0FB1-4132-835B-FC921ADC3992}" type="presOf" srcId="{584A5AF7-55B7-48C0-973C-ECF8CCC9C5DE}" destId="{24C40CDA-6EF3-41AF-8413-AADB917045E7}" srcOrd="0" destOrd="0" presId="urn:microsoft.com/office/officeart/2005/8/layout/radial5"/>
    <dgm:cxn modelId="{4D990E97-F312-44EF-8251-EBF90C57C108}" srcId="{A5D51835-4EAB-472B-B094-6819579551F7}" destId="{C6EC7A0E-F1B6-45E1-93FB-6898F9501164}" srcOrd="0" destOrd="0" parTransId="{584A5AF7-55B7-48C0-973C-ECF8CCC9C5DE}" sibTransId="{AF92251C-7C4A-4057-95CE-91E5DBC7F76F}"/>
    <dgm:cxn modelId="{4F4183ED-0DBB-44B5-A140-B7C7C34D4E93}" type="presOf" srcId="{F99095D4-877D-4C05-9297-D9F2A823E0B0}" destId="{D986B145-2457-4D6C-98D6-4455EF9B7B5A}" srcOrd="1" destOrd="0" presId="urn:microsoft.com/office/officeart/2005/8/layout/radial5"/>
    <dgm:cxn modelId="{D7DE8916-7968-46C2-83A6-B77E2B27AE2A}" srcId="{A5D51835-4EAB-472B-B094-6819579551F7}" destId="{C73F6986-9D83-432E-8D23-6377B85AAF07}" srcOrd="2" destOrd="0" parTransId="{9BB41A63-0B7B-4CCA-98F0-F200BE750BB2}" sibTransId="{9AF94B57-9026-47F8-A94B-1523DD8AE730}"/>
    <dgm:cxn modelId="{D19DAE8F-96D8-4D21-B646-B2412F96FD80}" type="presOf" srcId="{C73F6986-9D83-432E-8D23-6377B85AAF07}" destId="{5D9444C9-26B6-46DE-9206-A03B65056831}" srcOrd="0" destOrd="0" presId="urn:microsoft.com/office/officeart/2005/8/layout/radial5"/>
    <dgm:cxn modelId="{3824937B-58B2-499B-9D24-C22FD29E7014}" type="presOf" srcId="{A5D51835-4EAB-472B-B094-6819579551F7}" destId="{90E598F5-DB2A-4983-9AFA-273EF15AD3AB}" srcOrd="0" destOrd="0" presId="urn:microsoft.com/office/officeart/2005/8/layout/radial5"/>
    <dgm:cxn modelId="{2CF2EAF6-9936-4EF2-B55B-512C8A69E089}" type="presParOf" srcId="{FE90D2AB-8D47-476A-BA58-A39208240F84}" destId="{90E598F5-DB2A-4983-9AFA-273EF15AD3AB}" srcOrd="0" destOrd="0" presId="urn:microsoft.com/office/officeart/2005/8/layout/radial5"/>
    <dgm:cxn modelId="{588DD341-F46D-4F87-B329-D4B0BB963512}" type="presParOf" srcId="{FE90D2AB-8D47-476A-BA58-A39208240F84}" destId="{24C40CDA-6EF3-41AF-8413-AADB917045E7}" srcOrd="1" destOrd="0" presId="urn:microsoft.com/office/officeart/2005/8/layout/radial5"/>
    <dgm:cxn modelId="{8E4E20E2-5557-4845-A427-B6A31D85CEAF}" type="presParOf" srcId="{24C40CDA-6EF3-41AF-8413-AADB917045E7}" destId="{23394EBE-4B7A-47BD-9D1C-73E03FDD26C5}" srcOrd="0" destOrd="0" presId="urn:microsoft.com/office/officeart/2005/8/layout/radial5"/>
    <dgm:cxn modelId="{B692B84D-20EE-4AE6-B4E0-09E60E24F0CD}" type="presParOf" srcId="{FE90D2AB-8D47-476A-BA58-A39208240F84}" destId="{B8C110BC-392C-4207-B270-A2572CD850AA}" srcOrd="2" destOrd="0" presId="urn:microsoft.com/office/officeart/2005/8/layout/radial5"/>
    <dgm:cxn modelId="{0E210F8F-79D5-4C73-9AC7-A74FE51276CE}" type="presParOf" srcId="{FE90D2AB-8D47-476A-BA58-A39208240F84}" destId="{79B71D2D-56BC-4C71-8660-8AE40A944853}" srcOrd="3" destOrd="0" presId="urn:microsoft.com/office/officeart/2005/8/layout/radial5"/>
    <dgm:cxn modelId="{DF905A52-30C9-467A-AA13-F7CCDE531C32}" type="presParOf" srcId="{79B71D2D-56BC-4C71-8660-8AE40A944853}" destId="{A5389F08-02ED-4384-8F53-4D2D23F96115}" srcOrd="0" destOrd="0" presId="urn:microsoft.com/office/officeart/2005/8/layout/radial5"/>
    <dgm:cxn modelId="{11C7029A-D663-4B85-83FF-58FC52591EB8}" type="presParOf" srcId="{FE90D2AB-8D47-476A-BA58-A39208240F84}" destId="{E832FE1F-7040-4DCF-B546-F4FF26797057}" srcOrd="4" destOrd="0" presId="urn:microsoft.com/office/officeart/2005/8/layout/radial5"/>
    <dgm:cxn modelId="{757484E6-3559-4980-AC31-4BCA037C8701}" type="presParOf" srcId="{FE90D2AB-8D47-476A-BA58-A39208240F84}" destId="{21AAE1FA-CD5A-4807-9D63-B7A82F08C4AF}" srcOrd="5" destOrd="0" presId="urn:microsoft.com/office/officeart/2005/8/layout/radial5"/>
    <dgm:cxn modelId="{5CF13447-8DC5-4B10-AD33-0ABBFF2BA75C}" type="presParOf" srcId="{21AAE1FA-CD5A-4807-9D63-B7A82F08C4AF}" destId="{BFE0C759-BEC0-4EF6-80B4-B451E44002F5}" srcOrd="0" destOrd="0" presId="urn:microsoft.com/office/officeart/2005/8/layout/radial5"/>
    <dgm:cxn modelId="{46975AEB-FF37-4280-8899-F0218E57F7E9}" type="presParOf" srcId="{FE90D2AB-8D47-476A-BA58-A39208240F84}" destId="{5D9444C9-26B6-46DE-9206-A03B65056831}" srcOrd="6" destOrd="0" presId="urn:microsoft.com/office/officeart/2005/8/layout/radial5"/>
    <dgm:cxn modelId="{C8E16D8D-5299-499B-801C-F911F4AC416A}" type="presParOf" srcId="{FE90D2AB-8D47-476A-BA58-A39208240F84}" destId="{589EA049-3E04-47A9-BA31-3E0B83EF3D37}" srcOrd="7" destOrd="0" presId="urn:microsoft.com/office/officeart/2005/8/layout/radial5"/>
    <dgm:cxn modelId="{FCABC759-C09A-4B0C-BA3F-925426E61140}" type="presParOf" srcId="{589EA049-3E04-47A9-BA31-3E0B83EF3D37}" destId="{D986B145-2457-4D6C-98D6-4455EF9B7B5A}" srcOrd="0" destOrd="0" presId="urn:microsoft.com/office/officeart/2005/8/layout/radial5"/>
    <dgm:cxn modelId="{D48CFAAC-A0C0-44DF-B033-965B4C4238B7}" type="presParOf" srcId="{FE90D2AB-8D47-476A-BA58-A39208240F84}" destId="{E236D2DB-C5DF-4E3F-A1F7-E9F599C10625}"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538EFEE-7C0D-4DA6-B57D-50E9F013AF4C}" type="datetimeFigureOut">
              <a:rPr lang="en-US" smtClean="0"/>
              <a:pPr/>
              <a:t>12/4/2019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0772E20-E047-4DC2-902A-D150112EDF55}" type="slidenum">
              <a:rPr lang="en-US" smtClean="0"/>
              <a:pPr/>
              <a:t>‹#›</a:t>
            </a:fld>
            <a:endParaRPr lang="en-US"/>
          </a:p>
        </p:txBody>
      </p:sp>
    </p:spTree>
    <p:extLst>
      <p:ext uri="{BB962C8B-B14F-4D97-AF65-F5344CB8AC3E}">
        <p14:creationId xmlns:p14="http://schemas.microsoft.com/office/powerpoint/2010/main" val="3835789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1EB995-4FD7-4C7D-841F-C80DACE0A3FF}" type="datetimeFigureOut">
              <a:rPr lang="en-US" smtClean="0"/>
              <a:pPr/>
              <a:t>12/4/2019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C080A1-EF13-4AA3-8FB6-3DFBD3E5E425}" type="slidenum">
              <a:rPr lang="en-US" smtClean="0"/>
              <a:pPr/>
              <a:t>‹#›</a:t>
            </a:fld>
            <a:endParaRPr lang="en-US" dirty="0"/>
          </a:p>
        </p:txBody>
      </p:sp>
    </p:spTree>
    <p:extLst>
      <p:ext uri="{BB962C8B-B14F-4D97-AF65-F5344CB8AC3E}">
        <p14:creationId xmlns:p14="http://schemas.microsoft.com/office/powerpoint/2010/main" val="2831109143"/>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a:t>
            </a:fld>
            <a:endParaRPr lang="en-US" dirty="0"/>
          </a:p>
        </p:txBody>
      </p:sp>
    </p:spTree>
    <p:extLst>
      <p:ext uri="{BB962C8B-B14F-4D97-AF65-F5344CB8AC3E}">
        <p14:creationId xmlns:p14="http://schemas.microsoft.com/office/powerpoint/2010/main" val="101999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OUR MISSION</a:t>
            </a:r>
          </a:p>
        </p:txBody>
      </p:sp>
      <p:sp>
        <p:nvSpPr>
          <p:cNvPr id="5" name="Slide Number Placeholder 4"/>
          <p:cNvSpPr>
            <a:spLocks noGrp="1"/>
          </p:cNvSpPr>
          <p:nvPr>
            <p:ph type="sldNum" sz="quarter" idx="11"/>
          </p:nvPr>
        </p:nvSpPr>
        <p:spPr/>
        <p:txBody>
          <a:bodyPr/>
          <a:lstStyle/>
          <a:p>
            <a:fld id="{68322CDD-9D6C-4F63-9EC2-648226624108}" type="slidenum">
              <a:rPr lang="en-US" smtClean="0"/>
              <a:pPr/>
              <a:t>11</a:t>
            </a:fld>
            <a:endParaRPr lang="en-US" dirty="0"/>
          </a:p>
        </p:txBody>
      </p:sp>
    </p:spTree>
    <p:extLst>
      <p:ext uri="{BB962C8B-B14F-4D97-AF65-F5344CB8AC3E}">
        <p14:creationId xmlns:p14="http://schemas.microsoft.com/office/powerpoint/2010/main" val="8751366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not</a:t>
            </a:r>
            <a:r>
              <a:rPr lang="en-US" baseline="0" dirty="0" smtClean="0"/>
              <a:t> make a big change in something that is complex, but you might be able to identify one step forward.</a:t>
            </a:r>
          </a:p>
          <a:p>
            <a:endParaRPr lang="en-US" baseline="0" dirty="0" smtClean="0"/>
          </a:p>
          <a:p>
            <a:r>
              <a:rPr lang="en-US" baseline="0" dirty="0" smtClean="0"/>
              <a:t>Example: the agency has not done a Community Needs Assessment in more than 5 years and doesn’t have a plan to do one now…  that will take considerable activity to get moving and to get all of the pieces in place (see separate training about putting together a CNA team and collecting data).  </a:t>
            </a:r>
          </a:p>
          <a:p>
            <a:r>
              <a:rPr lang="en-US" baseline="0" dirty="0" smtClean="0"/>
              <a:t>So you can consider one thing you feel you can do to start the movement.  Maybe offer to do a training about the CN A.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102</a:t>
            </a:fld>
            <a:endParaRPr lang="en-US" dirty="0"/>
          </a:p>
        </p:txBody>
      </p:sp>
    </p:spTree>
    <p:extLst>
      <p:ext uri="{BB962C8B-B14F-4D97-AF65-F5344CB8AC3E}">
        <p14:creationId xmlns:p14="http://schemas.microsoft.com/office/powerpoint/2010/main" val="90770748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Celebrating something that is working can be a good strategy for creating interest in the full ROMA</a:t>
            </a:r>
            <a:r>
              <a:rPr lang="en-US" baseline="0" dirty="0" smtClean="0"/>
              <a:t> Cycle.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103</a:t>
            </a:fld>
            <a:endParaRPr lang="en-US" dirty="0"/>
          </a:p>
        </p:txBody>
      </p:sp>
    </p:spTree>
    <p:extLst>
      <p:ext uri="{BB962C8B-B14F-4D97-AF65-F5344CB8AC3E}">
        <p14:creationId xmlns:p14="http://schemas.microsoft.com/office/powerpoint/2010/main" val="38984753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71FB4A-F2D7-4DD0-9F37-E7342A660FF6}" type="slidenum">
              <a:rPr lang="en-US" smtClean="0"/>
              <a:pPr/>
              <a:t>104</a:t>
            </a:fld>
            <a:endParaRPr lang="en-US" dirty="0"/>
          </a:p>
        </p:txBody>
      </p:sp>
    </p:spTree>
    <p:extLst>
      <p:ext uri="{BB962C8B-B14F-4D97-AF65-F5344CB8AC3E}">
        <p14:creationId xmlns:p14="http://schemas.microsoft.com/office/powerpoint/2010/main" val="13874019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forget that you need resources to put your plan into action.</a:t>
            </a:r>
          </a:p>
          <a:p>
            <a:endParaRPr lang="en-US" dirty="0" smtClean="0"/>
          </a:p>
          <a:p>
            <a:r>
              <a:rPr lang="en-US" dirty="0" smtClean="0"/>
              <a:t>These are just some ideas… each of you will have to identify what you need to make an impact! </a:t>
            </a:r>
          </a:p>
          <a:p>
            <a:endParaRPr lang="en-US" dirty="0"/>
          </a:p>
        </p:txBody>
      </p:sp>
      <p:sp>
        <p:nvSpPr>
          <p:cNvPr id="4" name="Slide Number Placeholder 3"/>
          <p:cNvSpPr>
            <a:spLocks noGrp="1"/>
          </p:cNvSpPr>
          <p:nvPr>
            <p:ph type="sldNum" sz="quarter" idx="10"/>
          </p:nvPr>
        </p:nvSpPr>
        <p:spPr/>
        <p:txBody>
          <a:bodyPr/>
          <a:lstStyle/>
          <a:p>
            <a:fld id="{102E7A81-EBD3-42B9-96B1-8779E1CBF693}" type="slidenum">
              <a:rPr lang="en-US" smtClean="0"/>
              <a:pPr/>
              <a:t>105</a:t>
            </a:fld>
            <a:endParaRPr lang="en-US" dirty="0"/>
          </a:p>
        </p:txBody>
      </p:sp>
    </p:spTree>
    <p:extLst>
      <p:ext uri="{BB962C8B-B14F-4D97-AF65-F5344CB8AC3E}">
        <p14:creationId xmlns:p14="http://schemas.microsoft.com/office/powerpoint/2010/main" val="9429395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where a</a:t>
            </a:r>
            <a:r>
              <a:rPr lang="en-US" baseline="0" dirty="0" smtClean="0"/>
              <a:t> focus on results could be included. (click to bring in pink arrows)</a:t>
            </a:r>
            <a:endParaRPr lang="en-US" dirty="0"/>
          </a:p>
        </p:txBody>
      </p:sp>
      <p:sp>
        <p:nvSpPr>
          <p:cNvPr id="4" name="Slide Number Placeholder 3"/>
          <p:cNvSpPr>
            <a:spLocks noGrp="1"/>
          </p:cNvSpPr>
          <p:nvPr>
            <p:ph type="sldNum" sz="quarter" idx="10"/>
          </p:nvPr>
        </p:nvSpPr>
        <p:spPr/>
        <p:txBody>
          <a:bodyPr/>
          <a:lstStyle/>
          <a:p>
            <a:fld id="{3571FB4A-F2D7-4DD0-9F37-E7342A660FF6}" type="slidenum">
              <a:rPr lang="en-US" smtClean="0"/>
              <a:pPr/>
              <a:t>107</a:t>
            </a:fld>
            <a:endParaRPr lang="en-US"/>
          </a:p>
        </p:txBody>
      </p:sp>
    </p:spTree>
    <p:extLst>
      <p:ext uri="{BB962C8B-B14F-4D97-AF65-F5344CB8AC3E}">
        <p14:creationId xmlns:p14="http://schemas.microsoft.com/office/powerpoint/2010/main" val="25935654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 out blank worksheet and get participants to consider the example and identify some action steps that would address</a:t>
            </a:r>
            <a:r>
              <a:rPr lang="en-US" baseline="0" dirty="0" smtClean="0"/>
              <a:t> the issues in the example provided.</a:t>
            </a:r>
          </a:p>
          <a:p>
            <a:r>
              <a:rPr lang="en-US" baseline="0" dirty="0" smtClean="0"/>
              <a:t>Have them just work on the first four columns.   (We will come back to measures of success later.)  </a:t>
            </a:r>
          </a:p>
          <a:p>
            <a:endParaRPr lang="en-US" baseline="0" dirty="0" smtClean="0"/>
          </a:p>
          <a:p>
            <a:r>
              <a:rPr lang="en-US" baseline="0" dirty="0" smtClean="0"/>
              <a:t>After about 5 minutes, ask for some feedback from the participants to see how they are approaching the task.</a:t>
            </a:r>
          </a:p>
          <a:p>
            <a:r>
              <a:rPr lang="en-US" baseline="0" dirty="0" smtClean="0"/>
              <a:t>Then show the next slide, which is how we started to consider what was needed.</a:t>
            </a:r>
          </a:p>
          <a:p>
            <a:endParaRPr lang="en-US" baseline="0" dirty="0" smtClean="0"/>
          </a:p>
        </p:txBody>
      </p:sp>
      <p:sp>
        <p:nvSpPr>
          <p:cNvPr id="4" name="Slide Number Placeholder 3"/>
          <p:cNvSpPr>
            <a:spLocks noGrp="1"/>
          </p:cNvSpPr>
          <p:nvPr>
            <p:ph type="sldNum" sz="quarter" idx="10"/>
          </p:nvPr>
        </p:nvSpPr>
        <p:spPr/>
        <p:txBody>
          <a:bodyPr/>
          <a:lstStyle/>
          <a:p>
            <a:fld id="{6FC080A1-EF13-4AA3-8FB6-3DFBD3E5E425}" type="slidenum">
              <a:rPr lang="en-US" smtClean="0"/>
              <a:pPr/>
              <a:t>108</a:t>
            </a:fld>
            <a:endParaRPr lang="en-US" dirty="0"/>
          </a:p>
        </p:txBody>
      </p:sp>
    </p:spTree>
    <p:extLst>
      <p:ext uri="{BB962C8B-B14F-4D97-AF65-F5344CB8AC3E}">
        <p14:creationId xmlns:p14="http://schemas.microsoft.com/office/powerpoint/2010/main" val="18997121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identified the areas that showed us where the process was breaking down.  </a:t>
            </a:r>
          </a:p>
          <a:p>
            <a:r>
              <a:rPr lang="en-US" baseline="0" dirty="0" smtClean="0"/>
              <a:t>It starts with the initial meeting with the customer, when we are currently just identifying eligibility and referring to a service that is available.</a:t>
            </a:r>
          </a:p>
          <a:p>
            <a:r>
              <a:rPr lang="en-US" baseline="0" dirty="0" smtClean="0"/>
              <a:t>Using this flow chart idea will help to identify what actions need to be taken.</a:t>
            </a:r>
          </a:p>
          <a:p>
            <a:endParaRPr lang="en-US" baseline="0" dirty="0" smtClean="0"/>
          </a:p>
          <a:p>
            <a:r>
              <a:rPr lang="en-US" baseline="0" dirty="0" smtClean="0"/>
              <a:t>Have the group go back to their work on creating action plan.  Give another 5  minutes.</a:t>
            </a:r>
          </a:p>
          <a:p>
            <a:endParaRPr lang="en-US" baseline="0" dirty="0" smtClean="0"/>
          </a:p>
        </p:txBody>
      </p:sp>
      <p:sp>
        <p:nvSpPr>
          <p:cNvPr id="4" name="Slide Number Placeholder 3"/>
          <p:cNvSpPr>
            <a:spLocks noGrp="1"/>
          </p:cNvSpPr>
          <p:nvPr>
            <p:ph type="sldNum" sz="quarter" idx="10"/>
          </p:nvPr>
        </p:nvSpPr>
        <p:spPr/>
        <p:txBody>
          <a:bodyPr/>
          <a:lstStyle/>
          <a:p>
            <a:fld id="{6FC080A1-EF13-4AA3-8FB6-3DFBD3E5E425}" type="slidenum">
              <a:rPr lang="en-US" smtClean="0"/>
              <a:pPr/>
              <a:t>109</a:t>
            </a:fld>
            <a:endParaRPr lang="en-US" dirty="0"/>
          </a:p>
        </p:txBody>
      </p:sp>
    </p:spTree>
    <p:extLst>
      <p:ext uri="{BB962C8B-B14F-4D97-AF65-F5344CB8AC3E}">
        <p14:creationId xmlns:p14="http://schemas.microsoft.com/office/powerpoint/2010/main" val="32317024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sharing some ideas from the participants, you can show this example of first four columns – this takes the things identified on the flow chart</a:t>
            </a:r>
            <a:r>
              <a:rPr lang="en-US" baseline="0" dirty="0" smtClean="0"/>
              <a:t> and makes the action steps more specific.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110</a:t>
            </a:fld>
            <a:endParaRPr lang="en-US" dirty="0"/>
          </a:p>
        </p:txBody>
      </p:sp>
    </p:spTree>
    <p:extLst>
      <p:ext uri="{BB962C8B-B14F-4D97-AF65-F5344CB8AC3E}">
        <p14:creationId xmlns:p14="http://schemas.microsoft.com/office/powerpoint/2010/main" val="192409662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0" indent="-355600">
              <a:spcBef>
                <a:spcPts val="0"/>
              </a:spcBef>
              <a:buClr>
                <a:schemeClr val="dk1"/>
              </a:buClr>
              <a:buSzPts val="2000"/>
              <a:buFont typeface="Arial Narrow"/>
              <a:buNone/>
            </a:pPr>
            <a:r>
              <a:rPr lang="en-US" dirty="0" smtClean="0">
                <a:solidFill>
                  <a:schemeClr val="dk1"/>
                </a:solidFill>
                <a:latin typeface="Arial Narrow"/>
                <a:ea typeface="Arial Narrow"/>
                <a:cs typeface="Arial Narrow"/>
                <a:sym typeface="Arial Narrow"/>
              </a:rPr>
              <a:t>Ask participants to identify some areas</a:t>
            </a:r>
            <a:r>
              <a:rPr lang="en-US" baseline="0" dirty="0" smtClean="0">
                <a:solidFill>
                  <a:schemeClr val="dk1"/>
                </a:solidFill>
                <a:latin typeface="Arial Narrow"/>
                <a:ea typeface="Arial Narrow"/>
                <a:cs typeface="Arial Narrow"/>
                <a:sym typeface="Arial Narrow"/>
              </a:rPr>
              <a:t> that they have already identified.</a:t>
            </a:r>
          </a:p>
          <a:p>
            <a:pPr marL="457200" lvl="0" indent="-355600">
              <a:spcBef>
                <a:spcPts val="0"/>
              </a:spcBef>
              <a:buClr>
                <a:schemeClr val="dk1"/>
              </a:buClr>
              <a:buSzPts val="2000"/>
              <a:buFont typeface="Arial Narrow"/>
              <a:buNone/>
            </a:pPr>
            <a:r>
              <a:rPr lang="en-US" baseline="0" dirty="0" smtClean="0">
                <a:solidFill>
                  <a:schemeClr val="dk1"/>
                </a:solidFill>
                <a:latin typeface="Arial Narrow"/>
                <a:ea typeface="Arial Narrow"/>
                <a:cs typeface="Arial Narrow"/>
                <a:sym typeface="Arial Narrow"/>
              </a:rPr>
              <a:t>Here are some ideas for consideration:  </a:t>
            </a:r>
            <a:endParaRPr lang="en-US" dirty="0" smtClean="0">
              <a:solidFill>
                <a:schemeClr val="dk1"/>
              </a:solidFill>
              <a:latin typeface="Arial Narrow"/>
              <a:ea typeface="Arial Narrow"/>
              <a:cs typeface="Arial Narrow"/>
              <a:sym typeface="Arial Narrow"/>
            </a:endParaRPr>
          </a:p>
          <a:p>
            <a:pPr marL="457200" lvl="0" indent="-355600">
              <a:spcBef>
                <a:spcPts val="0"/>
              </a:spcBef>
              <a:buClr>
                <a:schemeClr val="dk1"/>
              </a:buClr>
              <a:buSzPts val="2000"/>
              <a:buFont typeface="Arial Narrow"/>
              <a:buChar char="❖"/>
            </a:pPr>
            <a:endParaRPr lang="en-US" dirty="0" smtClean="0">
              <a:solidFill>
                <a:schemeClr val="dk1"/>
              </a:solidFill>
              <a:latin typeface="Arial Narrow"/>
              <a:ea typeface="Arial Narrow"/>
              <a:cs typeface="Arial Narrow"/>
              <a:sym typeface="Arial Narrow"/>
            </a:endParaRPr>
          </a:p>
          <a:p>
            <a:pPr marL="457200" lvl="0" indent="-355600">
              <a:spcBef>
                <a:spcPts val="0"/>
              </a:spcBef>
              <a:buClr>
                <a:schemeClr val="dk1"/>
              </a:buClr>
              <a:buSzPts val="2000"/>
              <a:buFont typeface="Arial Narrow"/>
              <a:buChar char="❖"/>
            </a:pPr>
            <a:r>
              <a:rPr lang="en-US" dirty="0" smtClean="0">
                <a:solidFill>
                  <a:schemeClr val="dk1"/>
                </a:solidFill>
                <a:latin typeface="Arial Narrow"/>
                <a:ea typeface="Arial Narrow"/>
                <a:cs typeface="Arial Narrow"/>
                <a:sym typeface="Arial Narrow"/>
              </a:rPr>
              <a:t>Once realizing that you are not integrating</a:t>
            </a:r>
            <a:r>
              <a:rPr lang="en-US" baseline="0" dirty="0" smtClean="0">
                <a:solidFill>
                  <a:schemeClr val="dk1"/>
                </a:solidFill>
                <a:latin typeface="Arial Narrow"/>
                <a:ea typeface="Arial Narrow"/>
                <a:cs typeface="Arial Narrow"/>
                <a:sym typeface="Arial Narrow"/>
              </a:rPr>
              <a:t> the phases of the </a:t>
            </a:r>
            <a:r>
              <a:rPr lang="en-US" dirty="0" smtClean="0">
                <a:solidFill>
                  <a:schemeClr val="dk1"/>
                </a:solidFill>
                <a:latin typeface="Arial Narrow"/>
                <a:ea typeface="Arial Narrow"/>
                <a:cs typeface="Arial Narrow"/>
                <a:sym typeface="Arial Narrow"/>
              </a:rPr>
              <a:t>ROMA cycle, you want to identify how you can improve consideration of performance, improvement and results of new efforts as all part of the same process.</a:t>
            </a:r>
          </a:p>
          <a:p>
            <a:pPr marL="457200" lvl="0" indent="-355600">
              <a:spcBef>
                <a:spcPts val="0"/>
              </a:spcBef>
              <a:buClr>
                <a:schemeClr val="dk1"/>
              </a:buClr>
              <a:buSzPts val="2000"/>
              <a:buFont typeface="Arial Narrow"/>
              <a:buChar char="❖"/>
            </a:pPr>
            <a:r>
              <a:rPr lang="en-US" dirty="0" smtClean="0">
                <a:solidFill>
                  <a:schemeClr val="dk1"/>
                </a:solidFill>
                <a:latin typeface="Arial Narrow"/>
                <a:ea typeface="Arial Narrow"/>
                <a:cs typeface="Arial Narrow"/>
                <a:sym typeface="Arial Narrow"/>
              </a:rPr>
              <a:t>The</a:t>
            </a:r>
            <a:r>
              <a:rPr lang="en-US" baseline="0" dirty="0" smtClean="0">
                <a:solidFill>
                  <a:schemeClr val="dk1"/>
                </a:solidFill>
                <a:latin typeface="Arial Narrow"/>
                <a:ea typeface="Arial Narrow"/>
                <a:cs typeface="Arial Narrow"/>
                <a:sym typeface="Arial Narrow"/>
              </a:rPr>
              <a:t> plan is not based on what is identified in the community needs assessment.. How can this be addressed? </a:t>
            </a:r>
            <a:endParaRPr lang="en-US" dirty="0" smtClean="0">
              <a:solidFill>
                <a:schemeClr val="dk1"/>
              </a:solidFill>
              <a:latin typeface="Arial Narrow"/>
              <a:ea typeface="Arial Narrow"/>
              <a:cs typeface="Arial Narrow"/>
              <a:sym typeface="Arial Narrow"/>
            </a:endParaRPr>
          </a:p>
          <a:p>
            <a:pPr marL="457200" lvl="0" indent="-355600">
              <a:spcBef>
                <a:spcPts val="0"/>
              </a:spcBef>
              <a:buClr>
                <a:schemeClr val="dk1"/>
              </a:buClr>
              <a:buSzPts val="2000"/>
              <a:buFont typeface="Arial Narrow"/>
              <a:buChar char="❖"/>
            </a:pPr>
            <a:r>
              <a:rPr lang="en-US" dirty="0" smtClean="0">
                <a:solidFill>
                  <a:schemeClr val="dk1"/>
                </a:solidFill>
                <a:latin typeface="Arial Narrow"/>
                <a:ea typeface="Arial Narrow"/>
                <a:cs typeface="Arial Narrow"/>
                <a:sym typeface="Arial Narrow"/>
              </a:rPr>
              <a:t>Identifying measurement tools  and practices to track impact (at both family and community levels)</a:t>
            </a:r>
          </a:p>
          <a:p>
            <a:pPr marL="457200" lvl="0" indent="-355600">
              <a:spcBef>
                <a:spcPts val="0"/>
              </a:spcBef>
              <a:buClr>
                <a:schemeClr val="dk1"/>
              </a:buClr>
              <a:buSzPts val="2000"/>
              <a:buFont typeface="Arial Narrow"/>
              <a:buChar char="❖"/>
            </a:pPr>
            <a:r>
              <a:rPr lang="en-US" dirty="0" smtClean="0">
                <a:solidFill>
                  <a:schemeClr val="dk1"/>
                </a:solidFill>
                <a:latin typeface="Arial Narrow"/>
                <a:ea typeface="Arial Narrow"/>
                <a:cs typeface="Arial Narrow"/>
                <a:sym typeface="Arial Narrow"/>
              </a:rPr>
              <a:t>Strengthen data collection processes – what supports are needed at the level of direct service workers who are entering the data</a:t>
            </a:r>
          </a:p>
          <a:p>
            <a:pPr marL="457200" lvl="0" indent="-355600">
              <a:spcBef>
                <a:spcPts val="0"/>
              </a:spcBef>
              <a:buClr>
                <a:schemeClr val="dk1"/>
              </a:buClr>
              <a:buSzPts val="2000"/>
              <a:buFont typeface="Arial Narrow"/>
              <a:buChar char="❖"/>
            </a:pPr>
            <a:r>
              <a:rPr lang="en-US" dirty="0" smtClean="0">
                <a:solidFill>
                  <a:schemeClr val="dk1"/>
                </a:solidFill>
                <a:latin typeface="Arial Narrow"/>
                <a:ea typeface="Arial Narrow"/>
                <a:cs typeface="Arial Narrow"/>
                <a:sym typeface="Arial Narrow"/>
              </a:rPr>
              <a:t>Who is doing the analysis (in addition to reporting) of the data?  How can this be shared/improved?</a:t>
            </a:r>
          </a:p>
          <a:p>
            <a:pPr marL="457200" lvl="0" indent="-355600">
              <a:spcBef>
                <a:spcPts val="0"/>
              </a:spcBef>
              <a:buClr>
                <a:schemeClr val="dk1"/>
              </a:buClr>
              <a:buSzPts val="2000"/>
              <a:buFont typeface="Arial Narrow"/>
              <a:buChar char="❖"/>
            </a:pPr>
            <a:r>
              <a:rPr lang="en-US" dirty="0" smtClean="0">
                <a:solidFill>
                  <a:schemeClr val="dk1"/>
                </a:solidFill>
                <a:latin typeface="Arial Narrow"/>
                <a:ea typeface="Arial Narrow"/>
                <a:cs typeface="Arial Narrow"/>
                <a:sym typeface="Arial Narrow"/>
              </a:rPr>
              <a:t>How can data be better used to inform decision making?</a:t>
            </a:r>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111</a:t>
            </a:fld>
            <a:endParaRPr lang="en-US" dirty="0"/>
          </a:p>
        </p:txBody>
      </p:sp>
    </p:spTree>
    <p:extLst>
      <p:ext uri="{BB962C8B-B14F-4D97-AF65-F5344CB8AC3E}">
        <p14:creationId xmlns:p14="http://schemas.microsoft.com/office/powerpoint/2010/main" val="38615009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a flow chart that can be used</a:t>
            </a:r>
            <a:r>
              <a:rPr lang="en-US" baseline="0" dirty="0" smtClean="0"/>
              <a:t> to identify action points.  </a:t>
            </a:r>
          </a:p>
          <a:p>
            <a:r>
              <a:rPr lang="en-US" baseline="0" dirty="0" smtClean="0"/>
              <a:t>You can make copies of this and hand out to participants.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112</a:t>
            </a:fld>
            <a:endParaRPr lang="en-US" dirty="0"/>
          </a:p>
        </p:txBody>
      </p:sp>
    </p:spTree>
    <p:extLst>
      <p:ext uri="{BB962C8B-B14F-4D97-AF65-F5344CB8AC3E}">
        <p14:creationId xmlns:p14="http://schemas.microsoft.com/office/powerpoint/2010/main" val="265059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4F6FB4C2-71A5-41C6-87D3-D87C58C91F42}" type="slidenum">
              <a:rPr lang="en-US" smtClean="0">
                <a:solidFill>
                  <a:prstClr val="black"/>
                </a:solidFill>
                <a:latin typeface="Calibri"/>
              </a:rPr>
              <a:pPr defTabSz="465887">
                <a:defRPr/>
              </a:pPr>
              <a:t>12</a:t>
            </a:fld>
            <a:endParaRPr lang="en-US" dirty="0">
              <a:solidFill>
                <a:prstClr val="black"/>
              </a:solidFill>
              <a:latin typeface="Calibri"/>
            </a:endParaRPr>
          </a:p>
        </p:txBody>
      </p:sp>
    </p:spTree>
    <p:extLst>
      <p:ext uri="{BB962C8B-B14F-4D97-AF65-F5344CB8AC3E}">
        <p14:creationId xmlns:p14="http://schemas.microsoft.com/office/powerpoint/2010/main" val="17413802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113</a:t>
            </a:fld>
            <a:endParaRPr lang="en-US" dirty="0"/>
          </a:p>
        </p:txBody>
      </p:sp>
    </p:spTree>
    <p:extLst>
      <p:ext uri="{BB962C8B-B14F-4D97-AF65-F5344CB8AC3E}">
        <p14:creationId xmlns:p14="http://schemas.microsoft.com/office/powerpoint/2010/main" val="11484513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column in the action plan handout about measures of success.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114</a:t>
            </a:fld>
            <a:endParaRPr lang="en-US" dirty="0"/>
          </a:p>
        </p:txBody>
      </p:sp>
    </p:spTree>
    <p:extLst>
      <p:ext uri="{BB962C8B-B14F-4D97-AF65-F5344CB8AC3E}">
        <p14:creationId xmlns:p14="http://schemas.microsoft.com/office/powerpoint/2010/main" val="20360566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Example with measurement processes identified – this isn’t just about the measurement tools, but also about who will do it and what</a:t>
            </a:r>
            <a:r>
              <a:rPr lang="en-US" baseline="0" dirty="0" smtClean="0"/>
              <a:t> happens to the data from the tool. </a:t>
            </a:r>
            <a:endParaRPr lang="en-US"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115</a:t>
            </a:fld>
            <a:endParaRPr lang="en-US" dirty="0"/>
          </a:p>
        </p:txBody>
      </p:sp>
    </p:spTree>
    <p:extLst>
      <p:ext uri="{BB962C8B-B14F-4D97-AF65-F5344CB8AC3E}">
        <p14:creationId xmlns:p14="http://schemas.microsoft.com/office/powerpoint/2010/main" val="238604633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with measurement tools identified</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116</a:t>
            </a:fld>
            <a:endParaRPr lang="en-US" dirty="0"/>
          </a:p>
        </p:txBody>
      </p:sp>
    </p:spTree>
    <p:extLst>
      <p:ext uri="{BB962C8B-B14F-4D97-AF65-F5344CB8AC3E}">
        <p14:creationId xmlns:p14="http://schemas.microsoft.com/office/powerpoint/2010/main" val="5871111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simple way to track progress…… </a:t>
            </a:r>
          </a:p>
          <a:p>
            <a:endParaRPr lang="en-US" dirty="0" smtClean="0"/>
          </a:p>
          <a:p>
            <a:r>
              <a:rPr lang="en-US" dirty="0" smtClean="0"/>
              <a:t>You</a:t>
            </a:r>
            <a:r>
              <a:rPr lang="en-US" baseline="0" dirty="0" smtClean="0"/>
              <a:t> will need to identify what measurement processes you will use to identify movement from yellow to green to red. </a:t>
            </a:r>
          </a:p>
          <a:p>
            <a:r>
              <a:rPr lang="en-US" baseline="0" dirty="0" smtClean="0"/>
              <a:t>Or from “in crisis” to “thriving”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117</a:t>
            </a:fld>
            <a:endParaRPr lang="en-US" dirty="0"/>
          </a:p>
        </p:txBody>
      </p:sp>
    </p:spTree>
    <p:extLst>
      <p:ext uri="{BB962C8B-B14F-4D97-AF65-F5344CB8AC3E}">
        <p14:creationId xmlns:p14="http://schemas.microsoft.com/office/powerpoint/2010/main" val="135968891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any of these happening in your agency?  How could these ideas be put into your Impact Pathways</a:t>
            </a:r>
            <a:r>
              <a:rPr lang="en-US" baseline="0" dirty="0" smtClean="0"/>
              <a:t> Plan? </a:t>
            </a:r>
            <a:endParaRPr lang="en-US" dirty="0" smtClean="0"/>
          </a:p>
          <a:p>
            <a:endParaRPr lang="en-US" dirty="0" smtClean="0"/>
          </a:p>
          <a:p>
            <a:r>
              <a:rPr lang="en-US" dirty="0" smtClean="0"/>
              <a:t>What else is important?</a:t>
            </a:r>
          </a:p>
          <a:p>
            <a:r>
              <a:rPr lang="en-US" dirty="0" smtClean="0"/>
              <a:t>Quality of staff?</a:t>
            </a:r>
          </a:p>
          <a:p>
            <a:r>
              <a:rPr lang="en-US" dirty="0" smtClean="0"/>
              <a:t>Access to unrestricted</a:t>
            </a:r>
            <a:r>
              <a:rPr lang="en-US" baseline="0" dirty="0" smtClean="0"/>
              <a:t> funds to meet needs</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118</a:t>
            </a:fld>
            <a:endParaRPr lang="en-US" dirty="0"/>
          </a:p>
        </p:txBody>
      </p:sp>
    </p:spTree>
    <p:extLst>
      <p:ext uri="{BB962C8B-B14F-4D97-AF65-F5344CB8AC3E}">
        <p14:creationId xmlns:p14="http://schemas.microsoft.com/office/powerpoint/2010/main" val="149395508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119</a:t>
            </a:fld>
            <a:endParaRPr lang="en-US" dirty="0"/>
          </a:p>
        </p:txBody>
      </p:sp>
    </p:spTree>
    <p:extLst>
      <p:ext uri="{BB962C8B-B14F-4D97-AF65-F5344CB8AC3E}">
        <p14:creationId xmlns:p14="http://schemas.microsoft.com/office/powerpoint/2010/main" val="345447120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Who is your champion? </a:t>
            </a:r>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120</a:t>
            </a:fld>
            <a:endParaRPr lang="en-US" dirty="0"/>
          </a:p>
        </p:txBody>
      </p:sp>
    </p:spTree>
    <p:extLst>
      <p:ext uri="{BB962C8B-B14F-4D97-AF65-F5344CB8AC3E}">
        <p14:creationId xmlns:p14="http://schemas.microsoft.com/office/powerpoint/2010/main" val="1654329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have provided the ROMA Audit Checklist as a way to help you assess what is currently being done to implement ROMA.</a:t>
            </a:r>
          </a:p>
          <a:p>
            <a:r>
              <a:rPr lang="en-US" baseline="0" dirty="0" smtClean="0"/>
              <a:t>Given you some examples of how to create a plan for a pathway to impacting change in your agency</a:t>
            </a:r>
          </a:p>
          <a:p>
            <a:r>
              <a:rPr lang="en-US" baseline="0" dirty="0" smtClean="0"/>
              <a:t> identified some “building blocks” that could be useful as you consider a strategy to improve a ROMA culture, </a:t>
            </a:r>
          </a:p>
          <a:p>
            <a:r>
              <a:rPr lang="en-US" baseline="0" dirty="0" smtClean="0"/>
              <a:t>and suggested using a scorecard to follow your progress toward change.</a:t>
            </a:r>
          </a:p>
          <a:p>
            <a:endParaRPr lang="en-US" baseline="0" dirty="0" smtClean="0"/>
          </a:p>
          <a:p>
            <a:r>
              <a:rPr lang="en-US" baseline="0" dirty="0" smtClean="0"/>
              <a:t>What will you do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A2E68C-F518-4C23-BF4A-C2635A2E7740}" type="slidenum">
              <a:rPr lang="en-US" smtClean="0"/>
              <a:pPr/>
              <a:t>121</a:t>
            </a:fld>
            <a:endParaRPr lang="en-US"/>
          </a:p>
        </p:txBody>
      </p:sp>
    </p:spTree>
    <p:extLst>
      <p:ext uri="{BB962C8B-B14F-4D97-AF65-F5344CB8AC3E}">
        <p14:creationId xmlns:p14="http://schemas.microsoft.com/office/powerpoint/2010/main" val="33303653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solidFill>
                  <a:prstClr val="black"/>
                </a:solidFill>
              </a:rPr>
              <a:pPr/>
              <a:t>123</a:t>
            </a:fld>
            <a:endParaRPr lang="en-US" dirty="0">
              <a:solidFill>
                <a:prstClr val="black"/>
              </a:solidFill>
            </a:endParaRPr>
          </a:p>
        </p:txBody>
      </p:sp>
    </p:spTree>
    <p:extLst>
      <p:ext uri="{BB962C8B-B14F-4D97-AF65-F5344CB8AC3E}">
        <p14:creationId xmlns:p14="http://schemas.microsoft.com/office/powerpoint/2010/main" val="226599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How is it similar to a Logic Model?</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TOC is like the ROMA logic model in that it is a way of presenting a series of interrelated concepts so that they can be understood as a “big picture.”</a:t>
            </a:r>
          </a:p>
          <a:p>
            <a:pPr lvl="0"/>
            <a:r>
              <a:rPr lang="en-US" sz="1200" kern="1200" dirty="0" smtClean="0">
                <a:solidFill>
                  <a:schemeClr val="tx1"/>
                </a:solidFill>
                <a:latin typeface="+mn-lt"/>
                <a:ea typeface="+mn-ea"/>
                <a:cs typeface="+mn-cs"/>
              </a:rPr>
              <a:t>Specifically, it focuses on making the connections among identified need, the agency response and the changes that are projected and actually accomplished.  It ties all these to the agency's mission. </a:t>
            </a:r>
          </a:p>
          <a:p>
            <a:r>
              <a:rPr lang="en-US" sz="1200" b="1" kern="1200" dirty="0" smtClean="0">
                <a:solidFill>
                  <a:schemeClr val="tx1"/>
                </a:solidFill>
                <a:latin typeface="+mn-lt"/>
                <a:ea typeface="+mn-ea"/>
                <a:cs typeface="+mn-cs"/>
              </a:rPr>
              <a:t>How is it different than a Logic Model?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It’s broader than a Logic Model. It adds a focus on the articulation of assumptions, and the processing of what has been learned. </a:t>
            </a:r>
          </a:p>
          <a:p>
            <a:pPr lvl="0"/>
            <a:r>
              <a:rPr lang="en-US" sz="1200" kern="1200" dirty="0" smtClean="0">
                <a:solidFill>
                  <a:schemeClr val="tx1"/>
                </a:solidFill>
                <a:latin typeface="+mn-lt"/>
                <a:ea typeface="+mn-ea"/>
                <a:cs typeface="+mn-cs"/>
              </a:rPr>
              <a:t>It prompts analysis of the actual results identified at the end of a service period and provides the framework for data  reflection related to review of how the services were provided and how the outcome data was collected . The Logic Model does not specifically identify "how" this type of reflection should be framed.</a:t>
            </a:r>
          </a:p>
          <a:p>
            <a:pPr lvl="0"/>
            <a:r>
              <a:rPr lang="en-US" sz="1200" kern="1200" dirty="0" smtClean="0">
                <a:solidFill>
                  <a:schemeClr val="tx1"/>
                </a:solidFill>
                <a:latin typeface="+mn-lt"/>
                <a:ea typeface="+mn-ea"/>
                <a:cs typeface="+mn-cs"/>
              </a:rPr>
              <a:t>There’s a consideration of external factors and the preconditions related to the achievement of results.  This context helps the agency identify what is in their control and what is not.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defTabSz="465887">
              <a:defRPr/>
            </a:pPr>
            <a:fld id="{4F6FB4C2-71A5-41C6-87D3-D87C58C91F42}" type="slidenum">
              <a:rPr lang="en-US" smtClean="0">
                <a:solidFill>
                  <a:prstClr val="black"/>
                </a:solidFill>
                <a:latin typeface="Calibri"/>
              </a:rPr>
              <a:pPr defTabSz="465887">
                <a:defRPr/>
              </a:pPr>
              <a:t>13</a:t>
            </a:fld>
            <a:endParaRPr lang="en-US" dirty="0">
              <a:solidFill>
                <a:prstClr val="black"/>
              </a:solidFill>
              <a:latin typeface="Calibri"/>
            </a:endParaRPr>
          </a:p>
        </p:txBody>
      </p:sp>
    </p:spTree>
    <p:extLst>
      <p:ext uri="{BB962C8B-B14F-4D97-AF65-F5344CB8AC3E}">
        <p14:creationId xmlns:p14="http://schemas.microsoft.com/office/powerpoint/2010/main" val="17413802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7984D-25EB-4D7E-A6C8-9249238ED08E}" type="slidenum">
              <a:rPr lang="en-US" smtClean="0">
                <a:solidFill>
                  <a:prstClr val="black"/>
                </a:solidFill>
              </a:rPr>
              <a:pPr/>
              <a:t>125</a:t>
            </a:fld>
            <a:endParaRPr lang="en-US">
              <a:solidFill>
                <a:prstClr val="black"/>
              </a:solidFill>
            </a:endParaRPr>
          </a:p>
        </p:txBody>
      </p:sp>
    </p:spTree>
    <p:extLst>
      <p:ext uri="{BB962C8B-B14F-4D97-AF65-F5344CB8AC3E}">
        <p14:creationId xmlns:p14="http://schemas.microsoft.com/office/powerpoint/2010/main" val="29766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65">
              <a:lnSpc>
                <a:spcPct val="120000"/>
              </a:lnSpc>
              <a:spcAft>
                <a:spcPts val="1171"/>
              </a:spcAft>
              <a:buFont typeface="Arial" pitchFamily="34" charset="0"/>
              <a:buChar char="•"/>
              <a:defRPr/>
            </a:pPr>
            <a:r>
              <a:rPr lang="en-US" dirty="0"/>
              <a:t>Q: How did the Community Action Theory of Change come about? A: In 2011, Community Action leaders began to gather feedback, through surveys, listening sessions and webinars, on the core principles of the Community Services Block Grant Program (CSBG). The network stated that it was critical for this theory of change to reflect elements of the current CSBG Act, incorporate CAA history, vision and values; as well as include fresh and innovative thinking about the future of our work. The resulting document articulates core principles for the Network, identifies CAA Network national goals, demonstrates the CAA Network’s unique approach to addressing poverty, and makes a complicated system easier to understand.</a:t>
            </a:r>
          </a:p>
          <a:p>
            <a:pPr defTabSz="881365">
              <a:lnSpc>
                <a:spcPct val="120000"/>
              </a:lnSpc>
              <a:spcAft>
                <a:spcPts val="1171"/>
              </a:spcAft>
              <a:buFont typeface="Arial" pitchFamily="34" charset="0"/>
              <a:buChar char="•"/>
              <a:defRPr/>
            </a:pPr>
            <a:endParaRPr lang="en-US" dirty="0"/>
          </a:p>
          <a:p>
            <a:pPr defTabSz="881365">
              <a:lnSpc>
                <a:spcPct val="120000"/>
              </a:lnSpc>
              <a:spcAft>
                <a:spcPts val="1171"/>
              </a:spcAft>
              <a:buFont typeface="Arial" pitchFamily="34" charset="0"/>
              <a:buChar char="•"/>
              <a:defRPr/>
            </a:pPr>
            <a:r>
              <a:rPr lang="en-US" dirty="0"/>
              <a:t>The National Community Action Theory of Change was developed from input collected from the field between 2013 and 2016.  It evolved over that time as elements of the PM Framework were constructed and finalized.  An early draft of the TOC graphic was included with the Annual Report submission for OMB approval, and the graphic you see here is the one that was finally approved by OCS and released August 18, 2017.  </a:t>
            </a:r>
          </a:p>
          <a:p>
            <a:pPr defTabSz="881365">
              <a:lnSpc>
                <a:spcPct val="120000"/>
              </a:lnSpc>
              <a:spcAft>
                <a:spcPts val="1171"/>
              </a:spcAft>
              <a:buFont typeface="Arial" pitchFamily="34" charset="0"/>
              <a:buChar char="•"/>
              <a:defRPr/>
            </a:pPr>
            <a:endParaRPr lang="en-US" dirty="0"/>
          </a:p>
          <a:p>
            <a:pPr defTabSz="881365">
              <a:lnSpc>
                <a:spcPct val="120000"/>
              </a:lnSpc>
              <a:spcAft>
                <a:spcPts val="1171"/>
              </a:spcAft>
              <a:buFont typeface="Arial" pitchFamily="34" charset="0"/>
              <a:buChar char="•"/>
              <a:defRPr/>
            </a:pPr>
            <a:endParaRPr lang="en-US" dirty="0"/>
          </a:p>
          <a:p>
            <a:pPr defTabSz="881365">
              <a:lnSpc>
                <a:spcPct val="120000"/>
              </a:lnSpc>
              <a:spcAft>
                <a:spcPts val="1171"/>
              </a:spcAft>
              <a:buFont typeface="Arial" pitchFamily="34" charset="0"/>
              <a:buChar char="•"/>
              <a:defRPr/>
            </a:pPr>
            <a:r>
              <a:rPr lang="en-US" dirty="0"/>
              <a:t>The introduction of the National TOC creates a snapshot of the complicated mission and vision that plays out through local CAAs, state associations, state offices, national partners and the federal office (OCS)</a:t>
            </a:r>
          </a:p>
          <a:p>
            <a:pPr defTabSz="881365">
              <a:lnSpc>
                <a:spcPct val="120000"/>
              </a:lnSpc>
              <a:spcAft>
                <a:spcPts val="1171"/>
              </a:spcAft>
              <a:buFont typeface="Arial" pitchFamily="34" charset="0"/>
              <a:buChar char="•"/>
              <a:defRPr/>
            </a:pPr>
            <a:endParaRPr lang="en-US" dirty="0"/>
          </a:p>
          <a:p>
            <a:pPr defTabSz="881365">
              <a:lnSpc>
                <a:spcPct val="120000"/>
              </a:lnSpc>
              <a:spcAft>
                <a:spcPts val="1171"/>
              </a:spcAft>
              <a:buFont typeface="Arial" pitchFamily="34" charset="0"/>
              <a:buChar char="•"/>
              <a:defRPr/>
            </a:pPr>
            <a:r>
              <a:rPr lang="en-US" dirty="0"/>
              <a:t>A theory of change is a brief expression of the assumptions that underpin the network’s actions, identification of the areas in which the network will provide strategies and services, and the expectation of excellence of the network that will convert organizational and financial resources into the desired results. </a:t>
            </a:r>
          </a:p>
          <a:p>
            <a:pPr defTabSz="881365">
              <a:lnSpc>
                <a:spcPct val="120000"/>
              </a:lnSpc>
              <a:spcAft>
                <a:spcPts val="1171"/>
              </a:spcAft>
              <a:buFont typeface="Arial" pitchFamily="34" charset="0"/>
              <a:buChar char="•"/>
              <a:defRPr/>
            </a:pPr>
            <a:r>
              <a:rPr lang="en-US" dirty="0"/>
              <a:t>It provides a </a:t>
            </a:r>
            <a:r>
              <a:rPr lang="en-US" b="1" dirty="0"/>
              <a:t>conceptual road map </a:t>
            </a:r>
            <a:r>
              <a:rPr lang="en-US" dirty="0"/>
              <a:t>for how an organization expects to achieve its intended impact.  </a:t>
            </a:r>
          </a:p>
          <a:p>
            <a:pPr defTabSz="881365">
              <a:lnSpc>
                <a:spcPct val="120000"/>
              </a:lnSpc>
              <a:spcAft>
                <a:spcPts val="1171"/>
              </a:spcAft>
              <a:buFont typeface="Arial" pitchFamily="34" charset="0"/>
              <a:buChar char="•"/>
              <a:defRPr/>
            </a:pPr>
            <a:r>
              <a:rPr lang="en-US" dirty="0"/>
              <a:t>This is very similar to </a:t>
            </a:r>
            <a:r>
              <a:rPr lang="en-US" b="1" dirty="0"/>
              <a:t>a logic model </a:t>
            </a:r>
            <a:r>
              <a:rPr lang="en-US" dirty="0"/>
              <a:t>(which has detailed  information about needs, activities, inputs, outputs, outcomes, indicators) but has the additional dimension of saying what the network believes and why it believes what it does will make a difference.  </a:t>
            </a:r>
          </a:p>
          <a:p>
            <a:pPr>
              <a:lnSpc>
                <a:spcPct val="120000"/>
              </a:lnSpc>
              <a:spcAft>
                <a:spcPts val="1171"/>
              </a:spcAft>
              <a:buFont typeface="Arial" pitchFamily="34" charset="0"/>
              <a:buChar char="•"/>
              <a:defRPr/>
            </a:pPr>
            <a:endParaRPr lang="en-US" dirty="0">
              <a:solidFill>
                <a:schemeClr val="tx2"/>
              </a:solidFill>
            </a:endParaRPr>
          </a:p>
          <a:p>
            <a:pPr>
              <a:lnSpc>
                <a:spcPct val="120000"/>
              </a:lnSpc>
              <a:spcAft>
                <a:spcPts val="1171"/>
              </a:spcAft>
              <a:buFont typeface="Arial" pitchFamily="34" charset="0"/>
              <a:buChar char="•"/>
              <a:defRPr/>
            </a:pPr>
            <a:r>
              <a:rPr lang="en-US" dirty="0"/>
              <a:t> this TOC demonstrates</a:t>
            </a:r>
            <a:r>
              <a:rPr lang="en-US" baseline="0" dirty="0"/>
              <a:t> commitment to accountability via Performance Management</a:t>
            </a:r>
          </a:p>
          <a:p>
            <a:pPr>
              <a:lnSpc>
                <a:spcPct val="120000"/>
              </a:lnSpc>
              <a:spcAft>
                <a:spcPts val="1171"/>
              </a:spcAft>
              <a:buFont typeface="Arial" pitchFamily="34" charset="0"/>
              <a:buChar char="•"/>
              <a:defRPr/>
            </a:pPr>
            <a:r>
              <a:rPr lang="en-US" baseline="0" dirty="0"/>
              <a:t> Goal:  </a:t>
            </a:r>
            <a:r>
              <a:rPr lang="en-US" dirty="0">
                <a:solidFill>
                  <a:schemeClr val="tx2"/>
                </a:solidFill>
              </a:rPr>
              <a:t>Making a complicated system easier to understand.</a:t>
            </a:r>
          </a:p>
          <a:p>
            <a:endParaRPr lang="en-US" dirty="0"/>
          </a:p>
        </p:txBody>
      </p:sp>
      <p:sp>
        <p:nvSpPr>
          <p:cNvPr id="4" name="Slide Number Placeholder 3"/>
          <p:cNvSpPr>
            <a:spLocks noGrp="1"/>
          </p:cNvSpPr>
          <p:nvPr>
            <p:ph type="sldNum" sz="quarter" idx="5"/>
          </p:nvPr>
        </p:nvSpPr>
        <p:spPr/>
        <p:txBody>
          <a:bodyPr/>
          <a:lstStyle/>
          <a:p>
            <a:pPr defTabSz="465887">
              <a:defRPr/>
            </a:pPr>
            <a:fld id="{4F6FB4C2-71A5-41C6-87D3-D87C58C91F42}" type="slidenum">
              <a:rPr lang="en-US" smtClean="0">
                <a:solidFill>
                  <a:prstClr val="black"/>
                </a:solidFill>
                <a:latin typeface="Calibri"/>
              </a:rPr>
              <a:pPr defTabSz="465887">
                <a:defRPr/>
              </a:pPr>
              <a:t>14</a:t>
            </a:fld>
            <a:endParaRPr lang="en-US" dirty="0">
              <a:solidFill>
                <a:prstClr val="black"/>
              </a:solidFill>
              <a:latin typeface="Calibri"/>
            </a:endParaRPr>
          </a:p>
        </p:txBody>
      </p:sp>
    </p:spTree>
    <p:extLst>
      <p:ext uri="{BB962C8B-B14F-4D97-AF65-F5344CB8AC3E}">
        <p14:creationId xmlns:p14="http://schemas.microsoft.com/office/powerpoint/2010/main" val="1168170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308"/>
              </a:spcAft>
              <a:defRPr/>
            </a:pPr>
            <a:r>
              <a:rPr lang="en-US" sz="1200" b="1" dirty="0" smtClean="0"/>
              <a:t>*Describes </a:t>
            </a:r>
            <a:r>
              <a:rPr lang="en-US" sz="1200" dirty="0" smtClean="0"/>
              <a:t>the elements of a common framework Community Action Agencies (CAAs) use to produce change.  </a:t>
            </a:r>
          </a:p>
          <a:p>
            <a:pPr>
              <a:spcAft>
                <a:spcPts val="1308"/>
              </a:spcAft>
              <a:defRPr/>
            </a:pPr>
            <a:r>
              <a:rPr lang="en-US" sz="1200" b="1" dirty="0" smtClean="0"/>
              <a:t>*Portrays </a:t>
            </a:r>
            <a:r>
              <a:rPr lang="en-US" sz="1200" dirty="0" smtClean="0"/>
              <a:t>the broad picture of Community Action: long term goals, core principles, and system capacity. </a:t>
            </a:r>
          </a:p>
          <a:p>
            <a:pPr>
              <a:spcAft>
                <a:spcPts val="1308"/>
              </a:spcAft>
              <a:defRPr/>
            </a:pPr>
            <a:r>
              <a:rPr lang="en-US" sz="1200" b="1" dirty="0" smtClean="0"/>
              <a:t>*Identifies </a:t>
            </a:r>
            <a:r>
              <a:rPr lang="en-US" sz="1200" dirty="0" smtClean="0"/>
              <a:t>the assumptions and core principles that guide the design of services and strategies to reach the long-term goals it hopes to achieve. </a:t>
            </a:r>
          </a:p>
          <a:p>
            <a:pPr>
              <a:spcAft>
                <a:spcPts val="1308"/>
              </a:spcAft>
              <a:defRPr/>
            </a:pPr>
            <a:r>
              <a:rPr lang="en-US" sz="1200" b="1" dirty="0" smtClean="0"/>
              <a:t>*Demonstrates </a:t>
            </a:r>
            <a:r>
              <a:rPr lang="en-US" sz="1200" dirty="0" smtClean="0"/>
              <a:t>commitment to accountability for the entire network through the Performance Management Framework and specifically to agency excellence through the Organizational Standards.</a:t>
            </a:r>
          </a:p>
          <a:p>
            <a:pPr>
              <a:spcAft>
                <a:spcPts val="1308"/>
              </a:spcAft>
              <a:defRPr/>
            </a:pPr>
            <a:r>
              <a:rPr lang="en-US" sz="1200" b="1" dirty="0" smtClean="0"/>
              <a:t>*Connects </a:t>
            </a:r>
            <a:r>
              <a:rPr lang="en-US" sz="1200" dirty="0" smtClean="0"/>
              <a:t>the foundation of a high performing national network to the services and strategies implemented by local CAAs in order to achieve the national Community Action goals.</a:t>
            </a:r>
          </a:p>
          <a:p>
            <a:endParaRPr lang="en-US" dirty="0"/>
          </a:p>
        </p:txBody>
      </p:sp>
      <p:sp>
        <p:nvSpPr>
          <p:cNvPr id="4" name="Slide Number Placeholder 3"/>
          <p:cNvSpPr>
            <a:spLocks noGrp="1"/>
          </p:cNvSpPr>
          <p:nvPr>
            <p:ph type="sldNum" sz="quarter" idx="5"/>
          </p:nvPr>
        </p:nvSpPr>
        <p:spPr/>
        <p:txBody>
          <a:bodyPr/>
          <a:lstStyle/>
          <a:p>
            <a:pPr defTabSz="465887">
              <a:defRPr/>
            </a:pPr>
            <a:fld id="{4F6FB4C2-71A5-41C6-87D3-D87C58C91F42}" type="slidenum">
              <a:rPr lang="en-US" smtClean="0">
                <a:solidFill>
                  <a:prstClr val="black"/>
                </a:solidFill>
                <a:latin typeface="Calibri"/>
              </a:rPr>
              <a:pPr defTabSz="465887">
                <a:defRPr/>
              </a:pPr>
              <a:t>15</a:t>
            </a:fld>
            <a:endParaRPr lang="en-US" dirty="0">
              <a:solidFill>
                <a:prstClr val="black"/>
              </a:solidFill>
              <a:latin typeface="Calibri"/>
            </a:endParaRPr>
          </a:p>
        </p:txBody>
      </p:sp>
    </p:spTree>
    <p:extLst>
      <p:ext uri="{BB962C8B-B14F-4D97-AF65-F5344CB8AC3E}">
        <p14:creationId xmlns:p14="http://schemas.microsoft.com/office/powerpoint/2010/main" val="1821234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 national TOC </a:t>
            </a:r>
            <a:r>
              <a:rPr lang="en-US" sz="2800" dirty="0" smtClean="0">
                <a:solidFill>
                  <a:schemeClr val="tx2"/>
                </a:solidFill>
              </a:rPr>
              <a:t>is the </a:t>
            </a:r>
            <a:r>
              <a:rPr lang="en-US" sz="2800" b="1" dirty="0" smtClean="0">
                <a:solidFill>
                  <a:schemeClr val="tx2"/>
                </a:solidFill>
              </a:rPr>
              <a:t>articulation of the underlying beliefs and assumptions</a:t>
            </a:r>
            <a:r>
              <a:rPr lang="en-US" sz="2800" dirty="0" smtClean="0">
                <a:solidFill>
                  <a:schemeClr val="tx2"/>
                </a:solidFill>
              </a:rPr>
              <a:t> that guide a service delivery strategy.   </a:t>
            </a:r>
          </a:p>
          <a:p>
            <a:pPr lvl="1"/>
            <a:r>
              <a:rPr lang="en-US" sz="2400" dirty="0" smtClean="0">
                <a:solidFill>
                  <a:schemeClr val="tx2"/>
                </a:solidFill>
              </a:rPr>
              <a:t>It identifies the “why” and the “how” of the activities undertaken and it identifies the “what” of change and improvement produced. </a:t>
            </a:r>
          </a:p>
          <a:p>
            <a:r>
              <a:rPr lang="en-US" sz="2800" dirty="0" smtClean="0">
                <a:solidFill>
                  <a:schemeClr val="tx2"/>
                </a:solidFill>
              </a:rPr>
              <a:t>Incorporates CAA history, vision and values.</a:t>
            </a:r>
          </a:p>
          <a:p>
            <a:r>
              <a:rPr lang="en-US" sz="2800" dirty="0" smtClean="0">
                <a:solidFill>
                  <a:schemeClr val="tx2"/>
                </a:solidFill>
              </a:rPr>
              <a:t>Articulates core principles for CAA Network.</a:t>
            </a:r>
          </a:p>
          <a:p>
            <a:r>
              <a:rPr lang="en-US" sz="2800" dirty="0" smtClean="0">
                <a:solidFill>
                  <a:schemeClr val="tx2"/>
                </a:solidFill>
              </a:rPr>
              <a:t>Identifies CAA Network national goals. </a:t>
            </a:r>
          </a:p>
          <a:p>
            <a:endParaRPr lang="en-US" dirty="0" smtClean="0"/>
          </a:p>
          <a:p>
            <a:r>
              <a:rPr lang="en-US" baseline="0" dirty="0" smtClean="0"/>
              <a:t>TOC provides general guidance for the CSBG Network regarding the goals for individuals, families and communities – and sets out some expectations about “high performing agencies” and performance management (org standards, ROMA)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16</a:t>
            </a:fld>
            <a:endParaRPr lang="en-US" dirty="0"/>
          </a:p>
        </p:txBody>
      </p:sp>
    </p:spTree>
    <p:extLst>
      <p:ext uri="{BB962C8B-B14F-4D97-AF65-F5344CB8AC3E}">
        <p14:creationId xmlns:p14="http://schemas.microsoft.com/office/powerpoint/2010/main" val="2825314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18</a:t>
            </a:fld>
            <a:endParaRPr lang="en-US" dirty="0"/>
          </a:p>
        </p:txBody>
      </p:sp>
    </p:spTree>
    <p:extLst>
      <p:ext uri="{BB962C8B-B14F-4D97-AF65-F5344CB8AC3E}">
        <p14:creationId xmlns:p14="http://schemas.microsoft.com/office/powerpoint/2010/main" val="1209296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Because it is important to know how much service we are able</a:t>
            </a:r>
            <a:r>
              <a:rPr lang="en-US" baseline="0" dirty="0" smtClean="0"/>
              <a:t> to provide with the CSBG funds and the additional funds they leverage, CAAs have always been asked to identify the number of people they serve and to quantify the services they provide.  </a:t>
            </a:r>
          </a:p>
          <a:p>
            <a:r>
              <a:rPr lang="en-US" baseline="0" dirty="0" smtClean="0"/>
              <a:t>More recently the focus has shifted to also knowing what has happened because of our activities.</a:t>
            </a:r>
          </a:p>
          <a:p>
            <a:r>
              <a:rPr lang="en-US" baseline="0" dirty="0" smtClean="0"/>
              <a:t>Note: more recent is 20 years.  We have had 2 decades to make the shift in perspective, so why hasn’t it happened universally across the country? </a:t>
            </a:r>
            <a:endParaRPr lang="en-US" dirty="0" smtClean="0"/>
          </a:p>
          <a:p>
            <a:endParaRPr lang="en-US" dirty="0" smtClean="0"/>
          </a:p>
          <a:p>
            <a:r>
              <a:rPr lang="en-US" dirty="0" smtClean="0"/>
              <a:t>Next</a:t>
            </a:r>
            <a:r>
              <a:rPr lang="en-US" baseline="0" dirty="0" smtClean="0"/>
              <a:t> bullet is one reason.</a:t>
            </a:r>
            <a:endParaRPr lang="en-US" dirty="0" smtClean="0"/>
          </a:p>
          <a:p>
            <a:r>
              <a:rPr lang="en-US" dirty="0" smtClean="0"/>
              <a:t>The “food distribution” issue is a common one raised by agencies across the country.</a:t>
            </a:r>
          </a:p>
          <a:p>
            <a:r>
              <a:rPr lang="en-US" dirty="0" smtClean="0"/>
              <a:t>The “results orientation” question is:  What has changed for people who received the food?  Do we know? </a:t>
            </a:r>
          </a:p>
          <a:p>
            <a:endParaRPr lang="en-US" dirty="0" smtClean="0"/>
          </a:p>
          <a:p>
            <a:r>
              <a:rPr lang="en-US" dirty="0" smtClean="0"/>
              <a:t>This brings us to the last bullet on this slide: follow up</a:t>
            </a:r>
          </a:p>
          <a:p>
            <a:r>
              <a:rPr lang="en-US" dirty="0" smtClean="0"/>
              <a:t>Without</a:t>
            </a:r>
            <a:r>
              <a:rPr lang="en-US" baseline="0" dirty="0" smtClean="0"/>
              <a:t> follow up, the only thing you know for sure is that the service was delivered.</a:t>
            </a:r>
          </a:p>
          <a:p>
            <a:r>
              <a:rPr lang="en-US" baseline="0" dirty="0" smtClean="0"/>
              <a:t>What are the problems with doing follow up?  </a:t>
            </a:r>
          </a:p>
          <a:p>
            <a:r>
              <a:rPr lang="en-US" baseline="0" dirty="0" smtClean="0"/>
              <a:t>One that we hear all the time is that there is not enough funding to support follow up </a:t>
            </a:r>
          </a:p>
          <a:p>
            <a:r>
              <a:rPr lang="en-US" baseline="0" dirty="0" smtClean="0"/>
              <a:t>	See what people in the audience thing about this idea.  </a:t>
            </a:r>
          </a:p>
          <a:p>
            <a:r>
              <a:rPr lang="en-US" baseline="0" dirty="0" smtClean="0"/>
              <a:t> Another is that a plan for follow up (for “measurement”) is not included in the other planning activities.</a:t>
            </a:r>
          </a:p>
          <a:p>
            <a:r>
              <a:rPr lang="en-US" baseline="0" dirty="0" smtClean="0"/>
              <a:t>	refer back to the flip chart with the list of outcomes you generated in the last activity and ask what kinds of measurement tools and processes people have in place to know if the outcome occurred or not, or if there has been progress towards the outcome.  </a:t>
            </a:r>
          </a:p>
          <a:p>
            <a:r>
              <a:rPr lang="en-US" baseline="0" dirty="0" smtClean="0"/>
              <a:t>	make notes about the measurement tools.</a:t>
            </a:r>
          </a:p>
          <a:p>
            <a:endParaRPr lang="en-US" baseline="0" dirty="0" smtClean="0"/>
          </a:p>
          <a:p>
            <a:r>
              <a:rPr lang="en-US" baseline="0" dirty="0" smtClean="0"/>
              <a:t>In this part of the discussion, you might find that some of the things you previously wrote as outcomes are really outputs. </a:t>
            </a:r>
          </a:p>
          <a:p>
            <a:r>
              <a:rPr lang="en-US" baseline="0" dirty="0" smtClean="0"/>
              <a:t>Discuss the differences at this time and circle the items that really are outcomes.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19</a:t>
            </a:fld>
            <a:endParaRPr lang="en-US" dirty="0"/>
          </a:p>
        </p:txBody>
      </p:sp>
    </p:spTree>
    <p:extLst>
      <p:ext uri="{BB962C8B-B14F-4D97-AF65-F5344CB8AC3E}">
        <p14:creationId xmlns:p14="http://schemas.microsoft.com/office/powerpoint/2010/main" val="3658884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1B95F-883A-4AAC-A4D6-CF21ACA29946}" type="slidenum">
              <a:rPr lang="en-US"/>
              <a:pPr/>
              <a:t>20</a:t>
            </a:fld>
            <a:endParaRPr lang="en-US" dirty="0"/>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dirty="0" smtClean="0"/>
              <a:t>Community Action Partnership of Kern County CA</a:t>
            </a:r>
          </a:p>
          <a:p>
            <a:endParaRPr lang="en-US" dirty="0" smtClean="0"/>
          </a:p>
          <a:p>
            <a:r>
              <a:rPr lang="en-US" dirty="0" smtClean="0"/>
              <a:t>They start with this question:  HAVE WE ENDED POVERTY YET? WHY NOT?</a:t>
            </a:r>
          </a:p>
          <a:p>
            <a:endParaRPr lang="en-US" dirty="0" smtClean="0"/>
          </a:p>
          <a:p>
            <a:r>
              <a:rPr lang="en-US" dirty="0" smtClean="0"/>
              <a:t>They found that they were delivering basic services which were not moving people or changing</a:t>
            </a:r>
            <a:r>
              <a:rPr lang="en-US" baseline="0" dirty="0" smtClean="0"/>
              <a:t> their lives,</a:t>
            </a:r>
          </a:p>
          <a:p>
            <a:r>
              <a:rPr lang="en-US" baseline="0" dirty="0" smtClean="0"/>
              <a:t>They moved to a theory of change based on building a “house” of different services and approaches that will lead to the outcomes at the top.  </a:t>
            </a:r>
          </a:p>
          <a:p>
            <a:endParaRPr lang="en-US" baseline="0" dirty="0" smtClean="0"/>
          </a:p>
          <a:p>
            <a:r>
              <a:rPr lang="en-US" baseline="0" dirty="0" smtClean="0"/>
              <a:t>IF YOUR AGENCY IS ADOPTING A “RESULTS” ORIENTATION, YOU MUST CONSIDER THE AGENCY’S APPROACH TO GETTING THERE. </a:t>
            </a:r>
            <a:endParaRPr lang="en-US" dirty="0"/>
          </a:p>
        </p:txBody>
      </p:sp>
    </p:spTree>
    <p:extLst>
      <p:ext uri="{BB962C8B-B14F-4D97-AF65-F5344CB8AC3E}">
        <p14:creationId xmlns:p14="http://schemas.microsoft.com/office/powerpoint/2010/main" val="2629998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series of slides shows how services can be considered.</a:t>
            </a:r>
          </a:p>
          <a:p>
            <a:r>
              <a:rPr lang="en-US" dirty="0" smtClean="0"/>
              <a:t>Some services produce a single outcome (GED prep class &gt;</a:t>
            </a:r>
            <a:r>
              <a:rPr lang="en-US" baseline="0" dirty="0" smtClean="0"/>
              <a:t> high school diploma)</a:t>
            </a:r>
            <a:r>
              <a:rPr lang="en-US" dirty="0" smtClean="0"/>
              <a:t>, while</a:t>
            </a:r>
            <a:r>
              <a:rPr lang="en-US" baseline="0" dirty="0" smtClean="0"/>
              <a:t> others produce several outcomes</a:t>
            </a:r>
            <a:r>
              <a:rPr lang="en-US" dirty="0" smtClean="0"/>
              <a:t> (case management &gt; secure</a:t>
            </a:r>
            <a:r>
              <a:rPr lang="en-US" baseline="0" dirty="0" smtClean="0"/>
              <a:t> housing, increase job skills, etc.).  Some times multiple services are needed to produce a single outcome (food, transportation, child care, job search &gt; secure employment).  Multiple services can also produce multiple outcomes (someone receiving all the services mentioned above may achieve other outcomes besides just securing employment – such as outcomes associated with family stability )</a:t>
            </a:r>
          </a:p>
          <a:p>
            <a:endParaRPr lang="en-US" baseline="0" dirty="0" smtClean="0"/>
          </a:p>
          <a:p>
            <a:r>
              <a:rPr lang="en-US" baseline="0" dirty="0" smtClean="0"/>
              <a:t>Some times services are provided but no follow up is done to find out what the impact was.  Some services are designed to meet an immediate crisis but there is no expectation to see a change in status for the recipient. Receipt of a food box may be important to tide the family over until other resources are developed, but the food box alone does not change (or contribute significantly to) the situation of the family. </a:t>
            </a:r>
            <a:endParaRPr lang="en-US" dirty="0" smtClean="0"/>
          </a:p>
          <a:p>
            <a:endParaRPr lang="en-US" dirty="0" smtClean="0"/>
          </a:p>
          <a:p>
            <a:r>
              <a:rPr lang="en-US" dirty="0" smtClean="0"/>
              <a:t>These are areas considered to be services without direct outcomes: </a:t>
            </a:r>
          </a:p>
          <a:p>
            <a:r>
              <a:rPr lang="en-US" dirty="0" smtClean="0"/>
              <a:t>Provision of food boxes</a:t>
            </a:r>
          </a:p>
          <a:p>
            <a:r>
              <a:rPr lang="en-US" dirty="0" smtClean="0"/>
              <a:t>Providing</a:t>
            </a:r>
            <a:r>
              <a:rPr lang="en-US" baseline="0" dirty="0" smtClean="0"/>
              <a:t> a job fair or health fair or other community event that has no follow up and no specific objective for change. </a:t>
            </a:r>
            <a:endParaRPr lang="en-US" dirty="0" smtClean="0"/>
          </a:p>
          <a:p>
            <a:r>
              <a:rPr lang="en-US" dirty="0" smtClean="0"/>
              <a:t>Provision of child care</a:t>
            </a:r>
          </a:p>
          <a:p>
            <a:r>
              <a:rPr lang="en-US" dirty="0" smtClean="0"/>
              <a:t>Provision of transportation</a:t>
            </a:r>
          </a:p>
          <a:p>
            <a:r>
              <a:rPr lang="en-US" b="1" dirty="0" smtClean="0"/>
              <a:t>Remember they</a:t>
            </a:r>
            <a:r>
              <a:rPr lang="en-US" b="1" baseline="0" dirty="0" smtClean="0"/>
              <a:t> may contribute to an outcome </a:t>
            </a:r>
            <a:r>
              <a:rPr lang="en-US" baseline="0" dirty="0" smtClean="0"/>
              <a:t>but only if that is the intention of the provision of the service.  If the provision of the service IS the end, that is an output and is not connected with an outcome.</a:t>
            </a:r>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21</a:t>
            </a:fld>
            <a:endParaRPr lang="en-US" dirty="0"/>
          </a:p>
        </p:txBody>
      </p:sp>
    </p:spTree>
    <p:extLst>
      <p:ext uri="{BB962C8B-B14F-4D97-AF65-F5344CB8AC3E}">
        <p14:creationId xmlns:p14="http://schemas.microsoft.com/office/powerpoint/2010/main" val="292227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2</a:t>
            </a:fld>
            <a:endParaRPr lang="en-US" dirty="0"/>
          </a:p>
        </p:txBody>
      </p:sp>
    </p:spTree>
    <p:extLst>
      <p:ext uri="{BB962C8B-B14F-4D97-AF65-F5344CB8AC3E}">
        <p14:creationId xmlns:p14="http://schemas.microsoft.com/office/powerpoint/2010/main" val="1633651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a:t>
            </a:r>
            <a:r>
              <a:rPr lang="en-US" baseline="0" dirty="0" smtClean="0"/>
              <a:t> participants for this activity.  If you have people representing different programs, this is an activity where it would be useful to have participants grouped with their own programs.  </a:t>
            </a:r>
          </a:p>
          <a:p>
            <a:endParaRPr lang="en-US" baseline="0" dirty="0" smtClean="0"/>
          </a:p>
          <a:p>
            <a:r>
              <a:rPr lang="en-US" baseline="0" dirty="0" smtClean="0"/>
              <a:t>Give each group a flip chart page and have them divide the page as the table on this slide – add program name at the top and then Outputs and Outcomes at the top of each half of the page.</a:t>
            </a:r>
          </a:p>
          <a:p>
            <a:endParaRPr lang="en-US" baseline="0" dirty="0" smtClean="0"/>
          </a:p>
          <a:p>
            <a:r>
              <a:rPr lang="en-US" baseline="0" dirty="0" smtClean="0"/>
              <a:t>Ask them to think about the primary activities (outputs) that they and their customers engage in and put them on the left side of the chart.  </a:t>
            </a:r>
          </a:p>
          <a:p>
            <a:r>
              <a:rPr lang="en-US" baseline="0" dirty="0" smtClean="0"/>
              <a:t>Then ask them to connect to the outcome that is produced (or is the target) of the service.</a:t>
            </a:r>
          </a:p>
          <a:p>
            <a:endParaRPr lang="en-US" baseline="0" dirty="0" smtClean="0"/>
          </a:p>
          <a:p>
            <a:r>
              <a:rPr lang="en-US" baseline="0" dirty="0" smtClean="0"/>
              <a:t>Bring the groups back and have them share – </a:t>
            </a:r>
          </a:p>
          <a:p>
            <a:r>
              <a:rPr lang="en-US" baseline="0" dirty="0" smtClean="0"/>
              <a:t>Help them identify if the things in the outcome column really are about something that changed for the customer/community.  </a:t>
            </a:r>
          </a:p>
          <a:p>
            <a:r>
              <a:rPr lang="en-US" baseline="0" dirty="0" smtClean="0"/>
              <a:t>If you see a lot of outputs in the outcome column, make notes of these and say we will come back to discuss these further as we progress in this workshop.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22</a:t>
            </a:fld>
            <a:endParaRPr lang="en-US" dirty="0"/>
          </a:p>
        </p:txBody>
      </p:sp>
    </p:spTree>
    <p:extLst>
      <p:ext uri="{BB962C8B-B14F-4D97-AF65-F5344CB8AC3E}">
        <p14:creationId xmlns:p14="http://schemas.microsoft.com/office/powerpoint/2010/main" val="1889262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Do you have a local Theory of Change? There</a:t>
            </a:r>
            <a:r>
              <a:rPr lang="en-US" baseline="0" dirty="0" smtClean="0"/>
              <a:t> </a:t>
            </a:r>
            <a:r>
              <a:rPr lang="en-US" b="0" baseline="0" dirty="0" smtClean="0"/>
              <a:t>is a lot of information in other places </a:t>
            </a:r>
            <a:r>
              <a:rPr lang="en-US" baseline="0" dirty="0" smtClean="0"/>
              <a:t>about creating local theory of change so it will not be repeated today. </a:t>
            </a:r>
          </a:p>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is a separate workshop devoted to helping your agency walk through the development of a Local TOC.</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23</a:t>
            </a:fld>
            <a:endParaRPr lang="en-US" dirty="0"/>
          </a:p>
        </p:txBody>
      </p:sp>
    </p:spTree>
    <p:extLst>
      <p:ext uri="{BB962C8B-B14F-4D97-AF65-F5344CB8AC3E}">
        <p14:creationId xmlns:p14="http://schemas.microsoft.com/office/powerpoint/2010/main" val="3353555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Briefly state that if the agency has done the TOC work, then the agency KNOWS what it wants to accomplish and how it thinks it should do its work.  </a:t>
            </a:r>
          </a:p>
          <a:p>
            <a:r>
              <a:rPr lang="en-US" baseline="0" dirty="0" smtClean="0"/>
              <a:t>If the agency has not done this work, then this is something that will help the agency move to a “results orientation” by really understanding what they believe and what they expect to accomplish.  Why are they in business?  To perpetuate poverty in the community?  NO.  To make it easier for people to remain in poverty?  NO. </a:t>
            </a:r>
          </a:p>
          <a:p>
            <a:r>
              <a:rPr lang="en-US" dirty="0" smtClean="0"/>
              <a:t>What does the community THINK the agency is supposed to be doing?  </a:t>
            </a:r>
          </a:p>
          <a:p>
            <a:r>
              <a:rPr lang="en-US" dirty="0" smtClean="0"/>
              <a:t>Some agencies that do</a:t>
            </a:r>
            <a:r>
              <a:rPr lang="en-US" baseline="0" dirty="0" smtClean="0"/>
              <a:t> these activities are surprised to see what the community might be thinking about them.</a:t>
            </a:r>
          </a:p>
          <a:p>
            <a:r>
              <a:rPr lang="en-US" baseline="0" dirty="0" smtClean="0"/>
              <a:t>If it isn’t what they want to project, they have to consider what they can do to fix their image. </a:t>
            </a:r>
          </a:p>
          <a:p>
            <a:endParaRPr lang="en-US" baseline="0" dirty="0" smtClean="0"/>
          </a:p>
        </p:txBody>
      </p:sp>
      <p:sp>
        <p:nvSpPr>
          <p:cNvPr id="4" name="Slide Number Placeholder 3"/>
          <p:cNvSpPr>
            <a:spLocks noGrp="1"/>
          </p:cNvSpPr>
          <p:nvPr>
            <p:ph type="sldNum" sz="quarter" idx="10"/>
          </p:nvPr>
        </p:nvSpPr>
        <p:spPr/>
        <p:txBody>
          <a:bodyPr/>
          <a:lstStyle/>
          <a:p>
            <a:fld id="{6FC080A1-EF13-4AA3-8FB6-3DFBD3E5E425}" type="slidenum">
              <a:rPr lang="en-US" smtClean="0"/>
              <a:pPr/>
              <a:t>24</a:t>
            </a:fld>
            <a:endParaRPr lang="en-US" dirty="0"/>
          </a:p>
        </p:txBody>
      </p:sp>
    </p:spTree>
    <p:extLst>
      <p:ext uri="{BB962C8B-B14F-4D97-AF65-F5344CB8AC3E}">
        <p14:creationId xmlns:p14="http://schemas.microsoft.com/office/powerpoint/2010/main" val="3577408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baseline="0" dirty="0" smtClean="0"/>
              <a:t>It is important to be sure the Board Members and staff all understand what </a:t>
            </a:r>
            <a:r>
              <a:rPr lang="en-US" altLang="en-US" b="1" i="1" baseline="0" dirty="0" smtClean="0"/>
              <a:t>the</a:t>
            </a:r>
            <a:r>
              <a:rPr lang="en-US" altLang="en-US" b="0" baseline="0" dirty="0" smtClean="0"/>
              <a:t> </a:t>
            </a:r>
            <a:r>
              <a:rPr lang="en-US" altLang="en-US" b="1" i="1" baseline="0" dirty="0" smtClean="0"/>
              <a:t>agency </a:t>
            </a:r>
            <a:r>
              <a:rPr lang="en-US" altLang="en-US" b="0" baseline="0" dirty="0" smtClean="0"/>
              <a:t>believes about poverty and the agency’s role.</a:t>
            </a:r>
          </a:p>
          <a:p>
            <a:pPr>
              <a:spcBef>
                <a:spcPct val="0"/>
              </a:spcBef>
            </a:pPr>
            <a:endParaRPr lang="en-US" altLang="en-US" b="0" baseline="0" dirty="0" smtClean="0"/>
          </a:p>
          <a:p>
            <a:r>
              <a:rPr lang="en-US" baseline="0" dirty="0" smtClean="0"/>
              <a:t>You could ask participants to think about prior reports of their success, about their most recent CN A and to think about what this tells them about poverty issues in their own community.   </a:t>
            </a:r>
          </a:p>
          <a:p>
            <a:r>
              <a:rPr lang="en-US" baseline="0" dirty="0" smtClean="0"/>
              <a:t>This also brings up the question about levels of need -- the agency needs to at least begin to actively think about how it is going to approach the identified and prioritized issues in their community.  Will they work with individuals and families?  With the larger community to tackle big problems? With their own agency staff and processes to improve  things that are holding them back from producing results?</a:t>
            </a:r>
          </a:p>
          <a:p>
            <a:endParaRPr lang="en-US" baseline="0" dirty="0" smtClean="0"/>
          </a:p>
          <a:p>
            <a:endParaRPr lang="en-US" baseline="0" dirty="0" smtClean="0"/>
          </a:p>
          <a:p>
            <a:endParaRPr lang="en-US" dirty="0" smtClean="0"/>
          </a:p>
          <a:p>
            <a:pPr>
              <a:spcBef>
                <a:spcPct val="0"/>
              </a:spcBef>
            </a:pPr>
            <a:endParaRPr lang="en-US" altLang="en-US" b="0" baseline="0" dirty="0" smtClean="0"/>
          </a:p>
        </p:txBody>
      </p:sp>
      <p:sp>
        <p:nvSpPr>
          <p:cNvPr id="11366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Franklin Gothic Book" pitchFamily="34" charset="0"/>
              </a:defRPr>
            </a:lvl1pPr>
            <a:lvl2pPr marL="730860" indent="-281100">
              <a:defRPr>
                <a:solidFill>
                  <a:schemeClr val="tx1"/>
                </a:solidFill>
                <a:latin typeface="Franklin Gothic Book" pitchFamily="34" charset="0"/>
              </a:defRPr>
            </a:lvl2pPr>
            <a:lvl3pPr marL="1124401" indent="-224880">
              <a:defRPr>
                <a:solidFill>
                  <a:schemeClr val="tx1"/>
                </a:solidFill>
                <a:latin typeface="Franklin Gothic Book" pitchFamily="34" charset="0"/>
              </a:defRPr>
            </a:lvl3pPr>
            <a:lvl4pPr marL="1574161" indent="-224880">
              <a:defRPr>
                <a:solidFill>
                  <a:schemeClr val="tx1"/>
                </a:solidFill>
                <a:latin typeface="Franklin Gothic Book" pitchFamily="34" charset="0"/>
              </a:defRPr>
            </a:lvl4pPr>
            <a:lvl5pPr marL="2023923" indent="-224880">
              <a:defRPr>
                <a:solidFill>
                  <a:schemeClr val="tx1"/>
                </a:solidFill>
                <a:latin typeface="Franklin Gothic Book" pitchFamily="34" charset="0"/>
              </a:defRPr>
            </a:lvl5pPr>
            <a:lvl6pPr marL="2473682" indent="-224880" fontAlgn="base">
              <a:spcBef>
                <a:spcPct val="0"/>
              </a:spcBef>
              <a:spcAft>
                <a:spcPct val="0"/>
              </a:spcAft>
              <a:defRPr>
                <a:solidFill>
                  <a:schemeClr val="tx1"/>
                </a:solidFill>
                <a:latin typeface="Franklin Gothic Book" pitchFamily="34" charset="0"/>
              </a:defRPr>
            </a:lvl6pPr>
            <a:lvl7pPr marL="2923443" indent="-224880" fontAlgn="base">
              <a:spcBef>
                <a:spcPct val="0"/>
              </a:spcBef>
              <a:spcAft>
                <a:spcPct val="0"/>
              </a:spcAft>
              <a:defRPr>
                <a:solidFill>
                  <a:schemeClr val="tx1"/>
                </a:solidFill>
                <a:latin typeface="Franklin Gothic Book" pitchFamily="34" charset="0"/>
              </a:defRPr>
            </a:lvl7pPr>
            <a:lvl8pPr marL="3373203" indent="-224880" fontAlgn="base">
              <a:spcBef>
                <a:spcPct val="0"/>
              </a:spcBef>
              <a:spcAft>
                <a:spcPct val="0"/>
              </a:spcAft>
              <a:defRPr>
                <a:solidFill>
                  <a:schemeClr val="tx1"/>
                </a:solidFill>
                <a:latin typeface="Franklin Gothic Book" pitchFamily="34" charset="0"/>
              </a:defRPr>
            </a:lvl8pPr>
            <a:lvl9pPr marL="3822964" indent="-22488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r>
              <a:rPr lang="en-US" altLang="en-US" dirty="0">
                <a:latin typeface="Calibri" pitchFamily="34" charset="0"/>
              </a:rPr>
              <a:t>Community Action Partnership Workshop</a:t>
            </a:r>
          </a:p>
        </p:txBody>
      </p:sp>
      <p:sp>
        <p:nvSpPr>
          <p:cNvPr id="11366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Franklin Gothic Book" pitchFamily="34" charset="0"/>
              </a:defRPr>
            </a:lvl1pPr>
            <a:lvl2pPr marL="730860" indent="-281100">
              <a:defRPr>
                <a:solidFill>
                  <a:schemeClr val="tx1"/>
                </a:solidFill>
                <a:latin typeface="Franklin Gothic Book" pitchFamily="34" charset="0"/>
              </a:defRPr>
            </a:lvl2pPr>
            <a:lvl3pPr marL="1124401" indent="-224880">
              <a:defRPr>
                <a:solidFill>
                  <a:schemeClr val="tx1"/>
                </a:solidFill>
                <a:latin typeface="Franklin Gothic Book" pitchFamily="34" charset="0"/>
              </a:defRPr>
            </a:lvl3pPr>
            <a:lvl4pPr marL="1574161" indent="-224880">
              <a:defRPr>
                <a:solidFill>
                  <a:schemeClr val="tx1"/>
                </a:solidFill>
                <a:latin typeface="Franklin Gothic Book" pitchFamily="34" charset="0"/>
              </a:defRPr>
            </a:lvl4pPr>
            <a:lvl5pPr marL="2023923" indent="-224880">
              <a:defRPr>
                <a:solidFill>
                  <a:schemeClr val="tx1"/>
                </a:solidFill>
                <a:latin typeface="Franklin Gothic Book" pitchFamily="34" charset="0"/>
              </a:defRPr>
            </a:lvl5pPr>
            <a:lvl6pPr marL="2473682" indent="-224880" fontAlgn="base">
              <a:spcBef>
                <a:spcPct val="0"/>
              </a:spcBef>
              <a:spcAft>
                <a:spcPct val="0"/>
              </a:spcAft>
              <a:defRPr>
                <a:solidFill>
                  <a:schemeClr val="tx1"/>
                </a:solidFill>
                <a:latin typeface="Franklin Gothic Book" pitchFamily="34" charset="0"/>
              </a:defRPr>
            </a:lvl6pPr>
            <a:lvl7pPr marL="2923443" indent="-224880" fontAlgn="base">
              <a:spcBef>
                <a:spcPct val="0"/>
              </a:spcBef>
              <a:spcAft>
                <a:spcPct val="0"/>
              </a:spcAft>
              <a:defRPr>
                <a:solidFill>
                  <a:schemeClr val="tx1"/>
                </a:solidFill>
                <a:latin typeface="Franklin Gothic Book" pitchFamily="34" charset="0"/>
              </a:defRPr>
            </a:lvl7pPr>
            <a:lvl8pPr marL="3373203" indent="-224880" fontAlgn="base">
              <a:spcBef>
                <a:spcPct val="0"/>
              </a:spcBef>
              <a:spcAft>
                <a:spcPct val="0"/>
              </a:spcAft>
              <a:defRPr>
                <a:solidFill>
                  <a:schemeClr val="tx1"/>
                </a:solidFill>
                <a:latin typeface="Franklin Gothic Book" pitchFamily="34" charset="0"/>
              </a:defRPr>
            </a:lvl8pPr>
            <a:lvl9pPr marL="3822964" indent="-22488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r>
              <a:rPr lang="en-US" altLang="en-US" dirty="0">
                <a:latin typeface="Calibri" pitchFamily="34" charset="0"/>
              </a:rPr>
              <a:t>8/21/2014</a:t>
            </a:r>
          </a:p>
        </p:txBody>
      </p:sp>
      <p:sp>
        <p:nvSpPr>
          <p:cNvPr id="11367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30860" indent="-281100">
              <a:defRPr>
                <a:solidFill>
                  <a:schemeClr val="tx1"/>
                </a:solidFill>
                <a:latin typeface="Franklin Gothic Book" pitchFamily="34" charset="0"/>
              </a:defRPr>
            </a:lvl2pPr>
            <a:lvl3pPr marL="1124401" indent="-224880">
              <a:defRPr>
                <a:solidFill>
                  <a:schemeClr val="tx1"/>
                </a:solidFill>
                <a:latin typeface="Franklin Gothic Book" pitchFamily="34" charset="0"/>
              </a:defRPr>
            </a:lvl3pPr>
            <a:lvl4pPr marL="1574161" indent="-224880">
              <a:defRPr>
                <a:solidFill>
                  <a:schemeClr val="tx1"/>
                </a:solidFill>
                <a:latin typeface="Franklin Gothic Book" pitchFamily="34" charset="0"/>
              </a:defRPr>
            </a:lvl4pPr>
            <a:lvl5pPr marL="2023923" indent="-224880">
              <a:defRPr>
                <a:solidFill>
                  <a:schemeClr val="tx1"/>
                </a:solidFill>
                <a:latin typeface="Franklin Gothic Book" pitchFamily="34" charset="0"/>
              </a:defRPr>
            </a:lvl5pPr>
            <a:lvl6pPr marL="2473682" indent="-224880" fontAlgn="base">
              <a:spcBef>
                <a:spcPct val="0"/>
              </a:spcBef>
              <a:spcAft>
                <a:spcPct val="0"/>
              </a:spcAft>
              <a:defRPr>
                <a:solidFill>
                  <a:schemeClr val="tx1"/>
                </a:solidFill>
                <a:latin typeface="Franklin Gothic Book" pitchFamily="34" charset="0"/>
              </a:defRPr>
            </a:lvl6pPr>
            <a:lvl7pPr marL="2923443" indent="-224880" fontAlgn="base">
              <a:spcBef>
                <a:spcPct val="0"/>
              </a:spcBef>
              <a:spcAft>
                <a:spcPct val="0"/>
              </a:spcAft>
              <a:defRPr>
                <a:solidFill>
                  <a:schemeClr val="tx1"/>
                </a:solidFill>
                <a:latin typeface="Franklin Gothic Book" pitchFamily="34" charset="0"/>
              </a:defRPr>
            </a:lvl7pPr>
            <a:lvl8pPr marL="3373203" indent="-224880" fontAlgn="base">
              <a:spcBef>
                <a:spcPct val="0"/>
              </a:spcBef>
              <a:spcAft>
                <a:spcPct val="0"/>
              </a:spcAft>
              <a:defRPr>
                <a:solidFill>
                  <a:schemeClr val="tx1"/>
                </a:solidFill>
                <a:latin typeface="Franklin Gothic Book" pitchFamily="34" charset="0"/>
              </a:defRPr>
            </a:lvl8pPr>
            <a:lvl9pPr marL="3822964" indent="-22488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C1C6F243-7270-4A86-BB50-AF7452291D1E}" type="slidenum">
              <a:rPr lang="en-US" altLang="en-US">
                <a:latin typeface="Calibri" pitchFamily="34" charset="0"/>
              </a:rPr>
              <a:pPr fontAlgn="base">
                <a:spcBef>
                  <a:spcPct val="0"/>
                </a:spcBef>
                <a:spcAft>
                  <a:spcPct val="0"/>
                </a:spcAft>
              </a:pPr>
              <a:t>25</a:t>
            </a:fld>
            <a:endParaRPr lang="en-US" altLang="en-US" dirty="0">
              <a:latin typeface="Calibri" pitchFamily="34" charset="0"/>
            </a:endParaRPr>
          </a:p>
        </p:txBody>
      </p:sp>
    </p:spTree>
    <p:extLst>
      <p:ext uri="{BB962C8B-B14F-4D97-AF65-F5344CB8AC3E}">
        <p14:creationId xmlns:p14="http://schemas.microsoft.com/office/powerpoint/2010/main" val="772981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a:t>
            </a:r>
            <a:r>
              <a:rPr lang="en-US" baseline="0" dirty="0" smtClean="0"/>
              <a:t> back to the activity.  Connecting outputs and outcomes at the program level.  Now have participants think about how those various program level outcomes come together to produce outcomes to meet the agency’s mission.  </a:t>
            </a:r>
          </a:p>
          <a:p>
            <a:endParaRPr lang="en-US" dirty="0" smtClean="0"/>
          </a:p>
          <a:p>
            <a:endParaRPr lang="en-US" dirty="0" smtClean="0"/>
          </a:p>
          <a:p>
            <a:r>
              <a:rPr lang="en-US" dirty="0" smtClean="0"/>
              <a:t>When you work on creating</a:t>
            </a:r>
            <a:r>
              <a:rPr lang="en-US" baseline="0" dirty="0" smtClean="0"/>
              <a:t> a Theory of Change, you have to consider how the programs in the agency operate (together or in silos). </a:t>
            </a:r>
          </a:p>
          <a:p>
            <a:endParaRPr lang="en-US" baseline="0" dirty="0" smtClean="0"/>
          </a:p>
          <a:p>
            <a:r>
              <a:rPr lang="en-US" dirty="0" smtClean="0"/>
              <a:t>Many agencies do a great job of identifying the outcomes for each of the specific programs they have. </a:t>
            </a:r>
          </a:p>
          <a:p>
            <a:r>
              <a:rPr lang="en-US" dirty="0" smtClean="0"/>
              <a:t>And they are good grant managers.  </a:t>
            </a:r>
          </a:p>
          <a:p>
            <a:r>
              <a:rPr lang="en-US" dirty="0" smtClean="0"/>
              <a:t>The challenge we are faced with in the 2019 Performance Management Framework</a:t>
            </a:r>
            <a:r>
              <a:rPr lang="en-US" baseline="0" dirty="0" smtClean="0"/>
              <a:t> is to figure out how all of those separate program level outcomes work together for larger agency outcomes – and meet national goals.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26</a:t>
            </a:fld>
            <a:endParaRPr lang="en-US" dirty="0"/>
          </a:p>
        </p:txBody>
      </p:sp>
    </p:spTree>
    <p:extLst>
      <p:ext uri="{BB962C8B-B14F-4D97-AF65-F5344CB8AC3E}">
        <p14:creationId xmlns:p14="http://schemas.microsoft.com/office/powerpoint/2010/main" val="1412605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also part of the process to consider how family and community work must</a:t>
            </a:r>
            <a:r>
              <a:rPr lang="en-US" baseline="0" dirty="0" smtClean="0"/>
              <a:t> support each other – and how the agency’s health is an important cog in the works.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27</a:t>
            </a:fld>
            <a:endParaRPr lang="en-US" dirty="0"/>
          </a:p>
        </p:txBody>
      </p:sp>
    </p:spTree>
    <p:extLst>
      <p:ext uri="{BB962C8B-B14F-4D97-AF65-F5344CB8AC3E}">
        <p14:creationId xmlns:p14="http://schemas.microsoft.com/office/powerpoint/2010/main" val="1745531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 agency will have to </a:t>
            </a:r>
            <a:r>
              <a:rPr lang="en-US" baseline="0" dirty="0" smtClean="0"/>
              <a:t>prioritizing the needs found in the CN A</a:t>
            </a:r>
          </a:p>
          <a:p>
            <a:r>
              <a:rPr lang="en-US" dirty="0" smtClean="0"/>
              <a:t>What contributes to the priorities of the agency?   </a:t>
            </a:r>
          </a:p>
          <a:p>
            <a:endParaRPr lang="en-US" baseline="0" dirty="0" smtClean="0"/>
          </a:p>
          <a:p>
            <a:r>
              <a:rPr lang="en-US" baseline="0" dirty="0" smtClean="0"/>
              <a:t>What is the criteria?</a:t>
            </a:r>
          </a:p>
          <a:p>
            <a:pPr lvl="1">
              <a:buFont typeface="Arial" pitchFamily="34" charset="0"/>
              <a:buChar char="•"/>
            </a:pPr>
            <a:r>
              <a:rPr lang="en-US" dirty="0" smtClean="0"/>
              <a:t>What we’ve always done</a:t>
            </a:r>
          </a:p>
          <a:p>
            <a:pPr lvl="1">
              <a:buFont typeface="Arial" pitchFamily="34" charset="0"/>
              <a:buChar char="•"/>
            </a:pPr>
            <a:r>
              <a:rPr lang="en-US" dirty="0" smtClean="0"/>
              <a:t>What we have funding to do</a:t>
            </a:r>
          </a:p>
          <a:p>
            <a:pPr lvl="1">
              <a:buFont typeface="Arial" pitchFamily="34" charset="0"/>
              <a:buChar char="•"/>
            </a:pPr>
            <a:r>
              <a:rPr lang="en-US" dirty="0" smtClean="0"/>
              <a:t>What is most important to our board</a:t>
            </a:r>
          </a:p>
          <a:p>
            <a:pPr lvl="1">
              <a:buFont typeface="Arial" pitchFamily="34" charset="0"/>
              <a:buChar char="•"/>
            </a:pPr>
            <a:r>
              <a:rPr lang="en-US" dirty="0" smtClean="0"/>
              <a:t>What is most important to our Executive Director</a:t>
            </a:r>
          </a:p>
          <a:p>
            <a:pPr defTabSz="931774">
              <a:defRPr/>
            </a:pPr>
            <a:endParaRPr lang="en-US" dirty="0" smtClean="0"/>
          </a:p>
          <a:p>
            <a:pPr defTabSz="931774">
              <a:defRPr/>
            </a:pPr>
            <a:r>
              <a:rPr lang="en-US" dirty="0" smtClean="0"/>
              <a:t>The big question we need answered -  What is our approach to addressing the causes and conditions of poverty? </a:t>
            </a:r>
          </a:p>
          <a:p>
            <a:endParaRPr lang="en-US" dirty="0"/>
          </a:p>
        </p:txBody>
      </p:sp>
      <p:sp>
        <p:nvSpPr>
          <p:cNvPr id="4" name="Slide Number Placeholder 3"/>
          <p:cNvSpPr>
            <a:spLocks noGrp="1"/>
          </p:cNvSpPr>
          <p:nvPr>
            <p:ph type="sldNum" sz="quarter" idx="10"/>
          </p:nvPr>
        </p:nvSpPr>
        <p:spPr/>
        <p:txBody>
          <a:bodyPr/>
          <a:lstStyle/>
          <a:p>
            <a:fld id="{24EF8B7F-E1C2-48ED-AF75-2CAD3E344883}" type="slidenum">
              <a:rPr lang="en-US" smtClean="0"/>
              <a:pPr/>
              <a:t>28</a:t>
            </a:fld>
            <a:endParaRPr lang="en-US" dirty="0"/>
          </a:p>
        </p:txBody>
      </p:sp>
    </p:spTree>
    <p:extLst>
      <p:ext uri="{BB962C8B-B14F-4D97-AF65-F5344CB8AC3E}">
        <p14:creationId xmlns:p14="http://schemas.microsoft.com/office/powerpoint/2010/main" val="2532653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Note: this is a template included in the posted</a:t>
            </a:r>
            <a:r>
              <a:rPr lang="en-US" baseline="0" dirty="0" smtClean="0"/>
              <a:t> material about creating a local TOC</a:t>
            </a:r>
          </a:p>
          <a:p>
            <a:pPr defTabSz="931774">
              <a:defRPr/>
            </a:pPr>
            <a:endParaRPr lang="en-US" baseline="0" dirty="0" smtClean="0"/>
          </a:p>
          <a:p>
            <a:pPr defTabSz="931774">
              <a:defRPr/>
            </a:pPr>
            <a:r>
              <a:rPr lang="en-US" baseline="0" dirty="0" smtClean="0"/>
              <a:t>WRAP UP PART I with a couple key points: </a:t>
            </a:r>
          </a:p>
          <a:p>
            <a:pPr defTabSz="931774">
              <a:defRPr/>
            </a:pPr>
            <a:r>
              <a:rPr lang="en-US" baseline="0" dirty="0" smtClean="0"/>
              <a:t>The elements of the Performance Management Framework supports/reinforces the core concept that we are Results Oriented. </a:t>
            </a:r>
          </a:p>
          <a:p>
            <a:pPr defTabSz="931774">
              <a:defRPr/>
            </a:pPr>
            <a:r>
              <a:rPr lang="en-US" baseline="0" dirty="0" smtClean="0"/>
              <a:t>The National and Local Theories of change can help us operationalize the Mission of the agency and guide selections of services and strategies to meet the needs of the community.</a:t>
            </a:r>
          </a:p>
          <a:p>
            <a:pPr defTabSz="931774">
              <a:defRPr/>
            </a:pPr>
            <a:r>
              <a:rPr lang="en-US" baseline="0" dirty="0" smtClean="0"/>
              <a:t>A strong agency will meet Organizational Standards and have the capacity to help individuals/families/communities reach their outcomes.  </a:t>
            </a:r>
          </a:p>
          <a:p>
            <a:pPr defTabSz="931774">
              <a:defRPr/>
            </a:pPr>
            <a:endParaRPr lang="en-US" baseline="0" dirty="0" smtClean="0"/>
          </a:p>
          <a:p>
            <a:pPr defTabSz="931774">
              <a:defRPr/>
            </a:pPr>
            <a:endParaRPr lang="en-US" baseline="0" dirty="0" smtClean="0"/>
          </a:p>
          <a:p>
            <a:pPr defTabSz="931774">
              <a:defRPr/>
            </a:pPr>
            <a:endParaRPr lang="en-US" dirty="0" smtClean="0"/>
          </a:p>
          <a:p>
            <a:pPr defTabSz="931774">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F020A0D-A0F6-4291-A6A6-8DEA17CC4ED4}" type="slidenum">
              <a:rPr lang="en-US" smtClean="0"/>
              <a:pPr/>
              <a:t>29</a:t>
            </a:fld>
            <a:endParaRPr lang="en-US" dirty="0"/>
          </a:p>
        </p:txBody>
      </p:sp>
    </p:spTree>
    <p:extLst>
      <p:ext uri="{BB962C8B-B14F-4D97-AF65-F5344CB8AC3E}">
        <p14:creationId xmlns:p14="http://schemas.microsoft.com/office/powerpoint/2010/main" val="3740262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section we are going to  look at the two PMF questions</a:t>
            </a:r>
          </a:p>
          <a:p>
            <a:r>
              <a:rPr lang="en-US" i="1" dirty="0" smtClean="0"/>
              <a:t>How</a:t>
            </a:r>
            <a:r>
              <a:rPr lang="en-US" i="1" baseline="0" dirty="0" smtClean="0"/>
              <a:t> well does the agency operate?  and What difference does the agency make?</a:t>
            </a:r>
          </a:p>
          <a:p>
            <a:r>
              <a:rPr lang="en-US" dirty="0" smtClean="0"/>
              <a:t>from two different perspectives:</a:t>
            </a:r>
          </a:p>
          <a:p>
            <a:r>
              <a:rPr lang="en-US" baseline="0" dirty="0" smtClean="0"/>
              <a:t>-- a deep dive into understanding the implementation of ROMA and </a:t>
            </a:r>
          </a:p>
          <a:p>
            <a:r>
              <a:rPr lang="en-US" baseline="0" dirty="0" smtClean="0"/>
              <a:t>-- acknowledgement about the role of Organizational Culture in the way work gets done.</a:t>
            </a:r>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30</a:t>
            </a:fld>
            <a:endParaRPr lang="en-US" dirty="0"/>
          </a:p>
        </p:txBody>
      </p:sp>
    </p:spTree>
    <p:extLst>
      <p:ext uri="{BB962C8B-B14F-4D97-AF65-F5344CB8AC3E}">
        <p14:creationId xmlns:p14="http://schemas.microsoft.com/office/powerpoint/2010/main" val="762613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6FB4C2-71A5-41C6-87D3-D87C58C91F42}" type="slidenum">
              <a:rPr lang="en-US" smtClean="0"/>
              <a:pPr/>
              <a:t>31</a:t>
            </a:fld>
            <a:endParaRPr lang="en-US" dirty="0"/>
          </a:p>
        </p:txBody>
      </p:sp>
    </p:spTree>
    <p:extLst>
      <p:ext uri="{BB962C8B-B14F-4D97-AF65-F5344CB8AC3E}">
        <p14:creationId xmlns:p14="http://schemas.microsoft.com/office/powerpoint/2010/main" val="42819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part of the  work we are doing together to find ways for the network to move up to the new OCS Performance management Framework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issue is that so many new ideas are being implemented at the same time that we have to make the most effective use of time and resources.  </a:t>
            </a:r>
          </a:p>
          <a:p>
            <a:r>
              <a:rPr lang="en-US" sz="1200" kern="1200" dirty="0" smtClean="0">
                <a:solidFill>
                  <a:schemeClr val="tx1"/>
                </a:solidFill>
                <a:latin typeface="+mn-lt"/>
                <a:ea typeface="+mn-ea"/>
                <a:cs typeface="+mn-cs"/>
              </a:rPr>
              <a:t>so this is about how to help move the agency’s thinking and culture and activities towards a Results (or Performance) Orientation so that all the pieces work together.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C080A1-EF13-4AA3-8FB6-3DFBD3E5E425}" type="slidenum">
              <a:rPr lang="en-US" smtClean="0"/>
              <a:pPr/>
              <a:t>3</a:t>
            </a:fld>
            <a:endParaRPr lang="en-US" dirty="0"/>
          </a:p>
        </p:txBody>
      </p:sp>
    </p:spTree>
    <p:extLst>
      <p:ext uri="{BB962C8B-B14F-4D97-AF65-F5344CB8AC3E}">
        <p14:creationId xmlns:p14="http://schemas.microsoft.com/office/powerpoint/2010/main" val="1516366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6">
              <a:defRPr/>
            </a:pPr>
            <a:r>
              <a:rPr lang="en-US" b="1" baseline="0" dirty="0" smtClean="0"/>
              <a:t>It is important for us to find out what is current status -- this </a:t>
            </a:r>
            <a:r>
              <a:rPr lang="en-US" b="1" baseline="0" dirty="0"/>
              <a:t>is how we actually determine what our needs are, then we can identify what we want to see change, and from there make a plan</a:t>
            </a:r>
            <a:r>
              <a:rPr lang="en-US" baseline="0" dirty="0"/>
              <a:t>. </a:t>
            </a:r>
            <a:endParaRPr lang="en-US" baseline="0" dirty="0" smtClean="0"/>
          </a:p>
          <a:p>
            <a:pPr defTabSz="931726">
              <a:defRPr/>
            </a:pPr>
            <a:endParaRPr lang="en-US" dirty="0" smtClean="0"/>
          </a:p>
          <a:p>
            <a:pPr defTabSz="931726">
              <a:defRPr/>
            </a:pPr>
            <a:r>
              <a:rPr lang="en-US" dirty="0" smtClean="0"/>
              <a:t>NOTE:  IF YOU ARE</a:t>
            </a:r>
            <a:r>
              <a:rPr lang="en-US" baseline="0" dirty="0" smtClean="0"/>
              <a:t> AN NCRI WHO IS GUIDING THIS PROCESS OR IF THERE ARE NCRIs INCLUDED IN THE WORKSHOP:</a:t>
            </a:r>
          </a:p>
          <a:p>
            <a:pPr defTabSz="931726">
              <a:defRPr/>
            </a:pPr>
            <a:r>
              <a:rPr lang="en-US" baseline="0" dirty="0" smtClean="0"/>
              <a:t>The NCRI Portfolio asks for this kind of information at the end of each section.  What does the agency do well at this phase?  What could be done differently?  Before you engage in this workshop, pull the portfolio out and review what you identified in the ROMA Cycle phases.  This will be a start for your Audit.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32</a:t>
            </a:fld>
            <a:endParaRPr lang="en-US" dirty="0"/>
          </a:p>
        </p:txBody>
      </p:sp>
    </p:spTree>
    <p:extLst>
      <p:ext uri="{BB962C8B-B14F-4D97-AF65-F5344CB8AC3E}">
        <p14:creationId xmlns:p14="http://schemas.microsoft.com/office/powerpoint/2010/main" val="2070837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 out copies</a:t>
            </a:r>
            <a:r>
              <a:rPr lang="en-US" baseline="0" dirty="0" smtClean="0"/>
              <a:t> of the ROMA checklist </a:t>
            </a:r>
          </a:p>
          <a:p>
            <a:r>
              <a:rPr lang="en-US" baseline="0" dirty="0" smtClean="0"/>
              <a:t>You are going to give them some ideas about the checklist before approaching each of the segments individually.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33</a:t>
            </a:fld>
            <a:endParaRPr lang="en-US" dirty="0"/>
          </a:p>
        </p:txBody>
      </p:sp>
    </p:spTree>
    <p:extLst>
      <p:ext uri="{BB962C8B-B14F-4D97-AF65-F5344CB8AC3E}">
        <p14:creationId xmlns:p14="http://schemas.microsoft.com/office/powerpoint/2010/main" val="3186272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6">
              <a:defRPr/>
            </a:pPr>
            <a:endParaRPr lang="en-US" baseline="0" dirty="0" smtClean="0"/>
          </a:p>
          <a:p>
            <a:pPr defTabSz="931726">
              <a:defRPr/>
            </a:pPr>
            <a:endParaRPr lang="en-US" baseline="0"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34</a:t>
            </a:fld>
            <a:endParaRPr lang="en-US" dirty="0"/>
          </a:p>
        </p:txBody>
      </p:sp>
    </p:spTree>
    <p:extLst>
      <p:ext uri="{BB962C8B-B14F-4D97-AF65-F5344CB8AC3E}">
        <p14:creationId xmlns:p14="http://schemas.microsoft.com/office/powerpoint/2010/main" val="2070837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questions</a:t>
            </a:r>
            <a:r>
              <a:rPr lang="en-US" baseline="0" dirty="0" smtClean="0"/>
              <a:t> can be used as an “interview format” to guide your discussions with other departments and other people at the agency.  </a:t>
            </a:r>
          </a:p>
          <a:p>
            <a:r>
              <a:rPr lang="en-US" baseline="0" dirty="0" smtClean="0"/>
              <a:t>Seem like a lot?</a:t>
            </a:r>
          </a:p>
          <a:p>
            <a:r>
              <a:rPr lang="en-US" baseline="0" dirty="0" smtClean="0"/>
              <a:t>Let’s see what one agency has done to begin to understand their agency!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35</a:t>
            </a:fld>
            <a:endParaRPr lang="en-US" dirty="0"/>
          </a:p>
        </p:txBody>
      </p:sp>
    </p:spTree>
    <p:extLst>
      <p:ext uri="{BB962C8B-B14F-4D97-AF65-F5344CB8AC3E}">
        <p14:creationId xmlns:p14="http://schemas.microsoft.com/office/powerpoint/2010/main" val="1317326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to facilitator:</a:t>
            </a:r>
            <a:r>
              <a:rPr lang="en-US" baseline="0" dirty="0" smtClean="0"/>
              <a:t>  For a deeper dive of the case study, you may show the case study video i</a:t>
            </a:r>
            <a:r>
              <a:rPr lang="en-US" dirty="0" smtClean="0"/>
              <a:t>n place</a:t>
            </a:r>
            <a:r>
              <a:rPr lang="en-US" baseline="0" dirty="0" smtClean="0"/>
              <a:t> of or in addition to slides 36-41.</a:t>
            </a:r>
          </a:p>
          <a:p>
            <a:r>
              <a:rPr lang="en-US" baseline="0" dirty="0" smtClean="0"/>
              <a:t>https://youtu.be/sQCe1Q5abf0</a:t>
            </a:r>
          </a:p>
          <a:p>
            <a:endParaRPr lang="en-US" baseline="0" dirty="0" smtClean="0"/>
          </a:p>
          <a:p>
            <a:r>
              <a:rPr lang="en-US" baseline="0" dirty="0" smtClean="0"/>
              <a:t>An accompanying Case Study publication is available on ESC as well.  </a:t>
            </a:r>
          </a:p>
          <a:p>
            <a:endParaRPr lang="en-US" dirty="0" smtClean="0"/>
          </a:p>
        </p:txBody>
      </p:sp>
      <p:sp>
        <p:nvSpPr>
          <p:cNvPr id="4" name="Slide Number Placeholder 3"/>
          <p:cNvSpPr>
            <a:spLocks noGrp="1"/>
          </p:cNvSpPr>
          <p:nvPr>
            <p:ph type="sldNum" sz="quarter" idx="10"/>
          </p:nvPr>
        </p:nvSpPr>
        <p:spPr/>
        <p:txBody>
          <a:bodyPr/>
          <a:lstStyle/>
          <a:p>
            <a:fld id="{7FF7C459-D342-4EA6-A363-4855F6D2F1B6}" type="slidenum">
              <a:rPr lang="en-US" smtClean="0"/>
              <a:pPr/>
              <a:t>36</a:t>
            </a:fld>
            <a:endParaRPr lang="en-US" dirty="0"/>
          </a:p>
        </p:txBody>
      </p:sp>
    </p:spTree>
    <p:extLst>
      <p:ext uri="{BB962C8B-B14F-4D97-AF65-F5344CB8AC3E}">
        <p14:creationId xmlns:p14="http://schemas.microsoft.com/office/powerpoint/2010/main" val="3181110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Debbie says:  I found it useful to talk to clerks, janitors and everyone else in the agency.  </a:t>
            </a:r>
          </a:p>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As I was talking, I s</a:t>
            </a:r>
            <a:r>
              <a:rPr lang="en-US" b="1" dirty="0" smtClean="0">
                <a:solidFill>
                  <a:schemeClr val="bg1"/>
                </a:solidFill>
              </a:rPr>
              <a:t>hared </a:t>
            </a:r>
            <a:r>
              <a:rPr lang="en-US" dirty="0" smtClean="0">
                <a:solidFill>
                  <a:schemeClr val="bg1"/>
                </a:solidFill>
              </a:rPr>
              <a:t>key elements of ROMA with others in the agency.  My goal was to find out what they were doing that was part of the ROMA cycle.   In other words, I worked at catching</a:t>
            </a:r>
            <a:r>
              <a:rPr lang="en-US" baseline="0" dirty="0" smtClean="0">
                <a:solidFill>
                  <a:schemeClr val="bg1"/>
                </a:solidFill>
              </a:rPr>
              <a:t> them d</a:t>
            </a:r>
            <a:r>
              <a:rPr lang="en-US" dirty="0" smtClean="0">
                <a:solidFill>
                  <a:schemeClr val="bg1"/>
                </a:solidFill>
              </a:rPr>
              <a:t>oing ROMA”</a:t>
            </a:r>
          </a:p>
          <a:p>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62EC133C-370A-480C-B9EC-243313FF5243}" type="slidenum">
              <a:rPr lang="en-US" smtClean="0"/>
              <a:pPr/>
              <a:t>37</a:t>
            </a:fld>
            <a:endParaRPr lang="en-US" dirty="0"/>
          </a:p>
        </p:txBody>
      </p:sp>
    </p:spTree>
    <p:extLst>
      <p:ext uri="{BB962C8B-B14F-4D97-AF65-F5344CB8AC3E}">
        <p14:creationId xmlns:p14="http://schemas.microsoft.com/office/powerpoint/2010/main" val="2429441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Debbie says: “3</a:t>
            </a:r>
            <a:r>
              <a:rPr lang="en-US" baseline="0" dirty="0" smtClean="0"/>
              <a:t> years ago,  Weatherization Director asked me (after a ROMA training),  how could this be relevant for his Weatherization crew.  So I literally stared at this graphic on my wall, building and refining it with notes I gathered for 2 years.  </a:t>
            </a:r>
          </a:p>
          <a:p>
            <a:pPr marL="0" marR="0" indent="0" algn="l" defTabSz="914353"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353"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353" rtl="0" eaLnBrk="1" fontAlgn="auto" latinLnBrk="0" hangingPunct="1">
              <a:lnSpc>
                <a:spcPct val="100000"/>
              </a:lnSpc>
              <a:spcBef>
                <a:spcPts val="0"/>
              </a:spcBef>
              <a:spcAft>
                <a:spcPts val="0"/>
              </a:spcAft>
              <a:buClrTx/>
              <a:buSzTx/>
              <a:buFontTx/>
              <a:buNone/>
              <a:tabLst/>
              <a:defRPr/>
            </a:pPr>
            <a:r>
              <a:rPr lang="en-US" baseline="0" dirty="0" smtClean="0"/>
              <a:t>Note to facilitator: at the Partnership web site there are examples of other departments in Debbie’s agency</a:t>
            </a:r>
          </a:p>
        </p:txBody>
      </p:sp>
      <p:sp>
        <p:nvSpPr>
          <p:cNvPr id="4" name="Slide Number Placeholder 3"/>
          <p:cNvSpPr>
            <a:spLocks noGrp="1"/>
          </p:cNvSpPr>
          <p:nvPr>
            <p:ph type="sldNum" sz="quarter" idx="10"/>
          </p:nvPr>
        </p:nvSpPr>
        <p:spPr/>
        <p:txBody>
          <a:bodyPr/>
          <a:lstStyle/>
          <a:p>
            <a:fld id="{AF020A0D-A0F6-4291-A6A6-8DEA17CC4ED4}" type="slidenum">
              <a:rPr lang="en-US" smtClean="0"/>
              <a:pPr/>
              <a:t>38</a:t>
            </a:fld>
            <a:endParaRPr lang="en-US" dirty="0"/>
          </a:p>
        </p:txBody>
      </p:sp>
    </p:spTree>
    <p:extLst>
      <p:ext uri="{BB962C8B-B14F-4D97-AF65-F5344CB8AC3E}">
        <p14:creationId xmlns:p14="http://schemas.microsoft.com/office/powerpoint/2010/main" val="964409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Debbie: While producing this graphics was helpful as a way to demonstrate “buy in”,  what I found completing these graphics is that we were missing steps and missing data in the evaluation process. </a:t>
            </a:r>
          </a:p>
          <a:p>
            <a:r>
              <a:rPr lang="en-US" baseline="0" dirty="0" smtClean="0"/>
              <a:t>For instance we have tons of weatherization reports,  but nothing about internal process or customer outreach.  So the next step for me was completing the ROMA cycle audit.</a:t>
            </a:r>
            <a:endParaRPr lang="en-US" dirty="0" smtClean="0"/>
          </a:p>
          <a:p>
            <a:endParaRPr lang="en-US" dirty="0" smtClean="0"/>
          </a:p>
          <a:p>
            <a:r>
              <a:rPr lang="en-US" dirty="0" smtClean="0"/>
              <a:t>We</a:t>
            </a:r>
            <a:r>
              <a:rPr lang="en-US" baseline="0" dirty="0" smtClean="0"/>
              <a:t> added columns to the basic ROMA Checklist to give me places to make notes about the processes in each phase. </a:t>
            </a:r>
            <a:endParaRPr lang="en-US"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39</a:t>
            </a:fld>
            <a:endParaRPr lang="en-US" dirty="0"/>
          </a:p>
        </p:txBody>
      </p:sp>
    </p:spTree>
    <p:extLst>
      <p:ext uri="{BB962C8B-B14F-4D97-AF65-F5344CB8AC3E}">
        <p14:creationId xmlns:p14="http://schemas.microsoft.com/office/powerpoint/2010/main" val="4083851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see that as they got to the Reporting and Analysis (evaluation) of data, that more</a:t>
            </a:r>
            <a:r>
              <a:rPr lang="en-US" baseline="0" dirty="0" smtClean="0"/>
              <a:t> items were flagged as needing more information for clarification or improvement. </a:t>
            </a:r>
          </a:p>
          <a:p>
            <a:endParaRPr lang="en-US" baseline="0" dirty="0" smtClean="0"/>
          </a:p>
          <a:p>
            <a:r>
              <a:rPr lang="en-US" baseline="0" dirty="0" smtClean="0"/>
              <a:t>Note to facilitator:  be sure YOU are able to read this page, because it does not project well and you will have to talk about the items that are identified.</a:t>
            </a:r>
          </a:p>
        </p:txBody>
      </p:sp>
      <p:sp>
        <p:nvSpPr>
          <p:cNvPr id="4" name="Slide Number Placeholder 3"/>
          <p:cNvSpPr>
            <a:spLocks noGrp="1"/>
          </p:cNvSpPr>
          <p:nvPr>
            <p:ph type="sldNum" sz="quarter" idx="10"/>
          </p:nvPr>
        </p:nvSpPr>
        <p:spPr/>
        <p:txBody>
          <a:bodyPr/>
          <a:lstStyle/>
          <a:p>
            <a:fld id="{AF020A0D-A0F6-4291-A6A6-8DEA17CC4ED4}" type="slidenum">
              <a:rPr lang="en-US" smtClean="0"/>
              <a:pPr/>
              <a:t>40</a:t>
            </a:fld>
            <a:endParaRPr lang="en-US" dirty="0"/>
          </a:p>
        </p:txBody>
      </p:sp>
    </p:spTree>
    <p:extLst>
      <p:ext uri="{BB962C8B-B14F-4D97-AF65-F5344CB8AC3E}">
        <p14:creationId xmlns:p14="http://schemas.microsoft.com/office/powerpoint/2010/main" val="3726810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All this work produced this Local TOC (example from Debbie agency </a:t>
            </a:r>
            <a:r>
              <a:rPr lang="en-US" i="1" dirty="0" smtClean="0"/>
              <a:t>Economic</a:t>
            </a:r>
            <a:r>
              <a:rPr lang="en-US" i="1" baseline="0" dirty="0" smtClean="0"/>
              <a:t> Security Corporation)</a:t>
            </a:r>
            <a:endParaRPr lang="en-US" i="1" dirty="0" smtClean="0"/>
          </a:p>
          <a:p>
            <a:pPr marL="0" marR="0" indent="0" algn="l" defTabSz="914353"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This is how the ideas from their work at assessing</a:t>
            </a:r>
            <a:r>
              <a:rPr lang="en-US" baseline="0" dirty="0" smtClean="0"/>
              <a:t> the agency functioning were </a:t>
            </a:r>
            <a:r>
              <a:rPr lang="en-US" dirty="0" smtClean="0"/>
              <a:t>presented after a graphic artist was engaged.</a:t>
            </a:r>
          </a:p>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Debbie says: Now</a:t>
            </a:r>
            <a:r>
              <a:rPr lang="en-US" baseline="0" dirty="0" smtClean="0"/>
              <a:t> this is in every office in every location of the agency. It is the guiding force behind activities and will be the basis of future planning </a:t>
            </a:r>
            <a:endParaRPr lang="en-US" dirty="0" smtClean="0"/>
          </a:p>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41</a:t>
            </a:fld>
            <a:endParaRPr lang="en-US"/>
          </a:p>
        </p:txBody>
      </p:sp>
    </p:spTree>
    <p:extLst>
      <p:ext uri="{BB962C8B-B14F-4D97-AF65-F5344CB8AC3E}">
        <p14:creationId xmlns:p14="http://schemas.microsoft.com/office/powerpoint/2010/main" val="3272347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4</a:t>
            </a:fld>
            <a:endParaRPr lang="en-US" dirty="0"/>
          </a:p>
        </p:txBody>
      </p:sp>
    </p:spTree>
    <p:extLst>
      <p:ext uri="{BB962C8B-B14F-4D97-AF65-F5344CB8AC3E}">
        <p14:creationId xmlns:p14="http://schemas.microsoft.com/office/powerpoint/2010/main" val="1614753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This will help the agency see</a:t>
            </a:r>
            <a:r>
              <a:rPr lang="en-US" baseline="0" dirty="0" smtClean="0"/>
              <a:t> the specifics of each phase of the ROMA cycle so they can begin a process similar to the one Debbie's agency used</a:t>
            </a:r>
            <a:endParaRPr lang="en-US" dirty="0" smtClean="0"/>
          </a:p>
          <a:p>
            <a:r>
              <a:rPr lang="en-US" dirty="0" smtClean="0"/>
              <a:t>Note to facilitator:  this is just a</a:t>
            </a:r>
            <a:r>
              <a:rPr lang="en-US" baseline="0" dirty="0" smtClean="0"/>
              <a:t> list of the elements in the </a:t>
            </a:r>
            <a:r>
              <a:rPr lang="en-US" dirty="0" smtClean="0"/>
              <a:t>check list .</a:t>
            </a:r>
            <a:r>
              <a:rPr lang="en-US" baseline="0" dirty="0" smtClean="0"/>
              <a:t>  With each of the slides that follow, have participants look at the checklist you have handed out and talk to their neighbors about what they think they will find at their agency.  Have them make notes on the checklist regarding things they want to follow up on.</a:t>
            </a:r>
          </a:p>
          <a:p>
            <a:endParaRPr lang="en-US" baseline="0" dirty="0" smtClean="0"/>
          </a:p>
          <a:p>
            <a:r>
              <a:rPr lang="en-US" baseline="0" dirty="0" smtClean="0"/>
              <a:t>At each section, ask for report from the group about what they talked about.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FC080A1-EF13-4AA3-8FB6-3DFBD3E5E425}" type="slidenum">
              <a:rPr lang="en-US" smtClean="0"/>
              <a:pPr/>
              <a:t>42</a:t>
            </a:fld>
            <a:endParaRPr lang="en-US" dirty="0"/>
          </a:p>
        </p:txBody>
      </p:sp>
    </p:spTree>
    <p:extLst>
      <p:ext uri="{BB962C8B-B14F-4D97-AF65-F5344CB8AC3E}">
        <p14:creationId xmlns:p14="http://schemas.microsoft.com/office/powerpoint/2010/main" val="269029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This will begin a</a:t>
            </a:r>
            <a:r>
              <a:rPr lang="en-US" b="1" baseline="0" dirty="0" smtClean="0"/>
              <a:t> series of table activities</a:t>
            </a:r>
            <a:r>
              <a:rPr lang="en-US" baseline="0" dirty="0" smtClean="0"/>
              <a:t>, where the participants can talk about each phase of the Cycle and make notes </a:t>
            </a:r>
            <a:endParaRPr lang="en-US" dirty="0" smtClean="0"/>
          </a:p>
          <a:p>
            <a:endParaRPr lang="en-US" dirty="0" smtClean="0"/>
          </a:p>
          <a:p>
            <a:r>
              <a:rPr lang="en-US" dirty="0" smtClean="0"/>
              <a:t>If agency has no local TOC, how might</a:t>
            </a:r>
            <a:r>
              <a:rPr lang="en-US" baseline="0" dirty="0" smtClean="0"/>
              <a:t> a process to consider the agency’s assumptions and overall goals be useful?  </a:t>
            </a:r>
          </a:p>
          <a:p>
            <a:endParaRPr lang="en-US" baseline="0" dirty="0" smtClean="0"/>
          </a:p>
          <a:p>
            <a:r>
              <a:rPr lang="en-US" baseline="0" dirty="0" smtClean="0"/>
              <a:t>Ask for report out. </a:t>
            </a:r>
            <a:endParaRPr lang="en-US" dirty="0"/>
          </a:p>
        </p:txBody>
      </p:sp>
      <p:sp>
        <p:nvSpPr>
          <p:cNvPr id="4" name="Slide Number Placeholder 3"/>
          <p:cNvSpPr>
            <a:spLocks noGrp="1"/>
          </p:cNvSpPr>
          <p:nvPr>
            <p:ph type="sldNum" sz="quarter" idx="10"/>
          </p:nvPr>
        </p:nvSpPr>
        <p:spPr/>
        <p:txBody>
          <a:bodyPr/>
          <a:lstStyle/>
          <a:p>
            <a:fld id="{3571FB4A-F2D7-4DD0-9F37-E7342A660FF6}" type="slidenum">
              <a:rPr lang="en-US" smtClean="0"/>
              <a:pPr/>
              <a:t>43</a:t>
            </a:fld>
            <a:endParaRPr lang="en-US"/>
          </a:p>
        </p:txBody>
      </p:sp>
    </p:spTree>
    <p:extLst>
      <p:ext uri="{BB962C8B-B14F-4D97-AF65-F5344CB8AC3E}">
        <p14:creationId xmlns:p14="http://schemas.microsoft.com/office/powerpoint/2010/main" val="4123678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NCRI portfolio</a:t>
            </a:r>
            <a:r>
              <a:rPr lang="en-US" baseline="0" dirty="0" smtClean="0"/>
              <a:t> asks for examples of each of the kinds of data that is expected to be included in the CN A.  </a:t>
            </a:r>
          </a:p>
          <a:p>
            <a:r>
              <a:rPr lang="en-US" baseline="0" dirty="0" smtClean="0"/>
              <a:t>This group can take a similar look at the actual document to see what is included, how useful it is to creating a profile of the community, and what processes are included to analyze the raw data (turn it into information). </a:t>
            </a:r>
          </a:p>
          <a:p>
            <a:endParaRPr lang="en-US" baseline="0" dirty="0" smtClean="0"/>
          </a:p>
          <a:p>
            <a:r>
              <a:rPr lang="en-US" baseline="0" dirty="0" smtClean="0"/>
              <a:t>Stimulate the Discussion – how are priorities established?  Is it JUST the item that got the highest number of comments?  If 90% of the individuals interviewed or surveyed said they could not afford their housing, does this become a priority for the agency?  </a:t>
            </a:r>
          </a:p>
          <a:p>
            <a:r>
              <a:rPr lang="en-US" baseline="0" dirty="0" smtClean="0"/>
              <a:t>What else must be considered?  </a:t>
            </a:r>
          </a:p>
          <a:p>
            <a:r>
              <a:rPr lang="en-US" baseline="0" dirty="0" smtClean="0"/>
              <a:t>--Agency mission.  (does your agency have capacity to address this issue?  Is the agency dedicated to this issue – or is it focused on employment or other domain?)</a:t>
            </a:r>
          </a:p>
          <a:p>
            <a:r>
              <a:rPr lang="en-US" baseline="0" dirty="0" smtClean="0"/>
              <a:t>--Resources the agency has or can develop (does the need align with the services you already provide? Consider what role the agency will play if the top need does/does not align)</a:t>
            </a:r>
          </a:p>
          <a:p>
            <a:r>
              <a:rPr lang="en-US" baseline="0" dirty="0" smtClean="0"/>
              <a:t>--Partnerships the agency has or can develop</a:t>
            </a:r>
          </a:p>
          <a:p>
            <a:r>
              <a:rPr lang="en-US" baseline="0" dirty="0" smtClean="0"/>
              <a:t>Etc….  </a:t>
            </a:r>
          </a:p>
          <a:p>
            <a:endParaRPr lang="en-US" dirty="0" smtClean="0"/>
          </a:p>
          <a:p>
            <a:r>
              <a:rPr lang="en-US" dirty="0" smtClean="0"/>
              <a:t>Ask</a:t>
            </a:r>
            <a:r>
              <a:rPr lang="en-US" baseline="0" dirty="0" smtClean="0"/>
              <a:t> for report out.</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44</a:t>
            </a:fld>
            <a:endParaRPr lang="en-US" dirty="0"/>
          </a:p>
        </p:txBody>
      </p:sp>
    </p:spTree>
    <p:extLst>
      <p:ext uri="{BB962C8B-B14F-4D97-AF65-F5344CB8AC3E}">
        <p14:creationId xmlns:p14="http://schemas.microsoft.com/office/powerpoint/2010/main" val="3869428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the difference</a:t>
            </a:r>
            <a:r>
              <a:rPr lang="en-US" baseline="0" dirty="0" smtClean="0"/>
              <a:t> between Strategic Plan (agency wide) and the Community Action Plan used for CSBG funding requests.</a:t>
            </a:r>
          </a:p>
          <a:p>
            <a:r>
              <a:rPr lang="en-US" baseline="0" dirty="0" smtClean="0"/>
              <a:t>Also  consider other program plans (proposals) that provide identification of services/strategies, outcomes and how success will be identified. </a:t>
            </a:r>
          </a:p>
          <a:p>
            <a:endParaRPr lang="en-US" baseline="0" dirty="0" smtClean="0"/>
          </a:p>
          <a:p>
            <a:r>
              <a:rPr lang="en-US" baseline="0" dirty="0" smtClean="0"/>
              <a:t>Ask for report out</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45</a:t>
            </a:fld>
            <a:endParaRPr lang="en-US" dirty="0"/>
          </a:p>
        </p:txBody>
      </p:sp>
    </p:spTree>
    <p:extLst>
      <p:ext uri="{BB962C8B-B14F-4D97-AF65-F5344CB8AC3E}">
        <p14:creationId xmlns:p14="http://schemas.microsoft.com/office/powerpoint/2010/main" val="3964692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is quality of service/strategies assessed?</a:t>
            </a:r>
            <a:r>
              <a:rPr lang="en-US" baseline="0" dirty="0" smtClean="0"/>
              <a:t>  Remember that the performance management framework is about improving efficiency and effectiveness.</a:t>
            </a:r>
          </a:p>
          <a:p>
            <a:endParaRPr lang="en-US" baseline="0" dirty="0" smtClean="0"/>
          </a:p>
          <a:p>
            <a:r>
              <a:rPr lang="en-US" baseline="0" dirty="0" smtClean="0"/>
              <a:t>Ask for report out.</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46</a:t>
            </a:fld>
            <a:endParaRPr lang="en-US" dirty="0"/>
          </a:p>
        </p:txBody>
      </p:sp>
    </p:spTree>
    <p:extLst>
      <p:ext uri="{BB962C8B-B14F-4D97-AF65-F5344CB8AC3E}">
        <p14:creationId xmlns:p14="http://schemas.microsoft.com/office/powerpoint/2010/main" val="23180079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Participants</a:t>
            </a:r>
            <a:r>
              <a:rPr lang="en-US" baseline="0" dirty="0" smtClean="0"/>
              <a:t> can talk about these points in general, ask for report out, and then you will facilitate two other activities related to observation and reporting.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47</a:t>
            </a:fld>
            <a:endParaRPr lang="en-US" dirty="0"/>
          </a:p>
        </p:txBody>
      </p:sp>
    </p:spTree>
    <p:extLst>
      <p:ext uri="{BB962C8B-B14F-4D97-AF65-F5344CB8AC3E}">
        <p14:creationId xmlns:p14="http://schemas.microsoft.com/office/powerpoint/2010/main" val="1510956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hand out for the first of the additional activities related to observation and reporting of data.  This one focuses on where/how data is collected and who does the collection.  </a:t>
            </a:r>
          </a:p>
          <a:p>
            <a:r>
              <a:rPr lang="en-US" baseline="0" dirty="0" smtClean="0"/>
              <a:t>Take time to get participants to talk about data collection in their own agency using this tool as a guide.</a:t>
            </a:r>
          </a:p>
          <a:p>
            <a:r>
              <a:rPr lang="en-US" baseline="0" dirty="0" smtClean="0"/>
              <a:t>Challenge them to go back to their agency and consider the data that is collected by each staff person in the agency!</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48</a:t>
            </a:fld>
            <a:endParaRPr lang="en-US" dirty="0"/>
          </a:p>
        </p:txBody>
      </p:sp>
    </p:spTree>
    <p:extLst>
      <p:ext uri="{BB962C8B-B14F-4D97-AF65-F5344CB8AC3E}">
        <p14:creationId xmlns:p14="http://schemas.microsoft.com/office/powerpoint/2010/main" val="4239532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second activity – focused</a:t>
            </a:r>
            <a:r>
              <a:rPr lang="en-US" baseline="0" dirty="0" smtClean="0"/>
              <a:t> on considering the agency’s reports.</a:t>
            </a:r>
          </a:p>
          <a:p>
            <a:endParaRPr lang="en-US" baseline="0" dirty="0" smtClean="0"/>
          </a:p>
          <a:p>
            <a:r>
              <a:rPr lang="en-US" baseline="0" dirty="0" smtClean="0"/>
              <a:t>This can stimulate general discussion about what reports there are in the agency.  </a:t>
            </a:r>
          </a:p>
          <a:p>
            <a:r>
              <a:rPr lang="en-US" baseline="0" dirty="0" smtClean="0"/>
              <a:t>Post the names/descriptions of the reports on a flip chart pad.  </a:t>
            </a:r>
          </a:p>
          <a:p>
            <a:r>
              <a:rPr lang="en-US" baseline="0" dirty="0" smtClean="0"/>
              <a:t>Ask “who gets these reports?”  add that info to the flip chart.</a:t>
            </a:r>
          </a:p>
          <a:p>
            <a:endParaRPr lang="en-US" baseline="0" dirty="0" smtClean="0"/>
          </a:p>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Provide handout of the Assessing Your Reports tool.</a:t>
            </a:r>
          </a:p>
          <a:p>
            <a:r>
              <a:rPr lang="en-US" baseline="0" dirty="0" smtClean="0"/>
              <a:t>Ask participants to pick one report they are really familiar with, and respond to say if the report data is Then </a:t>
            </a:r>
          </a:p>
          <a:p>
            <a:r>
              <a:rPr lang="en-US" u="sng" dirty="0" smtClean="0"/>
              <a:t>Quality</a:t>
            </a:r>
            <a:r>
              <a:rPr lang="en-US" dirty="0" smtClean="0"/>
              <a:t> of the data -- Accuracy, completeness and timeliness of the data included in the report (4 items)</a:t>
            </a:r>
          </a:p>
          <a:p>
            <a:r>
              <a:rPr lang="en-US" dirty="0" smtClean="0"/>
              <a:t> </a:t>
            </a:r>
          </a:p>
          <a:p>
            <a:r>
              <a:rPr lang="en-US" u="sng" dirty="0" smtClean="0"/>
              <a:t>Presentation</a:t>
            </a:r>
            <a:r>
              <a:rPr lang="en-US" dirty="0" smtClean="0"/>
              <a:t> of the data in the report – it is easy for the reader to find data that is important to him/her?  (6 items)</a:t>
            </a:r>
          </a:p>
          <a:p>
            <a:r>
              <a:rPr lang="en-US" dirty="0" smtClean="0"/>
              <a:t> </a:t>
            </a:r>
          </a:p>
          <a:p>
            <a:r>
              <a:rPr lang="en-US" u="sng" dirty="0" smtClean="0"/>
              <a:t>Usefulness </a:t>
            </a:r>
            <a:r>
              <a:rPr lang="en-US" dirty="0" smtClean="0"/>
              <a:t>of the data – is it relevant to the task of managing the program/service?  Do I have access to the data when I want/need it? (7 items)</a:t>
            </a:r>
          </a:p>
          <a:p>
            <a:r>
              <a:rPr lang="en-US" dirty="0" smtClean="0"/>
              <a:t> </a:t>
            </a:r>
          </a:p>
          <a:p>
            <a:r>
              <a:rPr lang="en-US" u="sng" dirty="0" smtClean="0"/>
              <a:t>Performance</a:t>
            </a:r>
            <a:r>
              <a:rPr lang="en-US" dirty="0" smtClean="0"/>
              <a:t> </a:t>
            </a:r>
            <a:r>
              <a:rPr lang="en-US" u="sng" dirty="0" smtClean="0"/>
              <a:t>Focus</a:t>
            </a:r>
            <a:r>
              <a:rPr lang="en-US" dirty="0" smtClean="0"/>
              <a:t> – includes data on outcomes and performance (3 items)  </a:t>
            </a:r>
          </a:p>
          <a:p>
            <a:r>
              <a:rPr lang="en-US" dirty="0" smtClean="0"/>
              <a:t>Do you know how</a:t>
            </a:r>
            <a:r>
              <a:rPr lang="en-US" baseline="0" dirty="0" smtClean="0"/>
              <a:t> the outcomes are measured?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49</a:t>
            </a:fld>
            <a:endParaRPr lang="en-US" dirty="0"/>
          </a:p>
        </p:txBody>
      </p:sp>
    </p:spTree>
    <p:extLst>
      <p:ext uri="{BB962C8B-B14F-4D97-AF65-F5344CB8AC3E}">
        <p14:creationId xmlns:p14="http://schemas.microsoft.com/office/powerpoint/2010/main" val="1657684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last of the  cycle</a:t>
            </a:r>
            <a:r>
              <a:rPr lang="en-US" baseline="0" dirty="0" smtClean="0"/>
              <a:t> phases.  </a:t>
            </a:r>
          </a:p>
          <a:p>
            <a:r>
              <a:rPr lang="en-US" baseline="0" dirty="0" smtClean="0"/>
              <a:t>After time for discussion, ask for report out.</a:t>
            </a:r>
          </a:p>
          <a:p>
            <a:endParaRPr lang="en-US" baseline="0" dirty="0" smtClean="0"/>
          </a:p>
          <a:p>
            <a:r>
              <a:rPr lang="en-US" baseline="0" dirty="0" smtClean="0"/>
              <a:t>Ask how  improved value from the analysis of data in the agency could be achieved.  </a:t>
            </a:r>
          </a:p>
          <a:p>
            <a:r>
              <a:rPr lang="en-US" baseline="0" dirty="0" smtClean="0"/>
              <a:t>There are a couple ideas on the next slide.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50</a:t>
            </a:fld>
            <a:endParaRPr lang="en-US" dirty="0"/>
          </a:p>
        </p:txBody>
      </p:sp>
    </p:spTree>
    <p:extLst>
      <p:ext uri="{BB962C8B-B14F-4D97-AF65-F5344CB8AC3E}">
        <p14:creationId xmlns:p14="http://schemas.microsoft.com/office/powerpoint/2010/main" val="25318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one agency’s idea</a:t>
            </a:r>
            <a:r>
              <a:rPr lang="en-US" baseline="0" dirty="0" smtClean="0"/>
              <a:t> of changes that are needed to improve use of data.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51</a:t>
            </a:fld>
            <a:endParaRPr lang="en-US" dirty="0"/>
          </a:p>
        </p:txBody>
      </p:sp>
    </p:spTree>
    <p:extLst>
      <p:ext uri="{BB962C8B-B14F-4D97-AF65-F5344CB8AC3E}">
        <p14:creationId xmlns:p14="http://schemas.microsoft.com/office/powerpoint/2010/main" val="318285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cs typeface="Times New Roman" panose="02020603050405020304" pitchFamily="18" charset="0"/>
              </a:rPr>
              <a:t>The CSBG PMF</a:t>
            </a:r>
            <a:r>
              <a:rPr lang="en-US" baseline="0" dirty="0" smtClean="0">
                <a:cs typeface="Times New Roman" panose="02020603050405020304" pitchFamily="18" charset="0"/>
              </a:rPr>
              <a:t> i</a:t>
            </a:r>
            <a:r>
              <a:rPr lang="en-US" dirty="0" smtClean="0">
                <a:cs typeface="Times New Roman" panose="02020603050405020304" pitchFamily="18" charset="0"/>
              </a:rPr>
              <a:t>ncorporates extensive input from the CSBG Network </a:t>
            </a:r>
          </a:p>
          <a:p>
            <a:endParaRPr lang="en-US" b="0" u="sng" dirty="0"/>
          </a:p>
        </p:txBody>
      </p:sp>
      <p:sp>
        <p:nvSpPr>
          <p:cNvPr id="4" name="Slide Number Placeholder 3"/>
          <p:cNvSpPr>
            <a:spLocks noGrp="1"/>
          </p:cNvSpPr>
          <p:nvPr>
            <p:ph type="sldNum" sz="quarter" idx="10"/>
          </p:nvPr>
        </p:nvSpPr>
        <p:spPr/>
        <p:txBody>
          <a:bodyPr/>
          <a:lstStyle/>
          <a:p>
            <a:fld id="{D4269F0A-AA46-48D8-8525-DE2C3D6112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15781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ROMA is a cycle, we are back to reassessment and updating the plans.</a:t>
            </a:r>
          </a:p>
          <a:p>
            <a:r>
              <a:rPr lang="en-US" dirty="0" smtClean="0"/>
              <a:t>Ask for any ideas about the importance of continuing</a:t>
            </a:r>
            <a:r>
              <a:rPr lang="en-US" baseline="0" dirty="0" smtClean="0"/>
              <a:t> to reassessment following analysis of data.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52</a:t>
            </a:fld>
            <a:endParaRPr lang="en-US" dirty="0"/>
          </a:p>
        </p:txBody>
      </p:sp>
    </p:spTree>
    <p:extLst>
      <p:ext uri="{BB962C8B-B14F-4D97-AF65-F5344CB8AC3E}">
        <p14:creationId xmlns:p14="http://schemas.microsoft.com/office/powerpoint/2010/main" val="23540385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a:t>
            </a:r>
            <a:r>
              <a:rPr lang="en-US" baseline="0" dirty="0" smtClean="0"/>
              <a:t> to what we saw from Debbie’s agency, it will be important to SEE where the agency is doing well and where there are changes needed. </a:t>
            </a:r>
          </a:p>
          <a:p>
            <a:endParaRPr lang="en-US" baseline="0" dirty="0" smtClean="0"/>
          </a:p>
          <a:p>
            <a:r>
              <a:rPr lang="en-US" baseline="0" dirty="0" smtClean="0"/>
              <a:t>Using the checklist as shown here can allow you to note the agency current status in each phase </a:t>
            </a:r>
          </a:p>
          <a:p>
            <a:r>
              <a:rPr lang="en-US" baseline="0" dirty="0" smtClean="0"/>
              <a:t>Ideas:  using a check if the area is functioning well, or a color code (red, yellow, green) or making reference to a scale” maybe using numbers (identifying benchmarks as 1 = “in crisis” to 5 = “thriving”) </a:t>
            </a:r>
          </a:p>
          <a:p>
            <a:endParaRPr lang="en-US" baseline="0" dirty="0" smtClean="0"/>
          </a:p>
          <a:p>
            <a:r>
              <a:rPr lang="en-US" baseline="0" dirty="0" smtClean="0"/>
              <a:t>You will see later how this profile can be used to create a scorecard to monitor progress.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53</a:t>
            </a:fld>
            <a:endParaRPr lang="en-US" dirty="0"/>
          </a:p>
        </p:txBody>
      </p:sp>
    </p:spTree>
    <p:extLst>
      <p:ext uri="{BB962C8B-B14F-4D97-AF65-F5344CB8AC3E}">
        <p14:creationId xmlns:p14="http://schemas.microsoft.com/office/powerpoint/2010/main" val="5776230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starts the second part of </a:t>
            </a:r>
            <a:r>
              <a:rPr lang="en-US" dirty="0" smtClean="0"/>
              <a:t>Part II </a:t>
            </a:r>
          </a:p>
          <a:p>
            <a:r>
              <a:rPr lang="en-US" dirty="0" smtClean="0"/>
              <a:t>We are turning to consider organizational culture now.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54</a:t>
            </a:fld>
            <a:endParaRPr lang="en-US" dirty="0"/>
          </a:p>
        </p:txBody>
      </p:sp>
    </p:spTree>
    <p:extLst>
      <p:ext uri="{BB962C8B-B14F-4D97-AF65-F5344CB8AC3E}">
        <p14:creationId xmlns:p14="http://schemas.microsoft.com/office/powerpoint/2010/main" val="39009965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this is an</a:t>
            </a:r>
            <a:r>
              <a:rPr lang="en-US" baseline="0" dirty="0" smtClean="0"/>
              <a:t> important point to consider… and we would like to add that, when thinking about ROMA implementation, the work needs to be done by people who have a “results orientation.”  </a:t>
            </a:r>
          </a:p>
          <a:p>
            <a:endParaRPr lang="en-US" baseline="0" dirty="0" smtClean="0"/>
          </a:p>
          <a:p>
            <a:r>
              <a:rPr lang="en-US" baseline="0" dirty="0" smtClean="0"/>
              <a:t>The orientation of the people assigned the work is a reflection of the organization’s culture.  So we have to take some time now to consider what we mean by “organizational culture” and why it is important to understand the culture that impacts the behavior of the people involved.</a:t>
            </a:r>
          </a:p>
          <a:p>
            <a:endParaRPr lang="en-US" baseline="0" dirty="0" smtClean="0"/>
          </a:p>
          <a:p>
            <a:r>
              <a:rPr lang="en-US" baseline="0" dirty="0" smtClean="0"/>
              <a:t>Later we will talk about improving a ROMA Culture.  </a:t>
            </a:r>
          </a:p>
        </p:txBody>
      </p:sp>
      <p:sp>
        <p:nvSpPr>
          <p:cNvPr id="4" name="Slide Number Placeholder 3"/>
          <p:cNvSpPr>
            <a:spLocks noGrp="1"/>
          </p:cNvSpPr>
          <p:nvPr>
            <p:ph type="sldNum" sz="quarter" idx="10"/>
          </p:nvPr>
        </p:nvSpPr>
        <p:spPr/>
        <p:txBody>
          <a:bodyPr/>
          <a:lstStyle/>
          <a:p>
            <a:fld id="{6FC080A1-EF13-4AA3-8FB6-3DFBD3E5E425}" type="slidenum">
              <a:rPr lang="en-US" smtClean="0"/>
              <a:pPr/>
              <a:t>55</a:t>
            </a:fld>
            <a:endParaRPr lang="en-US" dirty="0"/>
          </a:p>
        </p:txBody>
      </p:sp>
    </p:spTree>
    <p:extLst>
      <p:ext uri="{BB962C8B-B14F-4D97-AF65-F5344CB8AC3E}">
        <p14:creationId xmlns:p14="http://schemas.microsoft.com/office/powerpoint/2010/main" val="170868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baseline="0" dirty="0" smtClean="0"/>
              <a:t>Specific organization</a:t>
            </a:r>
            <a:r>
              <a:rPr lang="en-US" dirty="0" smtClean="0"/>
              <a:t> may have its own practices, norms and understandings that the people within it have developed over time,</a:t>
            </a:r>
            <a:r>
              <a:rPr lang="en-US" baseline="0" dirty="0" smtClean="0"/>
              <a:t> </a:t>
            </a:r>
            <a:r>
              <a:rPr lang="en-US" dirty="0" smtClean="0"/>
              <a:t>creating an organizational culture that is apparent to both those on the inside and out. Not surprisingly persons from outside an organizational culture when forced to interact with it may find its policies and procedures puzzling or problematic.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56</a:t>
            </a:fld>
            <a:endParaRPr lang="en-US" dirty="0"/>
          </a:p>
        </p:txBody>
      </p:sp>
    </p:spTree>
    <p:extLst>
      <p:ext uri="{BB962C8B-B14F-4D97-AF65-F5344CB8AC3E}">
        <p14:creationId xmlns:p14="http://schemas.microsoft.com/office/powerpoint/2010/main" val="37981307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57</a:t>
            </a:fld>
            <a:endParaRPr lang="en-US" dirty="0"/>
          </a:p>
        </p:txBody>
      </p:sp>
    </p:spTree>
    <p:extLst>
      <p:ext uri="{BB962C8B-B14F-4D97-AF65-F5344CB8AC3E}">
        <p14:creationId xmlns:p14="http://schemas.microsoft.com/office/powerpoint/2010/main" val="29590383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15790"/>
            <a:ext cx="6620933" cy="4570730"/>
          </a:xfrm>
        </p:spPr>
        <p:txBody>
          <a:bodyPr>
            <a:normAutofit/>
          </a:bodyPr>
          <a:lstStyle/>
          <a:p>
            <a:r>
              <a:rPr lang="en-US" baseline="0" dirty="0" smtClean="0"/>
              <a:t>One way to understand culture is to consider that people are programmed by their cultural group to interpret and evaluate behaviors, ideas, relationships and other people in ways that are unique to their group.</a:t>
            </a:r>
          </a:p>
          <a:p>
            <a:endParaRPr lang="en-US" baseline="0" dirty="0" smtClean="0"/>
          </a:p>
          <a:p>
            <a:r>
              <a:rPr lang="en-US" dirty="0" smtClean="0"/>
              <a:t>“Culture” is a set of social traditions passed on through an organized group.  </a:t>
            </a:r>
          </a:p>
          <a:p>
            <a:pPr lvl="1"/>
            <a:r>
              <a:rPr lang="en-US" dirty="0" smtClean="0"/>
              <a:t>This </a:t>
            </a:r>
            <a:r>
              <a:rPr lang="en-US" b="1" dirty="0" smtClean="0"/>
              <a:t>set of traditions </a:t>
            </a:r>
            <a:r>
              <a:rPr lang="en-US" dirty="0" smtClean="0"/>
              <a:t>help groups and individuals within a group decide what is considered </a:t>
            </a:r>
            <a:r>
              <a:rPr lang="en-US" b="1" dirty="0" smtClean="0"/>
              <a:t>the correct </a:t>
            </a:r>
            <a:r>
              <a:rPr lang="en-US" dirty="0" smtClean="0"/>
              <a:t>way of living, thinking, feeling and viewing the world.  </a:t>
            </a:r>
          </a:p>
          <a:p>
            <a:pPr lvl="1"/>
            <a:r>
              <a:rPr lang="en-US" dirty="0" smtClean="0"/>
              <a:t>The traditions form a </a:t>
            </a:r>
            <a:r>
              <a:rPr lang="en-US" b="1" dirty="0" smtClean="0"/>
              <a:t>set of beliefs and ways to respond.</a:t>
            </a:r>
            <a:r>
              <a:rPr lang="en-US" dirty="0" smtClean="0"/>
              <a:t> </a:t>
            </a:r>
          </a:p>
          <a:p>
            <a:pPr lvl="1"/>
            <a:r>
              <a:rPr lang="en-US" dirty="0" smtClean="0"/>
              <a:t>It includes </a:t>
            </a:r>
            <a:r>
              <a:rPr lang="en-US" b="1" dirty="0" smtClean="0"/>
              <a:t>attitudes, norms, and values </a:t>
            </a:r>
            <a:r>
              <a:rPr lang="en-US" dirty="0" smtClean="0"/>
              <a:t>that the group accepts as valid and important</a:t>
            </a:r>
          </a:p>
          <a:p>
            <a:pPr marL="0" marR="0" lvl="1" indent="0" algn="l" defTabSz="914353" rtl="0" eaLnBrk="1" fontAlgn="auto" latinLnBrk="0" hangingPunct="1">
              <a:lnSpc>
                <a:spcPct val="100000"/>
              </a:lnSpc>
              <a:spcBef>
                <a:spcPts val="0"/>
              </a:spcBef>
              <a:spcAft>
                <a:spcPts val="0"/>
              </a:spcAft>
              <a:buClrTx/>
              <a:buSzTx/>
              <a:buFontTx/>
              <a:buNone/>
              <a:tabLst/>
              <a:defRPr/>
            </a:pPr>
            <a:r>
              <a:rPr lang="en-US" dirty="0" smtClean="0"/>
              <a:t>These beliefs can </a:t>
            </a:r>
            <a:r>
              <a:rPr lang="en-US" b="0" dirty="0" smtClean="0"/>
              <a:t>determine </a:t>
            </a:r>
            <a:r>
              <a:rPr lang="en-US" b="1" dirty="0" smtClean="0"/>
              <a:t>the limits that members will live by</a:t>
            </a:r>
            <a:r>
              <a:rPr lang="en-US" dirty="0" smtClean="0"/>
              <a:t> and be accepted by the group. </a:t>
            </a:r>
          </a:p>
        </p:txBody>
      </p:sp>
      <p:sp>
        <p:nvSpPr>
          <p:cNvPr id="4" name="Slide Number Placeholder 3"/>
          <p:cNvSpPr>
            <a:spLocks noGrp="1"/>
          </p:cNvSpPr>
          <p:nvPr>
            <p:ph type="sldNum" sz="quarter" idx="10"/>
          </p:nvPr>
        </p:nvSpPr>
        <p:spPr/>
        <p:txBody>
          <a:bodyPr/>
          <a:lstStyle/>
          <a:p>
            <a:fld id="{DF38C3AB-FDA9-4A54-9D44-8162AF6628B5}" type="slidenum">
              <a:rPr lang="en-US" smtClean="0"/>
              <a:pPr/>
              <a:t>58</a:t>
            </a:fld>
            <a:endParaRPr lang="en-US"/>
          </a:p>
        </p:txBody>
      </p:sp>
    </p:spTree>
    <p:extLst>
      <p:ext uri="{BB962C8B-B14F-4D97-AF65-F5344CB8AC3E}">
        <p14:creationId xmlns:p14="http://schemas.microsoft.com/office/powerpoint/2010/main" val="427679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15790"/>
            <a:ext cx="6620933" cy="4570730"/>
          </a:xfrm>
        </p:spPr>
        <p:txBody>
          <a:bodyPr>
            <a:normAutofit/>
          </a:bodyPr>
          <a:lstStyle/>
          <a:p>
            <a:r>
              <a:rPr lang="en-US" dirty="0" smtClean="0"/>
              <a:t>Aspects of culture all form over time and have a direct effect on how members of the community handle their problems and interactions with each other and the outside world.  </a:t>
            </a:r>
          </a:p>
          <a:p>
            <a:endParaRPr lang="en-US" dirty="0" smtClean="0"/>
          </a:p>
          <a:p>
            <a:r>
              <a:rPr lang="en-US" dirty="0" smtClean="0"/>
              <a:t>The dots in the fourth bullet indicate that this</a:t>
            </a:r>
            <a:r>
              <a:rPr lang="en-US" baseline="0" dirty="0" smtClean="0"/>
              <a:t> list is just the start of identifying how you can recognize the impact of culture.   </a:t>
            </a:r>
            <a:endParaRPr lang="en-US" dirty="0" smtClean="0"/>
          </a:p>
          <a:p>
            <a:endParaRPr lang="en-US" dirty="0" smtClean="0"/>
          </a:p>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For instance:  Does your agency have a service focus or a results focus?</a:t>
            </a:r>
          </a:p>
          <a:p>
            <a:endParaRPr lang="en-US" dirty="0" smtClean="0"/>
          </a:p>
        </p:txBody>
      </p:sp>
      <p:sp>
        <p:nvSpPr>
          <p:cNvPr id="4" name="Slide Number Placeholder 3"/>
          <p:cNvSpPr>
            <a:spLocks noGrp="1"/>
          </p:cNvSpPr>
          <p:nvPr>
            <p:ph type="sldNum" sz="quarter" idx="10"/>
          </p:nvPr>
        </p:nvSpPr>
        <p:spPr/>
        <p:txBody>
          <a:bodyPr/>
          <a:lstStyle/>
          <a:p>
            <a:fld id="{DF38C3AB-FDA9-4A54-9D44-8162AF6628B5}" type="slidenum">
              <a:rPr lang="en-US" smtClean="0"/>
              <a:pPr/>
              <a:t>59</a:t>
            </a:fld>
            <a:endParaRPr lang="en-US"/>
          </a:p>
        </p:txBody>
      </p:sp>
    </p:spTree>
    <p:extLst>
      <p:ext uri="{BB962C8B-B14F-4D97-AF65-F5344CB8AC3E}">
        <p14:creationId xmlns:p14="http://schemas.microsoft.com/office/powerpoint/2010/main" val="4276794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257300" y="231775"/>
            <a:ext cx="4262438" cy="3195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xfrm>
            <a:off x="311573" y="3563620"/>
            <a:ext cx="6309360" cy="53454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 pattern of shared basic assumptions – (we all agree to these certain rules, norms, expectations)</a:t>
            </a:r>
          </a:p>
          <a:p>
            <a:pPr eaLnBrk="1" hangingPunct="1">
              <a:spcBef>
                <a:spcPct val="0"/>
              </a:spcBef>
            </a:pPr>
            <a:r>
              <a:rPr lang="en-US" altLang="en-US" dirty="0" smtClean="0"/>
              <a:t>That the group learned as it solved its problems – (come from facing challenges together)</a:t>
            </a:r>
          </a:p>
          <a:p>
            <a:pPr eaLnBrk="1" hangingPunct="1">
              <a:spcBef>
                <a:spcPct val="0"/>
              </a:spcBef>
            </a:pPr>
            <a:r>
              <a:rPr lang="en-US" altLang="en-US" dirty="0" smtClean="0"/>
              <a:t>Of external adaptation and internal integration –(how do we fit into the world and how do we work together)</a:t>
            </a:r>
          </a:p>
          <a:p>
            <a:pPr eaLnBrk="1" hangingPunct="1">
              <a:spcBef>
                <a:spcPct val="0"/>
              </a:spcBef>
            </a:pPr>
            <a:r>
              <a:rPr lang="en-US" altLang="en-US" dirty="0" smtClean="0"/>
              <a:t>That it has worked well enough to be considered valid –(we did this and had some success so it must be the way to go)</a:t>
            </a:r>
          </a:p>
          <a:p>
            <a:pPr eaLnBrk="1" hangingPunct="1">
              <a:spcBef>
                <a:spcPct val="0"/>
              </a:spcBef>
            </a:pPr>
            <a:r>
              <a:rPr lang="en-US" altLang="en-US" dirty="0" smtClean="0"/>
              <a:t>And, therefore, taught to new members as the correct way to perceive, think and feel in relation to those problems –(we better share with these newbies what we learned and how we deal with things around here. May be verbal or through nonverbal means. For example if someone reacts a way that is outside of our “norm” we may respond with an uncomfortable look or show a negative reaction. Newcomers quickly learn what is expected).</a:t>
            </a:r>
          </a:p>
          <a:p>
            <a:pPr eaLnBrk="1" hangingPunct="1">
              <a:spcBef>
                <a:spcPct val="0"/>
              </a:spcBef>
            </a:pPr>
            <a:endParaRPr lang="en-US" altLang="en-US" dirty="0" smtClean="0"/>
          </a:p>
          <a:p>
            <a:pPr eaLnBrk="1" hangingPunct="1">
              <a:spcBef>
                <a:spcPct val="0"/>
              </a:spcBef>
            </a:pPr>
            <a:r>
              <a:rPr lang="en-US" altLang="en-US" dirty="0" smtClean="0"/>
              <a:t>Consider that this is similar to our understandin</a:t>
            </a:r>
            <a:r>
              <a:rPr lang="en-US" altLang="en-US" baseline="0" dirty="0" smtClean="0"/>
              <a:t>g of culture in general. </a:t>
            </a:r>
            <a:endParaRPr lang="en-US" altLang="en-US" dirty="0" smtClean="0"/>
          </a:p>
          <a:p>
            <a:pPr eaLnBrk="1" hangingPunct="1">
              <a:spcBef>
                <a:spcPct val="0"/>
              </a:spcBef>
            </a:pPr>
            <a:r>
              <a:rPr lang="en-US" altLang="en-US" dirty="0" smtClean="0"/>
              <a:t> </a:t>
            </a:r>
          </a:p>
        </p:txBody>
      </p:sp>
      <p:sp>
        <p:nvSpPr>
          <p:cNvPr id="181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0DC4C-51BD-480A-9B1B-61115DCBAB94}" type="slidenum">
              <a:rPr lang="en-US" smtClean="0"/>
              <a:pPr fontAlgn="base">
                <a:spcBef>
                  <a:spcPct val="0"/>
                </a:spcBef>
                <a:spcAft>
                  <a:spcPct val="0"/>
                </a:spcAft>
                <a:defRPr/>
              </a:pPr>
              <a:t>60</a:t>
            </a:fld>
            <a:endParaRPr lang="en-US" dirty="0" smtClean="0"/>
          </a:p>
        </p:txBody>
      </p:sp>
    </p:spTree>
    <p:extLst>
      <p:ext uri="{BB962C8B-B14F-4D97-AF65-F5344CB8AC3E}">
        <p14:creationId xmlns:p14="http://schemas.microsoft.com/office/powerpoint/2010/main" val="35068884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xfrm>
            <a:off x="1177925" y="696913"/>
            <a:ext cx="3330575" cy="2498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680" y="3331210"/>
            <a:ext cx="6465147" cy="5732780"/>
          </a:xfrm>
        </p:spPr>
        <p:txBody>
          <a:bodyPr/>
          <a:lstStyle/>
          <a:p>
            <a:pPr>
              <a:defRPr/>
            </a:pPr>
            <a:r>
              <a:rPr lang="en-US" dirty="0" smtClean="0"/>
              <a:t>Show the video and discuss:</a:t>
            </a:r>
          </a:p>
          <a:p>
            <a:pPr marL="174708" indent="-174708">
              <a:buFontTx/>
              <a:buChar char="-"/>
              <a:defRPr/>
            </a:pPr>
            <a:r>
              <a:rPr lang="en-US" dirty="0" smtClean="0"/>
              <a:t>How does this relate to our definition of organizational culture?</a:t>
            </a:r>
          </a:p>
          <a:p>
            <a:pPr marL="174708" indent="-174708">
              <a:buFontTx/>
              <a:buChar char="-"/>
              <a:defRPr/>
            </a:pPr>
            <a:r>
              <a:rPr lang="en-US" dirty="0" smtClean="0"/>
              <a:t>Can you think of examples in organizations that are similar to the banana example? Behavior that is seemingly unexplainable but it is related to past constrictions and situations?</a:t>
            </a:r>
          </a:p>
          <a:p>
            <a:pPr marL="174708" indent="-174708">
              <a:buFontTx/>
              <a:buChar char="-"/>
              <a:defRPr/>
            </a:pPr>
            <a:r>
              <a:rPr lang="en-US" sz="1100" dirty="0" smtClean="0"/>
              <a:t>What habits are continuing in your agency without being questioned?</a:t>
            </a:r>
          </a:p>
          <a:p>
            <a:pPr marL="174708" indent="-174708">
              <a:buFontTx/>
              <a:buChar char="-"/>
              <a:defRPr/>
            </a:pPr>
            <a:endParaRPr lang="en-US" sz="1100" dirty="0" smtClean="0"/>
          </a:p>
          <a:p>
            <a:pPr marL="174708" indent="-174708">
              <a:buFontTx/>
              <a:buChar char="-"/>
              <a:defRPr/>
            </a:pPr>
            <a:r>
              <a:rPr lang="en-US" sz="1100" dirty="0" smtClean="0"/>
              <a:t>We do lots of things that we don’t know why we do them.  Some</a:t>
            </a:r>
            <a:r>
              <a:rPr lang="en-US" sz="1100" baseline="0" dirty="0" smtClean="0"/>
              <a:t> of them are things that used to have a purpose but no longer do.  Some of them are actually barriers to doing the work better!!</a:t>
            </a:r>
            <a:endParaRPr lang="en-US" sz="1100" dirty="0"/>
          </a:p>
        </p:txBody>
      </p:sp>
      <p:sp>
        <p:nvSpPr>
          <p:cNvPr id="183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43B4A3-E787-43AC-95B1-8C286900A958}" type="slidenum">
              <a:rPr lang="en-US" smtClean="0"/>
              <a:pPr fontAlgn="base">
                <a:spcBef>
                  <a:spcPct val="0"/>
                </a:spcBef>
                <a:spcAft>
                  <a:spcPct val="0"/>
                </a:spcAft>
                <a:defRPr/>
              </a:pPr>
              <a:t>61</a:t>
            </a:fld>
            <a:endParaRPr lang="en-US" dirty="0" smtClean="0"/>
          </a:p>
        </p:txBody>
      </p:sp>
    </p:spTree>
    <p:extLst>
      <p:ext uri="{BB962C8B-B14F-4D97-AF65-F5344CB8AC3E}">
        <p14:creationId xmlns:p14="http://schemas.microsoft.com/office/powerpoint/2010/main" val="259337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think this is a simple</a:t>
            </a:r>
            <a:r>
              <a:rPr lang="en-US" baseline="0" dirty="0" smtClean="0"/>
              <a:t> question.  </a:t>
            </a:r>
          </a:p>
          <a:p>
            <a:r>
              <a:rPr lang="en-US" baseline="0" dirty="0" smtClean="0"/>
              <a:t>But many people have not clearly thought about what is behind the “four letter word” that is ROMA.</a:t>
            </a:r>
          </a:p>
          <a:p>
            <a:r>
              <a:rPr lang="en-US" sz="1200" u="none" kern="1200" baseline="0" dirty="0" smtClean="0">
                <a:solidFill>
                  <a:schemeClr val="tx1"/>
                </a:solidFill>
                <a:latin typeface="+mn-lt"/>
                <a:ea typeface="+mn-ea"/>
                <a:cs typeface="+mn-cs"/>
              </a:rPr>
              <a:t>We are talking both about fundamental assumptions and about systems that support the assumptions. </a:t>
            </a:r>
          </a:p>
          <a:p>
            <a:r>
              <a:rPr lang="en-US" sz="1200" u="none" kern="1200" dirty="0" smtClean="0">
                <a:solidFill>
                  <a:schemeClr val="tx1"/>
                </a:solidFill>
                <a:latin typeface="+mn-lt"/>
                <a:ea typeface="+mn-ea"/>
                <a:cs typeface="+mn-cs"/>
              </a:rPr>
              <a:t>ROMA</a:t>
            </a:r>
            <a:r>
              <a:rPr lang="en-US" sz="1200" u="none" kern="1200" baseline="0" dirty="0" smtClean="0">
                <a:solidFill>
                  <a:schemeClr val="tx1"/>
                </a:solidFill>
                <a:latin typeface="+mn-lt"/>
                <a:ea typeface="+mn-ea"/>
                <a:cs typeface="+mn-cs"/>
              </a:rPr>
              <a:t> has been a part of the CSBG network since the early 1990s and was included in the last reauthorization of the CSBG act in 1998. </a:t>
            </a:r>
            <a:endParaRPr lang="en-US" sz="120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C080A1-EF13-4AA3-8FB6-3DFBD3E5E425}" type="slidenum">
              <a:rPr lang="en-US" smtClean="0"/>
              <a:pPr/>
              <a:t>7</a:t>
            </a:fld>
            <a:endParaRPr lang="en-US" dirty="0"/>
          </a:p>
        </p:txBody>
      </p:sp>
    </p:spTree>
    <p:extLst>
      <p:ext uri="{BB962C8B-B14F-4D97-AF65-F5344CB8AC3E}">
        <p14:creationId xmlns:p14="http://schemas.microsoft.com/office/powerpoint/2010/main" val="11010636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6788" indent="-289969">
              <a:spcBef>
                <a:spcPct val="30000"/>
              </a:spcBef>
              <a:defRPr sz="1200">
                <a:solidFill>
                  <a:schemeClr val="tx1"/>
                </a:solidFill>
                <a:latin typeface="Arial" charset="0"/>
              </a:defRPr>
            </a:lvl2pPr>
            <a:lvl3pPr marL="1163062" indent="-232612">
              <a:spcBef>
                <a:spcPct val="30000"/>
              </a:spcBef>
              <a:defRPr sz="1200">
                <a:solidFill>
                  <a:schemeClr val="tx1"/>
                </a:solidFill>
                <a:latin typeface="Arial" charset="0"/>
              </a:defRPr>
            </a:lvl3pPr>
            <a:lvl4pPr marL="1629880" indent="-232612">
              <a:spcBef>
                <a:spcPct val="30000"/>
              </a:spcBef>
              <a:defRPr sz="1200">
                <a:solidFill>
                  <a:schemeClr val="tx1"/>
                </a:solidFill>
                <a:latin typeface="Arial" charset="0"/>
              </a:defRPr>
            </a:lvl4pPr>
            <a:lvl5pPr marL="2095106" indent="-232612">
              <a:spcBef>
                <a:spcPct val="30000"/>
              </a:spcBef>
              <a:defRPr sz="1200">
                <a:solidFill>
                  <a:schemeClr val="tx1"/>
                </a:solidFill>
                <a:latin typeface="Arial" charset="0"/>
              </a:defRPr>
            </a:lvl5pPr>
            <a:lvl6pPr marL="2553957" indent="-232612" eaLnBrk="0" fontAlgn="base" hangingPunct="0">
              <a:spcBef>
                <a:spcPct val="30000"/>
              </a:spcBef>
              <a:spcAft>
                <a:spcPct val="0"/>
              </a:spcAft>
              <a:defRPr sz="1200">
                <a:solidFill>
                  <a:schemeClr val="tx1"/>
                </a:solidFill>
                <a:latin typeface="Arial" charset="0"/>
              </a:defRPr>
            </a:lvl6pPr>
            <a:lvl7pPr marL="3012809" indent="-232612" eaLnBrk="0" fontAlgn="base" hangingPunct="0">
              <a:spcBef>
                <a:spcPct val="30000"/>
              </a:spcBef>
              <a:spcAft>
                <a:spcPct val="0"/>
              </a:spcAft>
              <a:defRPr sz="1200">
                <a:solidFill>
                  <a:schemeClr val="tx1"/>
                </a:solidFill>
                <a:latin typeface="Arial" charset="0"/>
              </a:defRPr>
            </a:lvl7pPr>
            <a:lvl8pPr marL="3471662" indent="-232612" eaLnBrk="0" fontAlgn="base" hangingPunct="0">
              <a:spcBef>
                <a:spcPct val="30000"/>
              </a:spcBef>
              <a:spcAft>
                <a:spcPct val="0"/>
              </a:spcAft>
              <a:defRPr sz="1200">
                <a:solidFill>
                  <a:schemeClr val="tx1"/>
                </a:solidFill>
                <a:latin typeface="Arial" charset="0"/>
              </a:defRPr>
            </a:lvl8pPr>
            <a:lvl9pPr marL="3930513" indent="-232612" eaLnBrk="0" fontAlgn="base" hangingPunct="0">
              <a:spcBef>
                <a:spcPct val="30000"/>
              </a:spcBef>
              <a:spcAft>
                <a:spcPct val="0"/>
              </a:spcAft>
              <a:defRPr sz="1200">
                <a:solidFill>
                  <a:schemeClr val="tx1"/>
                </a:solidFill>
                <a:latin typeface="Arial" charset="0"/>
              </a:defRPr>
            </a:lvl9pPr>
          </a:lstStyle>
          <a:p>
            <a:pPr>
              <a:spcBef>
                <a:spcPct val="0"/>
              </a:spcBef>
            </a:pPr>
            <a:fld id="{49BD6CB1-54E5-487D-B61E-6E69725144AD}" type="slidenum">
              <a:rPr lang="en-US" altLang="en-US" smtClean="0"/>
              <a:pPr>
                <a:spcBef>
                  <a:spcPct val="0"/>
                </a:spcBef>
              </a:pPr>
              <a:t>62</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is a commonly accepted idea about culture</a:t>
            </a:r>
            <a:r>
              <a:rPr lang="en-US" altLang="en-US" baseline="0" dirty="0" smtClean="0"/>
              <a:t> (the iceberg image) that has been adapted to reflect organizational culture. </a:t>
            </a:r>
          </a:p>
          <a:p>
            <a:pPr eaLnBrk="1" hangingPunct="1"/>
            <a:endParaRPr lang="en-US" altLang="en-US" dirty="0" smtClean="0"/>
          </a:p>
          <a:p>
            <a:pPr eaLnBrk="1" hangingPunct="1"/>
            <a:r>
              <a:rPr lang="en-US" altLang="en-US" dirty="0" smtClean="0"/>
              <a:t>The iceberg is divided into two parts and helps us understand workplace dynamics or organizational culture. The top part shows the visible, formal or overt aspects of an organization such as systems, structures, policies, technologies of an organization. This represents “the way we say we get things done.” </a:t>
            </a:r>
          </a:p>
          <a:p>
            <a:pPr eaLnBrk="1" hangingPunct="1"/>
            <a:r>
              <a:rPr lang="en-US" altLang="en-US" dirty="0" smtClean="0"/>
              <a:t>The lower part, below the water line, shows the hidden, informal or covert aspects of an organization such as attitudes, beliefs, values, and perceptions etc.  </a:t>
            </a:r>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427887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6788" indent="-289969">
              <a:spcBef>
                <a:spcPct val="30000"/>
              </a:spcBef>
              <a:defRPr sz="1200">
                <a:solidFill>
                  <a:schemeClr val="tx1"/>
                </a:solidFill>
                <a:latin typeface="Arial" charset="0"/>
              </a:defRPr>
            </a:lvl2pPr>
            <a:lvl3pPr marL="1163062" indent="-232612">
              <a:spcBef>
                <a:spcPct val="30000"/>
              </a:spcBef>
              <a:defRPr sz="1200">
                <a:solidFill>
                  <a:schemeClr val="tx1"/>
                </a:solidFill>
                <a:latin typeface="Arial" charset="0"/>
              </a:defRPr>
            </a:lvl3pPr>
            <a:lvl4pPr marL="1629880" indent="-232612">
              <a:spcBef>
                <a:spcPct val="30000"/>
              </a:spcBef>
              <a:defRPr sz="1200">
                <a:solidFill>
                  <a:schemeClr val="tx1"/>
                </a:solidFill>
                <a:latin typeface="Arial" charset="0"/>
              </a:defRPr>
            </a:lvl4pPr>
            <a:lvl5pPr marL="2095106" indent="-232612">
              <a:spcBef>
                <a:spcPct val="30000"/>
              </a:spcBef>
              <a:defRPr sz="1200">
                <a:solidFill>
                  <a:schemeClr val="tx1"/>
                </a:solidFill>
                <a:latin typeface="Arial" charset="0"/>
              </a:defRPr>
            </a:lvl5pPr>
            <a:lvl6pPr marL="2553957" indent="-232612" eaLnBrk="0" fontAlgn="base" hangingPunct="0">
              <a:spcBef>
                <a:spcPct val="30000"/>
              </a:spcBef>
              <a:spcAft>
                <a:spcPct val="0"/>
              </a:spcAft>
              <a:defRPr sz="1200">
                <a:solidFill>
                  <a:schemeClr val="tx1"/>
                </a:solidFill>
                <a:latin typeface="Arial" charset="0"/>
              </a:defRPr>
            </a:lvl6pPr>
            <a:lvl7pPr marL="3012809" indent="-232612" eaLnBrk="0" fontAlgn="base" hangingPunct="0">
              <a:spcBef>
                <a:spcPct val="30000"/>
              </a:spcBef>
              <a:spcAft>
                <a:spcPct val="0"/>
              </a:spcAft>
              <a:defRPr sz="1200">
                <a:solidFill>
                  <a:schemeClr val="tx1"/>
                </a:solidFill>
                <a:latin typeface="Arial" charset="0"/>
              </a:defRPr>
            </a:lvl7pPr>
            <a:lvl8pPr marL="3471662" indent="-232612" eaLnBrk="0" fontAlgn="base" hangingPunct="0">
              <a:spcBef>
                <a:spcPct val="30000"/>
              </a:spcBef>
              <a:spcAft>
                <a:spcPct val="0"/>
              </a:spcAft>
              <a:defRPr sz="1200">
                <a:solidFill>
                  <a:schemeClr val="tx1"/>
                </a:solidFill>
                <a:latin typeface="Arial" charset="0"/>
              </a:defRPr>
            </a:lvl8pPr>
            <a:lvl9pPr marL="3930513" indent="-232612" eaLnBrk="0" fontAlgn="base" hangingPunct="0">
              <a:spcBef>
                <a:spcPct val="30000"/>
              </a:spcBef>
              <a:spcAft>
                <a:spcPct val="0"/>
              </a:spcAft>
              <a:defRPr sz="1200">
                <a:solidFill>
                  <a:schemeClr val="tx1"/>
                </a:solidFill>
                <a:latin typeface="Arial" charset="0"/>
              </a:defRPr>
            </a:lvl9pPr>
          </a:lstStyle>
          <a:p>
            <a:pPr>
              <a:spcBef>
                <a:spcPct val="0"/>
              </a:spcBef>
            </a:pPr>
            <a:fld id="{D83FB8F2-37DE-448A-AFB9-A061220C4717}" type="slidenum">
              <a:rPr lang="en-US" altLang="en-US" smtClean="0"/>
              <a:pPr>
                <a:spcBef>
                  <a:spcPct val="0"/>
                </a:spcBef>
              </a:pPr>
              <a:t>63</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smtClean="0"/>
              <a:t>f</a:t>
            </a:r>
            <a:r>
              <a:rPr lang="en-US" altLang="en-US" dirty="0" smtClean="0"/>
              <a:t>ormal messages could be found on brochures, on the “talking points” used to describe your agency’s role in the community, on how your agency is profiled in listings or referral indexes. What images are displayed representing your agency? How do you think it is seen by your wider community?</a:t>
            </a:r>
          </a:p>
          <a:p>
            <a:pPr eaLnBrk="1" hangingPunct="1"/>
            <a:endParaRPr lang="en-US" altLang="en-US" dirty="0" smtClean="0"/>
          </a:p>
          <a:p>
            <a:pPr eaLnBrk="1" hangingPunct="1"/>
            <a:r>
              <a:rPr lang="en-US" altLang="en-US" dirty="0" smtClean="0"/>
              <a:t>It may be un</a:t>
            </a:r>
            <a:r>
              <a:rPr lang="en-US" altLang="en-US" baseline="0" dirty="0" smtClean="0"/>
              <a:t>comfortable sharing informal organizational culture aspects. After all, they are “below the surface” for a reason. (maybe you are unaware, or maybe things in some ways function better without this information being shared). </a:t>
            </a:r>
          </a:p>
          <a:p>
            <a:pPr eaLnBrk="1" hangingPunct="1"/>
            <a:r>
              <a:rPr lang="en-US" altLang="en-US" baseline="0" dirty="0" smtClean="0"/>
              <a:t>What aspects would you feel comfortable sharing? </a:t>
            </a:r>
            <a:r>
              <a:rPr lang="en-US" altLang="en-US" dirty="0" smtClean="0"/>
              <a:t>how information is shared between supervisors and workers, how clients are discussed within a staff meeting, what kinds of inter-departmental communication exists, etc. Are employees valued for their skills and abilities? What evidence is there that this is or is not true in your workplace?</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6959418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53" rtl="0" eaLnBrk="1" fontAlgn="auto" latinLnBrk="0" hangingPunct="1">
              <a:lnSpc>
                <a:spcPct val="100000"/>
              </a:lnSpc>
              <a:spcBef>
                <a:spcPts val="0"/>
              </a:spcBef>
              <a:spcAft>
                <a:spcPts val="0"/>
              </a:spcAft>
              <a:buClrTx/>
              <a:buSzTx/>
              <a:buFontTx/>
              <a:buChar char="-"/>
              <a:tabLst/>
              <a:defRPr/>
            </a:pPr>
            <a:r>
              <a:rPr lang="en-US" b="1" baseline="0" dirty="0" smtClean="0"/>
              <a:t>Provide handout of the Organizational Assessment</a:t>
            </a:r>
          </a:p>
          <a:p>
            <a:pPr marL="0" marR="0" indent="0" algn="l" defTabSz="914353"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latin typeface="+mn-lt"/>
              <a:ea typeface="+mn-ea"/>
              <a:cs typeface="+mn-cs"/>
            </a:endParaRPr>
          </a:p>
          <a:p>
            <a:pPr marL="0" marR="0" indent="0" algn="l" defTabSz="914353"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latin typeface="+mn-lt"/>
                <a:ea typeface="+mn-ea"/>
                <a:cs typeface="+mn-cs"/>
              </a:rPr>
              <a:t>As we said</a:t>
            </a:r>
            <a:r>
              <a:rPr lang="en-US" sz="1200" kern="1200" baseline="0" dirty="0" smtClean="0">
                <a:solidFill>
                  <a:schemeClr val="tx1"/>
                </a:solidFill>
                <a:latin typeface="+mn-lt"/>
                <a:ea typeface="+mn-ea"/>
                <a:cs typeface="+mn-cs"/>
              </a:rPr>
              <a:t> at the beginning of this presentation, we</a:t>
            </a:r>
            <a:r>
              <a:rPr lang="en-US" sz="1200" kern="1200" dirty="0" smtClean="0">
                <a:solidFill>
                  <a:schemeClr val="tx1"/>
                </a:solidFill>
                <a:latin typeface="+mn-lt"/>
                <a:ea typeface="+mn-ea"/>
                <a:cs typeface="+mn-cs"/>
              </a:rPr>
              <a:t> hear that organizational culture is blocking change – and so this  brief section on org culture is an  important reminder that NCRPs need to understand some </a:t>
            </a:r>
            <a:r>
              <a:rPr lang="en-US" sz="1200" u="sng" kern="1200" dirty="0" smtClean="0">
                <a:solidFill>
                  <a:schemeClr val="tx1"/>
                </a:solidFill>
                <a:latin typeface="+mn-lt"/>
                <a:ea typeface="+mn-ea"/>
                <a:cs typeface="+mn-cs"/>
              </a:rPr>
              <a:t>basic underlying influences</a:t>
            </a:r>
            <a:r>
              <a:rPr lang="en-US" sz="1200" kern="1200" dirty="0" smtClean="0">
                <a:solidFill>
                  <a:schemeClr val="tx1"/>
                </a:solidFill>
                <a:latin typeface="+mn-lt"/>
                <a:ea typeface="+mn-ea"/>
                <a:cs typeface="+mn-cs"/>
              </a:rPr>
              <a:t> that would not be picked up in the “process and practice” ROMA audit.  This would get at some deeper understanding of assumptions, and is a foreshadowing for the Local TOC development discussion that we will have at the end of the day. </a:t>
            </a:r>
          </a:p>
          <a:p>
            <a:pPr marL="0" marR="0" indent="0" algn="l" defTabSz="914353"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latin typeface="+mn-lt"/>
              <a:ea typeface="+mn-ea"/>
              <a:cs typeface="+mn-cs"/>
            </a:endParaRPr>
          </a:p>
          <a:p>
            <a:pPr marL="0" marR="0" indent="0" algn="l" defTabSz="914353" rtl="0" eaLnBrk="1" fontAlgn="auto" latinLnBrk="0" hangingPunct="1">
              <a:lnSpc>
                <a:spcPct val="100000"/>
              </a:lnSpc>
              <a:spcBef>
                <a:spcPts val="0"/>
              </a:spcBef>
              <a:spcAft>
                <a:spcPts val="0"/>
              </a:spcAft>
              <a:buClrTx/>
              <a:buSzTx/>
              <a:buFontTx/>
              <a:buNone/>
              <a:tabLst/>
              <a:defRPr/>
            </a:pPr>
            <a:r>
              <a:rPr lang="en-US" sz="1200" b="1" dirty="0" smtClean="0"/>
              <a:t>This is a list of the items in the Org Culture assessment that is posted on the web</a:t>
            </a:r>
          </a:p>
          <a:p>
            <a:pPr marL="0" marR="0" indent="0" algn="l" defTabSz="914353" rtl="0" eaLnBrk="1" fontAlgn="auto" latinLnBrk="0" hangingPunct="1">
              <a:lnSpc>
                <a:spcPct val="100000"/>
              </a:lnSpc>
              <a:spcBef>
                <a:spcPts val="0"/>
              </a:spcBef>
              <a:spcAft>
                <a:spcPts val="0"/>
              </a:spcAft>
              <a:buClrTx/>
              <a:buSzTx/>
              <a:buFontTx/>
              <a:buNone/>
              <a:tabLst/>
              <a:defRPr/>
            </a:pPr>
            <a:r>
              <a:rPr lang="en-US" sz="1200" dirty="0" smtClean="0"/>
              <a:t>Detailed information about this will be in the posted material to accompany this presentation.</a:t>
            </a:r>
          </a:p>
          <a:p>
            <a:r>
              <a:rPr lang="en-US" i="1" dirty="0" smtClean="0"/>
              <a:t>This is</a:t>
            </a:r>
            <a:r>
              <a:rPr lang="en-US" i="1" baseline="0" dirty="0" smtClean="0"/>
              <a:t> an activity that participants will take back to office and actually do.</a:t>
            </a:r>
          </a:p>
          <a:p>
            <a:r>
              <a:rPr lang="en-US" i="1" baseline="0" dirty="0" smtClean="0"/>
              <a:t>For today they will just start to consider what all goes into Organizational Cultur</a:t>
            </a:r>
            <a:r>
              <a:rPr lang="en-US" baseline="0" dirty="0" smtClean="0"/>
              <a:t>e.</a:t>
            </a:r>
          </a:p>
          <a:p>
            <a:endParaRPr lang="en-US" baseline="0" dirty="0" smtClean="0"/>
          </a:p>
        </p:txBody>
      </p:sp>
      <p:sp>
        <p:nvSpPr>
          <p:cNvPr id="4" name="Slide Number Placeholder 3"/>
          <p:cNvSpPr>
            <a:spLocks noGrp="1"/>
          </p:cNvSpPr>
          <p:nvPr>
            <p:ph type="sldNum" sz="quarter" idx="10"/>
          </p:nvPr>
        </p:nvSpPr>
        <p:spPr/>
        <p:txBody>
          <a:bodyPr/>
          <a:lstStyle/>
          <a:p>
            <a:fld id="{6FC080A1-EF13-4AA3-8FB6-3DFBD3E5E425}" type="slidenum">
              <a:rPr lang="en-US" smtClean="0"/>
              <a:pPr/>
              <a:t>64</a:t>
            </a:fld>
            <a:endParaRPr lang="en-US" dirty="0"/>
          </a:p>
        </p:txBody>
      </p:sp>
    </p:spTree>
    <p:extLst>
      <p:ext uri="{BB962C8B-B14F-4D97-AF65-F5344CB8AC3E}">
        <p14:creationId xmlns:p14="http://schemas.microsoft.com/office/powerpoint/2010/main" val="19960100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baseline="0" dirty="0" smtClean="0"/>
              <a:t>This is an example of some of the items you will be assessing  -- this is the detail of the first item in the assessment (as identified on prior slide). </a:t>
            </a:r>
          </a:p>
          <a:p>
            <a:endParaRPr lang="en-US" baseline="0" dirty="0" smtClean="0"/>
          </a:p>
          <a:p>
            <a:r>
              <a:rPr lang="en-US" baseline="0" dirty="0" smtClean="0"/>
              <a:t>– what does the entrance say about the agency? Ask “is it inviting?”  if there are not any responses you could “seed” the discussion with some questions like: Is the posted material in more than English? Are there “employee only” signs on some of the doors?  Is the “receptionist” behind a wall?  Or is there even a live person that can be accessed upon entry?  </a:t>
            </a:r>
          </a:p>
          <a:p>
            <a:r>
              <a:rPr lang="en-US" baseline="0" dirty="0" smtClean="0"/>
              <a:t> -- What does your individual work space look like?  Is the work space in your department different from other sections of the agency? Do staff have personal photos?  Motivational posters?  ROMA Posters?</a:t>
            </a:r>
          </a:p>
          <a:p>
            <a:endParaRPr lang="en-US" baseline="0" dirty="0" smtClean="0"/>
          </a:p>
          <a:p>
            <a:r>
              <a:rPr lang="en-US" baseline="0" dirty="0" smtClean="0"/>
              <a:t>-- What are people wearing?  Casual attire?  Is this the same for all of the agency?</a:t>
            </a:r>
          </a:p>
          <a:p>
            <a:r>
              <a:rPr lang="en-US" baseline="0" dirty="0" smtClean="0"/>
              <a:t>-- what is the noise level?  Is everything quiet?  Or loud?  Are people talking?  Can you hear conversations? Or just general voices?</a:t>
            </a:r>
          </a:p>
          <a:p>
            <a:r>
              <a:rPr lang="en-US" baseline="0" dirty="0" smtClean="0"/>
              <a:t>-- What are people wearing?  Casual attire?  Is this the same for all of the agency?</a:t>
            </a:r>
          </a:p>
          <a:p>
            <a:r>
              <a:rPr lang="en-US" baseline="0" dirty="0" smtClean="0"/>
              <a:t>-- what is the noise level?  Are different parts of the agency “louder” than others?  </a:t>
            </a:r>
          </a:p>
          <a:p>
            <a:endParaRPr lang="en-US" baseline="0" dirty="0" smtClean="0"/>
          </a:p>
          <a:p>
            <a:r>
              <a:rPr lang="en-US" baseline="0" dirty="0" smtClean="0"/>
              <a:t>This will give them an idea of what we are looking for… </a:t>
            </a:r>
          </a:p>
          <a:p>
            <a:r>
              <a:rPr lang="en-US" baseline="0" dirty="0" smtClean="0"/>
              <a:t>But there are more sections that deal with what written documents look like, how communication happens, what policies are enforced, what kinds of “celebrations” happen and so on..</a:t>
            </a:r>
          </a:p>
          <a:p>
            <a:endParaRPr lang="en-US" baseline="0" dirty="0" smtClean="0"/>
          </a:p>
          <a:p>
            <a:endParaRPr lang="en-US" dirty="0" smtClean="0"/>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6FC080A1-EF13-4AA3-8FB6-3DFBD3E5E425}" type="slidenum">
              <a:rPr lang="en-US" smtClean="0"/>
              <a:pPr/>
              <a:t>65</a:t>
            </a:fld>
            <a:endParaRPr lang="en-US" dirty="0"/>
          </a:p>
        </p:txBody>
      </p:sp>
    </p:spTree>
    <p:extLst>
      <p:ext uri="{BB962C8B-B14F-4D97-AF65-F5344CB8AC3E}">
        <p14:creationId xmlns:p14="http://schemas.microsoft.com/office/powerpoint/2010/main" val="302450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also posted on the web.  </a:t>
            </a:r>
            <a:r>
              <a:rPr lang="en-US" i="1" dirty="0" smtClean="0"/>
              <a:t>It is</a:t>
            </a:r>
            <a:r>
              <a:rPr lang="en-US" i="1" baseline="0" dirty="0" smtClean="0"/>
              <a:t> a tool from 2016.  </a:t>
            </a:r>
          </a:p>
          <a:p>
            <a:r>
              <a:rPr lang="en-US" baseline="0" dirty="0" smtClean="0"/>
              <a:t>It is just a possible way for NCRPs to think about the agency’s orientation.</a:t>
            </a:r>
          </a:p>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Does your agency have a service focus or a results focus?</a:t>
            </a:r>
          </a:p>
          <a:p>
            <a:endParaRPr lang="en-US" baseline="0" dirty="0" smtClean="0"/>
          </a:p>
          <a:p>
            <a:r>
              <a:rPr lang="en-US" baseline="0" dirty="0" smtClean="0"/>
              <a:t>Provide these two documents as handout to participants. </a:t>
            </a:r>
          </a:p>
          <a:p>
            <a:endParaRPr lang="en-US" baseline="0" dirty="0" smtClean="0"/>
          </a:p>
          <a:p>
            <a:r>
              <a:rPr lang="en-US" baseline="0" dirty="0" smtClean="0"/>
              <a:t>the next two slides are just screen shots of the two tools. </a:t>
            </a:r>
          </a:p>
          <a:p>
            <a:endParaRPr lang="en-US" baseline="0" dirty="0" smtClean="0"/>
          </a:p>
        </p:txBody>
      </p:sp>
      <p:sp>
        <p:nvSpPr>
          <p:cNvPr id="4" name="Slide Number Placeholder 3"/>
          <p:cNvSpPr>
            <a:spLocks noGrp="1"/>
          </p:cNvSpPr>
          <p:nvPr>
            <p:ph type="sldNum" sz="quarter" idx="10"/>
          </p:nvPr>
        </p:nvSpPr>
        <p:spPr/>
        <p:txBody>
          <a:bodyPr/>
          <a:lstStyle/>
          <a:p>
            <a:fld id="{6FC080A1-EF13-4AA3-8FB6-3DFBD3E5E425}" type="slidenum">
              <a:rPr lang="en-US" smtClean="0"/>
              <a:pPr/>
              <a:t>66</a:t>
            </a:fld>
            <a:endParaRPr lang="en-US" dirty="0"/>
          </a:p>
        </p:txBody>
      </p:sp>
    </p:spTree>
    <p:extLst>
      <p:ext uri="{BB962C8B-B14F-4D97-AF65-F5344CB8AC3E}">
        <p14:creationId xmlns:p14="http://schemas.microsoft.com/office/powerpoint/2010/main" val="75566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baseline="0" dirty="0" smtClean="0"/>
              <a:t>If you have time, you can have participants respond and get a sense if everyone in the room has the same opinion of the agency’s orientation.</a:t>
            </a:r>
          </a:p>
          <a:p>
            <a:r>
              <a:rPr lang="en-US" dirty="0" smtClean="0"/>
              <a:t>This is a good place to see if everyone understands</a:t>
            </a:r>
            <a:r>
              <a:rPr lang="en-US" baseline="0" dirty="0" smtClean="0"/>
              <a:t> the elements in the same way.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67</a:t>
            </a:fld>
            <a:endParaRPr lang="en-US" dirty="0"/>
          </a:p>
        </p:txBody>
      </p:sp>
    </p:spTree>
    <p:extLst>
      <p:ext uri="{BB962C8B-B14F-4D97-AF65-F5344CB8AC3E}">
        <p14:creationId xmlns:p14="http://schemas.microsoft.com/office/powerpoint/2010/main" val="6835826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if the agency demonstrates</a:t>
            </a:r>
            <a:r>
              <a:rPr lang="en-US" baseline="0" dirty="0" smtClean="0"/>
              <a:t> a specific perspective, it might be in conflict with individual staff perspectives.</a:t>
            </a:r>
          </a:p>
          <a:p>
            <a:r>
              <a:rPr lang="en-US" baseline="0" dirty="0" smtClean="0"/>
              <a:t>This tool can help identified these differences.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68</a:t>
            </a:fld>
            <a:endParaRPr lang="en-US" dirty="0"/>
          </a:p>
        </p:txBody>
      </p:sp>
    </p:spTree>
    <p:extLst>
      <p:ext uri="{BB962C8B-B14F-4D97-AF65-F5344CB8AC3E}">
        <p14:creationId xmlns:p14="http://schemas.microsoft.com/office/powerpoint/2010/main" val="14936956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to facilitator:  Use this as a kind of “bringing together” all of the discussions your group has had to date.</a:t>
            </a:r>
          </a:p>
          <a:p>
            <a:endParaRPr lang="en-US" dirty="0" smtClean="0"/>
          </a:p>
          <a:p>
            <a:r>
              <a:rPr lang="en-US" dirty="0" smtClean="0"/>
              <a:t>Remember the elements of the Performance Management Framework we introduced at the beginning of the training.</a:t>
            </a:r>
          </a:p>
          <a:p>
            <a:r>
              <a:rPr lang="en-US" dirty="0" smtClean="0"/>
              <a:t>State and Federal</a:t>
            </a:r>
            <a:r>
              <a:rPr lang="en-US" baseline="0" dirty="0" smtClean="0"/>
              <a:t> Accountability Measures, the CSBG State Plan and the ACSI Survey are the primary responsibility of the State CSBG office and OCS – but they base those activities on data from local CAAs.</a:t>
            </a:r>
          </a:p>
          <a:p>
            <a:endParaRPr lang="en-US" baseline="0" dirty="0" smtClean="0"/>
          </a:p>
          <a:p>
            <a:r>
              <a:rPr lang="en-US" baseline="0" dirty="0" smtClean="0"/>
              <a:t>We have included reference to the Organizational Standards, ROMA and the Annual Report in the prior discussions, but before you select a topic area to Impact at your agency, take a look at these elements and see if there is anything in the PMF that needs attention.    Are there any Organizational Standards areas (as: having to do with human resources or fiscal areas) that should be included in your Plan?  Any thing from the Annual Report that is of specific concern so it should be included?</a:t>
            </a:r>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69</a:t>
            </a:fld>
            <a:endParaRPr lang="en-US" dirty="0"/>
          </a:p>
        </p:txBody>
      </p:sp>
    </p:spTree>
    <p:extLst>
      <p:ext uri="{BB962C8B-B14F-4D97-AF65-F5344CB8AC3E}">
        <p14:creationId xmlns:p14="http://schemas.microsoft.com/office/powerpoint/2010/main" val="15806218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WRAP UP THIS SECTION with key points: </a:t>
            </a:r>
          </a:p>
          <a:p>
            <a:endParaRPr lang="en-US" baseline="0" dirty="0" smtClean="0"/>
          </a:p>
          <a:p>
            <a:r>
              <a:rPr lang="en-US" dirty="0" smtClean="0"/>
              <a:t>The tools we provided can lead to more discussion about assessing the organizational culture, as the culture of the organization can impact how change is viewed, implemented, etc. </a:t>
            </a:r>
          </a:p>
          <a:p>
            <a:r>
              <a:rPr lang="en-US" dirty="0" smtClean="0"/>
              <a:t>Remember the PMF questions: how</a:t>
            </a:r>
            <a:r>
              <a:rPr lang="en-US" baseline="0" dirty="0" smtClean="0"/>
              <a:t> well does the agency operate?  What difference does the agency make? </a:t>
            </a:r>
          </a:p>
          <a:p>
            <a:r>
              <a:rPr lang="en-US" baseline="0" dirty="0" smtClean="0"/>
              <a:t>It is important to establish a base line so you can identify progress (change) and success.</a:t>
            </a:r>
            <a:endParaRPr lang="en-US" dirty="0"/>
          </a:p>
        </p:txBody>
      </p:sp>
      <p:sp>
        <p:nvSpPr>
          <p:cNvPr id="4" name="Slide Number Placeholder 3"/>
          <p:cNvSpPr>
            <a:spLocks noGrp="1"/>
          </p:cNvSpPr>
          <p:nvPr>
            <p:ph type="sldNum" sz="quarter" idx="10"/>
          </p:nvPr>
        </p:nvSpPr>
        <p:spPr/>
        <p:txBody>
          <a:bodyPr/>
          <a:lstStyle/>
          <a:p>
            <a:fld id="{C1B3FC7F-6AEB-493A-9CD9-F851F90FCEC2}" type="slidenum">
              <a:rPr lang="en-US" smtClean="0"/>
              <a:pPr/>
              <a:t>70</a:t>
            </a:fld>
            <a:endParaRPr lang="en-US"/>
          </a:p>
        </p:txBody>
      </p:sp>
    </p:spTree>
    <p:extLst>
      <p:ext uri="{BB962C8B-B14F-4D97-AF65-F5344CB8AC3E}">
        <p14:creationId xmlns:p14="http://schemas.microsoft.com/office/powerpoint/2010/main" val="25298710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assessment we move to </a:t>
            </a:r>
            <a:r>
              <a:rPr lang="en-US" smtClean="0"/>
              <a:t>planning!!  </a:t>
            </a:r>
            <a:endParaRPr lang="en-US" dirty="0" smtClean="0"/>
          </a:p>
          <a:p>
            <a:endParaRPr lang="en-US" dirty="0"/>
          </a:p>
        </p:txBody>
      </p:sp>
      <p:sp>
        <p:nvSpPr>
          <p:cNvPr id="4" name="Slide Number Placeholder 3"/>
          <p:cNvSpPr>
            <a:spLocks noGrp="1"/>
          </p:cNvSpPr>
          <p:nvPr>
            <p:ph type="sldNum" sz="quarter" idx="10"/>
          </p:nvPr>
        </p:nvSpPr>
        <p:spPr/>
        <p:txBody>
          <a:bodyPr/>
          <a:lstStyle/>
          <a:p>
            <a:fld id="{3571FB4A-F2D7-4DD0-9F37-E7342A660FF6}" type="slidenum">
              <a:rPr lang="en-US" smtClean="0"/>
              <a:pPr/>
              <a:t>71</a:t>
            </a:fld>
            <a:endParaRPr lang="en-US"/>
          </a:p>
        </p:txBody>
      </p:sp>
    </p:spTree>
    <p:extLst>
      <p:ext uri="{BB962C8B-B14F-4D97-AF65-F5344CB8AC3E}">
        <p14:creationId xmlns:p14="http://schemas.microsoft.com/office/powerpoint/2010/main" val="372466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familiar with the ROMA Cycle which shows elements of the systems and process for management</a:t>
            </a:r>
            <a:r>
              <a:rPr lang="en-US" baseline="0" dirty="0" smtClean="0"/>
              <a:t> and accountability</a:t>
            </a:r>
            <a:r>
              <a:rPr lang="en-US" dirty="0" smtClean="0"/>
              <a:t>, but we</a:t>
            </a:r>
            <a:r>
              <a:rPr lang="en-US" baseline="0" dirty="0" smtClean="0"/>
              <a:t> need to step back to consider the “results orientation” part of the term more completely.</a:t>
            </a:r>
          </a:p>
          <a:p>
            <a:endParaRPr lang="en-US" baseline="0" dirty="0" smtClean="0"/>
          </a:p>
          <a:p>
            <a:r>
              <a:rPr lang="en-US" baseline="0" dirty="0" smtClean="0"/>
              <a:t>This graphic is based on IM 49 (2001)</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8</a:t>
            </a:fld>
            <a:endParaRPr lang="en-US" dirty="0"/>
          </a:p>
        </p:txBody>
      </p:sp>
    </p:spTree>
    <p:extLst>
      <p:ext uri="{BB962C8B-B14F-4D97-AF65-F5344CB8AC3E}">
        <p14:creationId xmlns:p14="http://schemas.microsoft.com/office/powerpoint/2010/main" val="30469481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We know there is resistance to change.  Resistance takes many forms and they are a natural part of any change process.</a:t>
            </a:r>
            <a:br>
              <a:rPr lang="en-US" dirty="0" smtClean="0"/>
            </a:br>
            <a:r>
              <a:rPr lang="en-US" dirty="0" smtClean="0"/>
              <a:t>Get some ideas from participants</a:t>
            </a:r>
            <a:r>
              <a:rPr lang="en-US" baseline="0" dirty="0" smtClean="0"/>
              <a:t> about why this is true.  </a:t>
            </a:r>
          </a:p>
          <a:p>
            <a:pPr lvl="0"/>
            <a:r>
              <a:rPr lang="en-US" baseline="0" dirty="0" smtClean="0"/>
              <a:t>Here are a couple ideas:  </a:t>
            </a:r>
            <a:endParaRPr lang="en-US" dirty="0" smtClean="0"/>
          </a:p>
          <a:p>
            <a:pPr lvl="0">
              <a:buFont typeface="Arial" pitchFamily="34" charset="0"/>
              <a:buChar char="•"/>
            </a:pPr>
            <a:r>
              <a:rPr lang="en-US" dirty="0" smtClean="0"/>
              <a:t>Fear of the unknown</a:t>
            </a:r>
          </a:p>
          <a:p>
            <a:pPr lvl="0">
              <a:buFont typeface="Arial" pitchFamily="34" charset="0"/>
              <a:buChar char="•"/>
            </a:pPr>
            <a:r>
              <a:rPr lang="en-US" dirty="0" smtClean="0"/>
              <a:t>Fear of loss of job, security, status</a:t>
            </a:r>
          </a:p>
          <a:p>
            <a:pPr lvl="0">
              <a:buFont typeface="Arial" pitchFamily="34" charset="0"/>
              <a:buChar char="•"/>
            </a:pPr>
            <a:r>
              <a:rPr lang="en-US" dirty="0" smtClean="0"/>
              <a:t>Depression</a:t>
            </a:r>
          </a:p>
          <a:p>
            <a:pPr lvl="0">
              <a:buFont typeface="Arial" pitchFamily="34" charset="0"/>
              <a:buChar char="•"/>
            </a:pPr>
            <a:r>
              <a:rPr lang="en-US" dirty="0" smtClean="0"/>
              <a:t>Anxiety</a:t>
            </a:r>
          </a:p>
          <a:p>
            <a:pPr lvl="0">
              <a:buFont typeface="Arial" pitchFamily="34" charset="0"/>
              <a:buChar char="•"/>
            </a:pPr>
            <a:r>
              <a:rPr lang="en-US" dirty="0" smtClean="0"/>
              <a:t>Anger</a:t>
            </a:r>
          </a:p>
          <a:p>
            <a:pPr lvl="0">
              <a:buFont typeface="Arial" pitchFamily="34" charset="0"/>
              <a:buChar char="•"/>
            </a:pPr>
            <a:r>
              <a:rPr lang="en-US" dirty="0" smtClean="0"/>
              <a:t>Poor communication</a:t>
            </a:r>
          </a:p>
          <a:p>
            <a:pPr lvl="0">
              <a:buFont typeface="Arial" pitchFamily="34" charset="0"/>
              <a:buChar char="•"/>
            </a:pPr>
            <a:r>
              <a:rPr lang="en-US" dirty="0" smtClean="0"/>
              <a:t>Lack of clarity, inability to make decisions.</a:t>
            </a:r>
          </a:p>
          <a:p>
            <a:endParaRPr lang="en-US" dirty="0"/>
          </a:p>
        </p:txBody>
      </p:sp>
      <p:sp>
        <p:nvSpPr>
          <p:cNvPr id="4" name="Slide Number Placeholder 3"/>
          <p:cNvSpPr>
            <a:spLocks noGrp="1"/>
          </p:cNvSpPr>
          <p:nvPr>
            <p:ph type="sldNum" sz="quarter" idx="10"/>
          </p:nvPr>
        </p:nvSpPr>
        <p:spPr/>
        <p:txBody>
          <a:bodyPr/>
          <a:lstStyle/>
          <a:p>
            <a:fld id="{3571FB4A-F2D7-4DD0-9F37-E7342A660FF6}" type="slidenum">
              <a:rPr lang="en-US" smtClean="0"/>
              <a:pPr/>
              <a:t>72</a:t>
            </a:fld>
            <a:endParaRPr lang="en-US"/>
          </a:p>
        </p:txBody>
      </p:sp>
    </p:spTree>
    <p:extLst>
      <p:ext uri="{BB962C8B-B14F-4D97-AF65-F5344CB8AC3E}">
        <p14:creationId xmlns:p14="http://schemas.microsoft.com/office/powerpoint/2010/main" val="13007888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71FB4A-F2D7-4DD0-9F37-E7342A660FF6}" type="slidenum">
              <a:rPr lang="en-US" smtClean="0"/>
              <a:pPr/>
              <a:t>73</a:t>
            </a:fld>
            <a:endParaRPr lang="en-US"/>
          </a:p>
        </p:txBody>
      </p:sp>
    </p:spTree>
    <p:extLst>
      <p:ext uri="{BB962C8B-B14F-4D97-AF65-F5344CB8AC3E}">
        <p14:creationId xmlns:p14="http://schemas.microsoft.com/office/powerpoint/2010/main" val="23769026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71FB4A-F2D7-4DD0-9F37-E7342A660FF6}" type="slidenum">
              <a:rPr lang="en-US" smtClean="0"/>
              <a:pPr/>
              <a:t>74</a:t>
            </a:fld>
            <a:endParaRPr lang="en-US"/>
          </a:p>
        </p:txBody>
      </p:sp>
    </p:spTree>
    <p:extLst>
      <p:ext uri="{BB962C8B-B14F-4D97-AF65-F5344CB8AC3E}">
        <p14:creationId xmlns:p14="http://schemas.microsoft.com/office/powerpoint/2010/main" val="23993026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5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3CE506-4BB8-4D26-88FF-FE7636620133}" type="slidenum">
              <a:rPr lang="en-US" smtClean="0"/>
              <a:pPr fontAlgn="base">
                <a:spcBef>
                  <a:spcPct val="0"/>
                </a:spcBef>
                <a:spcAft>
                  <a:spcPct val="0"/>
                </a:spcAft>
                <a:defRPr/>
              </a:pPr>
              <a:t>75</a:t>
            </a:fld>
            <a:endParaRPr lang="en-US" dirty="0" smtClean="0"/>
          </a:p>
        </p:txBody>
      </p:sp>
    </p:spTree>
    <p:extLst>
      <p:ext uri="{BB962C8B-B14F-4D97-AF65-F5344CB8AC3E}">
        <p14:creationId xmlns:p14="http://schemas.microsoft.com/office/powerpoint/2010/main" val="38103275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76</a:t>
            </a:fld>
            <a:endParaRPr lang="en-US" dirty="0"/>
          </a:p>
        </p:txBody>
      </p:sp>
    </p:spTree>
    <p:extLst>
      <p:ext uri="{BB962C8B-B14F-4D97-AF65-F5344CB8AC3E}">
        <p14:creationId xmlns:p14="http://schemas.microsoft.com/office/powerpoint/2010/main" val="29590383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 have discussed movement from a service centric culture to a performance centric culture</a:t>
            </a:r>
            <a:r>
              <a:rPr lang="en-US" baseline="0" dirty="0" smtClean="0"/>
              <a:t> in out network for at least two decades.  </a:t>
            </a:r>
          </a:p>
          <a:p>
            <a:r>
              <a:rPr lang="en-US" baseline="0" dirty="0" smtClean="0"/>
              <a:t>And yet we still hear that ROMA is a burden or too much trouble or at the bottom line is not useful. We hear that the agency only has time to deliver the services to people in need and the rest of the “stuff” that goes into that ROMA thing would take away from the “real work” of the agency.  </a:t>
            </a:r>
          </a:p>
          <a:p>
            <a:endParaRPr lang="en-US" baseline="0" dirty="0" smtClean="0"/>
          </a:p>
          <a:p>
            <a:r>
              <a:rPr lang="en-US" baseline="0" dirty="0" smtClean="0"/>
              <a:t>Recently, newly certified ROMA Implementers have told us that they are not able to put their skills to work at their agency because of two major barriers: 1) They report that the Executive Director does not “buy-in” to the “whole concept.”  </a:t>
            </a:r>
          </a:p>
          <a:p>
            <a:r>
              <a:rPr lang="en-US" baseline="0" dirty="0" smtClean="0"/>
              <a:t>2) They tell us that “no one wants to change.”  Well, this isn’t a surprise!  Who does want to change – especially if it is something that appears to be working for them just the way it is.  </a:t>
            </a:r>
          </a:p>
          <a:p>
            <a:r>
              <a:rPr lang="en-US" baseline="0" dirty="0" smtClean="0"/>
              <a:t>It seems that the idea here is that if the ED would buy-in then the others would have to change.  That the person with the ultimate decision making power (the top leader) would just make everyone “use ROMA”.</a:t>
            </a:r>
          </a:p>
          <a:p>
            <a:endParaRPr lang="en-US" baseline="0" dirty="0" smtClean="0"/>
          </a:p>
          <a:p>
            <a:r>
              <a:rPr lang="en-US" baseline="0" dirty="0" smtClean="0"/>
              <a:t>There are a couple things here that we should consider.  </a:t>
            </a:r>
          </a:p>
          <a:p>
            <a:r>
              <a:rPr lang="en-US" baseline="0" dirty="0" smtClean="0"/>
              <a:t>What do we mean by “buy in” and do we really believe that a directive from the ED will be all that it takes to make a culture change?</a:t>
            </a:r>
          </a:p>
          <a:p>
            <a:pPr marL="0" marR="0" indent="0" algn="l" defTabSz="914353"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353" rtl="0" eaLnBrk="1" fontAlgn="auto" latinLnBrk="0" hangingPunct="1">
              <a:lnSpc>
                <a:spcPct val="100000"/>
              </a:lnSpc>
              <a:spcBef>
                <a:spcPts val="0"/>
              </a:spcBef>
              <a:spcAft>
                <a:spcPts val="0"/>
              </a:spcAft>
              <a:buClrTx/>
              <a:buSzTx/>
              <a:buFontTx/>
              <a:buNone/>
              <a:tabLst/>
              <a:defRPr/>
            </a:pPr>
            <a:r>
              <a:rPr lang="en-US" baseline="0" dirty="0" smtClean="0"/>
              <a:t>We are not the first network to face the need for Culture Change – so there is a lot of research that we can use to help us move forward.</a:t>
            </a:r>
          </a:p>
          <a:p>
            <a:pPr marL="0" marR="0" indent="0" algn="l" defTabSz="914353" rtl="0" eaLnBrk="1" fontAlgn="auto" latinLnBrk="0" hangingPunct="1">
              <a:lnSpc>
                <a:spcPct val="100000"/>
              </a:lnSpc>
              <a:spcBef>
                <a:spcPts val="0"/>
              </a:spcBef>
              <a:spcAft>
                <a:spcPts val="0"/>
              </a:spcAft>
              <a:buClrTx/>
              <a:buSzTx/>
              <a:buFontTx/>
              <a:buNone/>
              <a:tabLst/>
              <a:defRPr/>
            </a:pPr>
            <a:r>
              <a:rPr lang="en-US" baseline="0" dirty="0" smtClean="0"/>
              <a:t>Everyone recognizes that cultural change within an organization is not easy and certainly not instant. </a:t>
            </a:r>
          </a:p>
          <a:p>
            <a:pPr marL="0" marR="0" indent="0" algn="l" defTabSz="914353" rtl="0" eaLnBrk="1" fontAlgn="auto" latinLnBrk="0" hangingPunct="1">
              <a:lnSpc>
                <a:spcPct val="100000"/>
              </a:lnSpc>
              <a:spcBef>
                <a:spcPts val="0"/>
              </a:spcBef>
              <a:spcAft>
                <a:spcPts val="0"/>
              </a:spcAft>
              <a:buClrTx/>
              <a:buSzTx/>
              <a:buFontTx/>
              <a:buNone/>
              <a:tabLst/>
              <a:defRPr/>
            </a:pPr>
            <a:r>
              <a:rPr lang="en-US" baseline="0" dirty="0" smtClean="0"/>
              <a:t>For this presentation, we have taken some of the ideas “from the field” and worked them into a series of “building blocks” that may help you move your agency forward!</a:t>
            </a:r>
          </a:p>
          <a:p>
            <a:pPr marL="0" marR="0" indent="0" algn="l" defTabSz="914353"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77</a:t>
            </a:fld>
            <a:endParaRPr lang="en-US" dirty="0"/>
          </a:p>
        </p:txBody>
      </p:sp>
    </p:spTree>
    <p:extLst>
      <p:ext uri="{BB962C8B-B14F-4D97-AF65-F5344CB8AC3E}">
        <p14:creationId xmlns:p14="http://schemas.microsoft.com/office/powerpoint/2010/main" val="7375918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Does your agency have a service focus or a results focus?  Think about the activity</a:t>
            </a:r>
            <a:r>
              <a:rPr lang="en-US" baseline="0" dirty="0" smtClean="0"/>
              <a:t>  (first thing on day 1) where you had to think about one thing you’d want to share about your agency.  Was it the </a:t>
            </a:r>
            <a:r>
              <a:rPr lang="en-US" b="1" baseline="0" dirty="0" smtClean="0"/>
              <a:t>results</a:t>
            </a:r>
            <a:r>
              <a:rPr lang="en-US" baseline="0" dirty="0" smtClean="0"/>
              <a:t> your agency helps to accomplish?  Or the services you provide? </a:t>
            </a:r>
          </a:p>
          <a:p>
            <a:endParaRPr lang="en-US" dirty="0" smtClean="0"/>
          </a:p>
          <a:p>
            <a:r>
              <a:rPr lang="en-US" dirty="0" smtClean="0"/>
              <a:t>Consider the language on this slide.</a:t>
            </a:r>
          </a:p>
          <a:p>
            <a:r>
              <a:rPr lang="en-US" sz="1200" kern="1200" dirty="0" smtClean="0">
                <a:solidFill>
                  <a:schemeClr val="tx1"/>
                </a:solidFill>
                <a:latin typeface="+mn-lt"/>
                <a:ea typeface="+mn-ea"/>
                <a:cs typeface="+mn-cs"/>
              </a:rPr>
              <a:t>Think about the importance of how people talk about ROMA and how subtle shifts in language can cause a big change down the road. </a:t>
            </a:r>
          </a:p>
          <a:p>
            <a:pPr marL="0" marR="0" indent="0" algn="l" defTabSz="914353"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353"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Change  "Roma isn't part of the org culture" to  "there's an opportunity to shift our org culture to one of results-orientation"</a:t>
            </a:r>
          </a:p>
          <a:p>
            <a:pPr marL="0" marR="0" indent="0" algn="l" defTabSz="914353"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353"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Change "the leadership doesn't buy in" to  "we have yet to prove the value of ROMA to the leadership"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Change</a:t>
            </a:r>
            <a:r>
              <a:rPr lang="en-US" sz="1200" kern="1200" baseline="0" dirty="0" smtClean="0">
                <a:solidFill>
                  <a:schemeClr val="tx1"/>
                </a:solidFill>
                <a:latin typeface="+mn-lt"/>
                <a:ea typeface="+mn-ea"/>
                <a:cs typeface="+mn-cs"/>
              </a:rPr>
              <a:t> the idea of ‘</a:t>
            </a:r>
            <a:r>
              <a:rPr lang="en-US" sz="1200" kern="1200" dirty="0" smtClean="0">
                <a:solidFill>
                  <a:schemeClr val="tx1"/>
                </a:solidFill>
                <a:latin typeface="+mn-lt"/>
                <a:ea typeface="+mn-ea"/>
                <a:cs typeface="+mn-cs"/>
              </a:rPr>
              <a:t>having to do ROMA for the whole agency", we could reframe</a:t>
            </a:r>
            <a:r>
              <a:rPr lang="en-US" sz="1200" kern="1200" baseline="0" dirty="0" smtClean="0">
                <a:solidFill>
                  <a:schemeClr val="tx1"/>
                </a:solidFill>
                <a:latin typeface="+mn-lt"/>
                <a:ea typeface="+mn-ea"/>
                <a:cs typeface="+mn-cs"/>
              </a:rPr>
              <a:t> as </a:t>
            </a:r>
            <a:r>
              <a:rPr lang="en-US" sz="1200" kern="1200" dirty="0" smtClean="0">
                <a:solidFill>
                  <a:schemeClr val="tx1"/>
                </a:solidFill>
                <a:latin typeface="+mn-lt"/>
                <a:ea typeface="+mn-ea"/>
                <a:cs typeface="+mn-cs"/>
              </a:rPr>
              <a:t>"being able to use ROMA resources to improve the whole agency, not just CSBG funded projects"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 rather to focus on the burden that is placed on the NCRP, see it as an opportunity and a process. </a:t>
            </a:r>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78</a:t>
            </a:fld>
            <a:endParaRPr lang="en-US" dirty="0"/>
          </a:p>
        </p:txBody>
      </p:sp>
    </p:spTree>
    <p:extLst>
      <p:ext uri="{BB962C8B-B14F-4D97-AF65-F5344CB8AC3E}">
        <p14:creationId xmlns:p14="http://schemas.microsoft.com/office/powerpoint/2010/main" val="28218104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Here is a testimonial</a:t>
            </a:r>
            <a:r>
              <a:rPr lang="en-US" baseline="0" dirty="0" smtClean="0"/>
              <a:t> from a CAA ED</a:t>
            </a:r>
          </a:p>
          <a:p>
            <a:pPr defTabSz="931774">
              <a:defRPr/>
            </a:pPr>
            <a:endParaRPr lang="en-US" baseline="0" dirty="0" smtClean="0"/>
          </a:p>
          <a:p>
            <a:pPr defTabSz="931774">
              <a:defRPr/>
            </a:pPr>
            <a:r>
              <a:rPr lang="en-US" dirty="0" smtClean="0"/>
              <a:t>“I am very familiar with Leadership</a:t>
            </a:r>
            <a:r>
              <a:rPr lang="en-US" baseline="0" dirty="0" smtClean="0"/>
              <a:t> that won’t buy in to ROMA. Because, for years, that was </a:t>
            </a:r>
            <a:r>
              <a:rPr lang="en-US" b="1" baseline="0" dirty="0" smtClean="0"/>
              <a:t>me</a:t>
            </a:r>
            <a:r>
              <a:rPr lang="en-US" b="0" baseline="0" dirty="0" smtClean="0"/>
              <a:t>.</a:t>
            </a:r>
            <a:endParaRPr lang="en-US" b="1" baseline="0" dirty="0" smtClean="0"/>
          </a:p>
          <a:p>
            <a:pPr defTabSz="931774">
              <a:defRPr/>
            </a:pPr>
            <a:r>
              <a:rPr lang="en-US" dirty="0" smtClean="0"/>
              <a:t>When I was part of Executive leadership at an agency in Indiana, I just </a:t>
            </a:r>
            <a:r>
              <a:rPr lang="en-US" i="1" dirty="0" smtClean="0"/>
              <a:t>refused</a:t>
            </a:r>
            <a:r>
              <a:rPr lang="en-US" dirty="0" smtClean="0"/>
              <a:t> to embrace ROMA.  </a:t>
            </a:r>
          </a:p>
          <a:p>
            <a:pPr defTabSz="931774">
              <a:defRPr/>
            </a:pPr>
            <a:r>
              <a:rPr lang="en-US" dirty="0" smtClean="0"/>
              <a:t>Oh, I would make sure that the </a:t>
            </a:r>
            <a:r>
              <a:rPr lang="en-US" b="1" dirty="0" smtClean="0"/>
              <a:t>agency met the minimal requirements for the state and feds</a:t>
            </a:r>
            <a:r>
              <a:rPr lang="en-US" dirty="0" smtClean="0"/>
              <a:t>.  I sat, glassy-eyed, through more than one ROMA training in the early years of the millennium.  Oh, I made sure</a:t>
            </a:r>
            <a:r>
              <a:rPr lang="en-US" baseline="0" dirty="0" smtClean="0"/>
              <a:t> our IS report was submitted, on-time and accurate.  But beyond that, “no thankyou”!  </a:t>
            </a:r>
          </a:p>
          <a:p>
            <a:pPr defTabSz="931774">
              <a:defRPr/>
            </a:pPr>
            <a:r>
              <a:rPr lang="en-US" baseline="0" dirty="0" smtClean="0"/>
              <a:t>It is only recently…since taking my current post, becoming a Certified ROMA Trainer, and working with a network of passionate professionals… that I have been converted. (And you know they say </a:t>
            </a:r>
            <a:r>
              <a:rPr lang="en-US" i="1" baseline="0" dirty="0" smtClean="0"/>
              <a:t>there is no one as zealous as a convert!</a:t>
            </a:r>
            <a:r>
              <a:rPr lang="en-US" baseline="0" dirty="0" smtClean="0"/>
              <a:t>) </a:t>
            </a:r>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I know how </a:t>
            </a:r>
            <a:r>
              <a:rPr lang="en-US" b="1" i="1" baseline="0" dirty="0" smtClean="0"/>
              <a:t>I</a:t>
            </a:r>
            <a:r>
              <a:rPr lang="en-US" baseline="0" dirty="0" smtClean="0"/>
              <a:t> used to be.  The one thing that made me turn the corner was the was the ORGANIZATIONAL STANDARDS</a:t>
            </a:r>
          </a:p>
          <a:p>
            <a:r>
              <a:rPr lang="en-US" dirty="0" smtClean="0"/>
              <a:t>Perhaps</a:t>
            </a:r>
            <a:r>
              <a:rPr lang="en-US" baseline="0" dirty="0" smtClean="0"/>
              <a:t> the strongest argument for Executives to support ROMA culture is the impact it will have on meeting </a:t>
            </a:r>
            <a:r>
              <a:rPr lang="en-US" dirty="0" smtClean="0"/>
              <a:t>The Organizational Standards for Community Action Agencies.  For me,</a:t>
            </a:r>
            <a:r>
              <a:rPr lang="en-US" baseline="0" dirty="0" smtClean="0"/>
              <a:t> these mandatory standards convinced me it was time to take ROMA implementation seriously.</a:t>
            </a:r>
          </a:p>
          <a:p>
            <a:r>
              <a:rPr lang="en-US" baseline="0" dirty="0" smtClean="0"/>
              <a:t>We got a first glimpse in 2014.  In January 2015, Information Memorandum 138 from the Office of Community Services nailed it down. State and agencies were required to measure and report their achievement of the standards starting in 2016.  In 2017 the state began monitoring all agencies on whether we are meeting the Organization Standards.”</a:t>
            </a:r>
          </a:p>
          <a:p>
            <a:pPr marL="0" marR="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So the REQUIREMENT of Organizational Standards was the key in this example that made the shift in “buy in” at this agency.  </a:t>
            </a:r>
          </a:p>
          <a:p>
            <a:pPr marL="0" marR="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But is that enough to really make the change?  It was for this Leader.  </a:t>
            </a:r>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But for a REQUIREMENT, sometimes all that is needed is a check in the box (in most cases) and that won’t move the agency to a “results orientation”  culture.  What will move the agency to appreciated the value of a ROMA culture?</a:t>
            </a:r>
          </a:p>
          <a:p>
            <a:pPr defTabSz="931774">
              <a:defRPr/>
            </a:pPr>
            <a:endParaRPr lang="en-US"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Well, for sure, the ED/CEO/person</a:t>
            </a:r>
            <a:r>
              <a:rPr lang="en-US" baseline="0" dirty="0" smtClean="0"/>
              <a:t> at the top must at least acknowledge the requirement to meet Organizational Standards (which have ROMA embedded throughout)  - so that can be a foundational buy-in to the whole concept.</a:t>
            </a:r>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But really what is needed is a CHAMPION.</a:t>
            </a:r>
          </a:p>
          <a:p>
            <a:pPr marL="0" marR="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defTabSz="931774">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9E349E-492E-49E5-ADAE-204D83FD25DA}" type="slidenum">
              <a:rPr lang="en-US" smtClean="0"/>
              <a:pPr/>
              <a:t>79</a:t>
            </a:fld>
            <a:endParaRPr lang="en-US"/>
          </a:p>
        </p:txBody>
      </p:sp>
    </p:spTree>
    <p:extLst>
      <p:ext uri="{BB962C8B-B14F-4D97-AF65-F5344CB8AC3E}">
        <p14:creationId xmlns:p14="http://schemas.microsoft.com/office/powerpoint/2010/main" val="36443683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Consider what is meant by “buy-in.”</a:t>
            </a:r>
          </a:p>
          <a:p>
            <a:r>
              <a:rPr lang="en-US" baseline="0" dirty="0" smtClean="0"/>
              <a:t>-- Literally it means “to make an investment” </a:t>
            </a:r>
          </a:p>
          <a:p>
            <a:r>
              <a:rPr lang="en-US" baseline="0" dirty="0" smtClean="0"/>
              <a:t>If the Leader has agreed to have staff trained as either Nationally Certified ROMA Trainer or Nationally Certified ROMA Implementer that is one kind of I</a:t>
            </a:r>
          </a:p>
          <a:p>
            <a:r>
              <a:rPr lang="en-US" baseline="0" dirty="0" smtClean="0"/>
              <a:t>investment.   </a:t>
            </a:r>
            <a:r>
              <a:rPr lang="en-US" i="1" baseline="0" dirty="0" smtClean="0"/>
              <a:t>How that person then is supported can be part of building the culture and we will discuss later.</a:t>
            </a:r>
          </a:p>
          <a:p>
            <a:r>
              <a:rPr lang="en-US" baseline="0" dirty="0" smtClean="0"/>
              <a:t>--It also means “</a:t>
            </a:r>
            <a:r>
              <a:rPr lang="en-US" sz="1200" b="0" i="0" kern="1200" dirty="0" smtClean="0">
                <a:solidFill>
                  <a:schemeClr val="tx1"/>
                </a:solidFill>
                <a:latin typeface="+mn-lt"/>
                <a:ea typeface="+mn-ea"/>
                <a:cs typeface="+mn-cs"/>
              </a:rPr>
              <a:t>to believe in and support an idea, </a:t>
            </a:r>
            <a:r>
              <a:rPr lang="en-US" sz="1200" b="0" i="0" u="none" kern="1200" dirty="0" smtClean="0">
                <a:solidFill>
                  <a:schemeClr val="tx1"/>
                </a:solidFill>
                <a:latin typeface="+mn-lt"/>
                <a:ea typeface="+mn-ea"/>
                <a:cs typeface="+mn-cs"/>
              </a:rPr>
              <a:t>concept</a:t>
            </a:r>
            <a:r>
              <a:rPr lang="en-US" sz="1200" b="0" i="0" u="sng" kern="12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or system.” – which is more to the point here.  </a:t>
            </a:r>
          </a:p>
          <a:p>
            <a:r>
              <a:rPr lang="en-US" sz="1200" b="0" i="0" kern="1200" dirty="0" smtClean="0">
                <a:solidFill>
                  <a:schemeClr val="tx1"/>
                </a:solidFill>
                <a:latin typeface="+mn-lt"/>
                <a:ea typeface="+mn-ea"/>
                <a:cs typeface="+mn-cs"/>
              </a:rPr>
              <a:t>If the Leader does not believe in ROMA,</a:t>
            </a:r>
            <a:r>
              <a:rPr lang="en-US" sz="1200" b="0" i="0" kern="1200" baseline="0" dirty="0" smtClean="0">
                <a:solidFill>
                  <a:schemeClr val="tx1"/>
                </a:solidFill>
                <a:latin typeface="+mn-lt"/>
                <a:ea typeface="+mn-ea"/>
                <a:cs typeface="+mn-cs"/>
              </a:rPr>
              <a:t> that is what is commonly identified as a barrier to culture change.  </a:t>
            </a:r>
            <a:endParaRPr lang="en-US" baseline="0" dirty="0" smtClean="0"/>
          </a:p>
          <a:p>
            <a:r>
              <a:rPr lang="en-US" sz="1200" b="0" i="0" kern="1200" dirty="0" smtClean="0">
                <a:solidFill>
                  <a:schemeClr val="tx1"/>
                </a:solidFill>
                <a:latin typeface="+mn-lt"/>
                <a:ea typeface="+mn-ea"/>
                <a:cs typeface="+mn-cs"/>
              </a:rPr>
              <a:t>-- And finally it can mean “to accept an idea as worthwhile.”  We think this is a critical part of buy-in, because it is about the value of ROMA as worth while to the agency.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clear that there is </a:t>
            </a:r>
            <a:r>
              <a:rPr lang="en-US" b="1" baseline="0" dirty="0" smtClean="0"/>
              <a:t>not just one way to influence organizational  cultural change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all of the ways that organizational culture change is studied, it is clear </a:t>
            </a:r>
            <a:r>
              <a:rPr lang="en-US" b="1" baseline="0" dirty="0" smtClean="0"/>
              <a:t>that there needs to be a champion </a:t>
            </a:r>
            <a:r>
              <a:rPr lang="en-US" b="0" baseline="0" dirty="0" smtClean="0"/>
              <a:t>for the change.  Someone who believes the change is not only beneficial, but necessary – and urgently needed</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Often it is believed that the champion must be someone in a leadership position from the top levels of the organization.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not the Executive Director or CEO, the ROMA champion needs to be part of the Executive Leadership, because the champion will need to have </a:t>
            </a:r>
            <a:r>
              <a:rPr lang="en-US" i="1" baseline="0" dirty="0" smtClean="0"/>
              <a:t>authority</a:t>
            </a:r>
            <a:r>
              <a:rPr lang="en-US" baseline="0" dirty="0" smtClean="0"/>
              <a:t> to make decagons and to direct (or at least support) new behaviors.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it is </a:t>
            </a:r>
            <a:r>
              <a:rPr lang="en-US" b="1" baseline="0" dirty="0" smtClean="0"/>
              <a:t>also true </a:t>
            </a:r>
            <a:r>
              <a:rPr lang="en-US" baseline="0" dirty="0" smtClean="0"/>
              <a:t>that the champion can come from within the organization at other levels and the champion can</a:t>
            </a:r>
            <a:r>
              <a:rPr lang="en-US" b="1" baseline="0" dirty="0" smtClean="0"/>
              <a:t> influence </a:t>
            </a:r>
            <a:r>
              <a:rPr lang="en-US" b="0" baseline="0" dirty="0" smtClean="0"/>
              <a:t>those in authority and the decisions that are made.   (there will be more trainings in 2019 to help individuals who are not “the boss” learn to use their influence to lead from where they are in the agency)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Keep this idea in mind as we talk about the building blocks of a ROMA culture. Be thinking about who the champion is/could be in your agency.  Is it you?</a:t>
            </a:r>
          </a:p>
          <a:p>
            <a:endParaRPr lang="en-US" baseline="0" dirty="0" smtClean="0"/>
          </a:p>
          <a:p>
            <a:r>
              <a:rPr lang="en-US" baseline="0" dirty="0" smtClean="0"/>
              <a:t>So what does it look like when the agency has embraced the move to a results orientation and embraced the concept of performance management?</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80</a:t>
            </a:fld>
            <a:endParaRPr lang="en-US" dirty="0"/>
          </a:p>
        </p:txBody>
      </p:sp>
    </p:spTree>
    <p:extLst>
      <p:ext uri="{BB962C8B-B14F-4D97-AF65-F5344CB8AC3E}">
        <p14:creationId xmlns:p14="http://schemas.microsoft.com/office/powerpoint/2010/main" val="40978099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you can think about changing a culture, it is important for you to have a clear picture of what the culture should look like when the change has happened.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Start with thinking about the result.  </a:t>
            </a:r>
            <a:r>
              <a:rPr lang="en-US" baseline="0" dirty="0" smtClean="0">
                <a:sym typeface="Wingdings" pitchFamily="2" charset="2"/>
              </a:rPr>
              <a:t> </a:t>
            </a:r>
          </a:p>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These building blocks were</a:t>
            </a:r>
            <a:r>
              <a:rPr lang="en-US" baseline="0" dirty="0" smtClean="0"/>
              <a:t> created from ideas provided by Jane Hopkins, NCRT in IL, and from the feedback from NCRIs in Region 3.  </a:t>
            </a:r>
            <a:endParaRPr lang="en-US" dirty="0"/>
          </a:p>
        </p:txBody>
      </p:sp>
      <p:sp>
        <p:nvSpPr>
          <p:cNvPr id="4" name="Slide Number Placeholder 3"/>
          <p:cNvSpPr>
            <a:spLocks noGrp="1"/>
          </p:cNvSpPr>
          <p:nvPr>
            <p:ph type="sldNum" sz="quarter" idx="10"/>
          </p:nvPr>
        </p:nvSpPr>
        <p:spPr/>
        <p:txBody>
          <a:bodyPr/>
          <a:lstStyle/>
          <a:p>
            <a:fld id="{A79E349E-492E-49E5-ADAE-204D83FD25DA}" type="slidenum">
              <a:rPr lang="en-US" smtClean="0"/>
              <a:pPr/>
              <a:t>81</a:t>
            </a:fld>
            <a:endParaRPr lang="en-US"/>
          </a:p>
        </p:txBody>
      </p:sp>
    </p:spTree>
    <p:extLst>
      <p:ext uri="{BB962C8B-B14F-4D97-AF65-F5344CB8AC3E}">
        <p14:creationId xmlns:p14="http://schemas.microsoft.com/office/powerpoint/2010/main" val="232872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9</a:t>
            </a:fld>
            <a:endParaRPr lang="en-US" dirty="0"/>
          </a:p>
        </p:txBody>
      </p:sp>
    </p:spTree>
    <p:extLst>
      <p:ext uri="{BB962C8B-B14F-4D97-AF65-F5344CB8AC3E}">
        <p14:creationId xmlns:p14="http://schemas.microsoft.com/office/powerpoint/2010/main" val="40677477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Provision of services </a:t>
            </a:r>
            <a:r>
              <a:rPr lang="en-US" baseline="0" dirty="0" err="1" smtClean="0"/>
              <a:t>vs</a:t>
            </a:r>
            <a:r>
              <a:rPr lang="en-US" baseline="0" dirty="0" smtClean="0"/>
              <a:t> strategic thinking?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a couple of the key concepts (on the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building block, we have joined the idea of a results orientation with the broader performance management because they go together.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are about producing results, you have to know how the results are produced. Who are the participants?  What do they need? What actions are needed? What resources are needed? Who are the service providers?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and then How well did we do?  What went well and what needs to be reviewed to find out how to improve it?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(and many other) questions are answered in the course of the ROMA Cycle.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important to believe that the implementation of ROMA is going to improve the agency’s performance.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probably think of others.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(get some ideas from participants and put on flip chart)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79E349E-492E-49E5-ADAE-204D83FD25DA}" type="slidenum">
              <a:rPr lang="en-US" smtClean="0"/>
              <a:pPr/>
              <a:t>82</a:t>
            </a:fld>
            <a:endParaRPr lang="en-US"/>
          </a:p>
        </p:txBody>
      </p:sp>
    </p:spTree>
    <p:extLst>
      <p:ext uri="{BB962C8B-B14F-4D97-AF65-F5344CB8AC3E}">
        <p14:creationId xmlns:p14="http://schemas.microsoft.com/office/powerpoint/2010/main" val="36247397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requires a management system that monitors data entry and provides follow up.</a:t>
            </a:r>
          </a:p>
          <a:p>
            <a:endParaRPr lang="en-US" sz="800" dirty="0" smtClean="0"/>
          </a:p>
          <a:p>
            <a:r>
              <a:rPr lang="en-US" dirty="0" smtClean="0"/>
              <a:t>The agency has a system and process to store, retrieve and aggregate data so it can be analyzed. </a:t>
            </a:r>
          </a:p>
          <a:p>
            <a:r>
              <a:rPr lang="en-US" dirty="0" smtClean="0"/>
              <a:t>Fostering and maintaining a culture that embraces data, and has a data focus (data collection, storage, aggregation, analysis and use) that is integrated into standard operations…not something ‘extra’ that is done later.</a:t>
            </a:r>
          </a:p>
          <a:p>
            <a:r>
              <a:rPr lang="en-US" dirty="0" smtClean="0"/>
              <a:t>Data must be turned into information to support on-going decision making.</a:t>
            </a:r>
          </a:p>
          <a:p>
            <a:r>
              <a:rPr lang="en-US" dirty="0" smtClean="0"/>
              <a:t>Organizations need to invest not just in data analytics, but across four operational pillars: People, Platforms, Partners, and Processes.</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83</a:t>
            </a:fld>
            <a:endParaRPr lang="en-US" dirty="0"/>
          </a:p>
        </p:txBody>
      </p:sp>
    </p:spTree>
    <p:extLst>
      <p:ext uri="{BB962C8B-B14F-4D97-AF65-F5344CB8AC3E}">
        <p14:creationId xmlns:p14="http://schemas.microsoft.com/office/powerpoint/2010/main" val="15427595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the WHY!!  (like we did with the elevator speech activity at end of yesterday’s session)</a:t>
            </a:r>
          </a:p>
          <a:p>
            <a:r>
              <a:rPr lang="en-US" dirty="0" smtClean="0"/>
              <a:t>How does it fit?  What is the point? </a:t>
            </a:r>
          </a:p>
          <a:p>
            <a:endParaRPr lang="en-US" dirty="0" smtClean="0"/>
          </a:p>
          <a:p>
            <a:r>
              <a:rPr lang="en-US" dirty="0" smtClean="0"/>
              <a:t>Remember it takes “shared attitudes, values, goals, and practices” to</a:t>
            </a:r>
            <a:r>
              <a:rPr lang="en-US" baseline="0" dirty="0" smtClean="0"/>
              <a:t> make an organizational culture.  </a:t>
            </a:r>
          </a:p>
          <a:p>
            <a:r>
              <a:rPr lang="en-US" baseline="0" dirty="0" smtClean="0"/>
              <a:t>The best way to start a ROMA culture is with  the </a:t>
            </a:r>
            <a:r>
              <a:rPr lang="en-US" i="1" baseline="0" dirty="0" smtClean="0"/>
              <a:t>Introduction to Results Oriented Management and Accountability </a:t>
            </a:r>
            <a:r>
              <a:rPr lang="en-US" baseline="0" dirty="0" smtClean="0"/>
              <a:t>curriculum for all departments.  </a:t>
            </a:r>
          </a:p>
          <a:p>
            <a:r>
              <a:rPr lang="en-US" baseline="0" dirty="0" smtClean="0"/>
              <a:t>Providing this training is also a financial investment.  It involves staff time, materials, possibly lunch, possibly travel. </a:t>
            </a:r>
          </a:p>
          <a:p>
            <a:endParaRPr lang="en-US" baseline="0" dirty="0" smtClean="0"/>
          </a:p>
          <a:p>
            <a:r>
              <a:rPr lang="en-US" baseline="0" dirty="0" smtClean="0"/>
              <a:t>There are some staff who attended Intro to ROMA training many years ago and so maybe they just need a refresher (could use the Board Training power points available at the partnership web site for these)</a:t>
            </a:r>
          </a:p>
          <a:p>
            <a:r>
              <a:rPr lang="en-US" baseline="0" dirty="0" smtClean="0"/>
              <a:t>But for all new staff and board members, the full one day training provides all of the key concepts of ROMA – on which the entire Performance Management framework is built. </a:t>
            </a:r>
          </a:p>
          <a:p>
            <a:r>
              <a:rPr lang="en-US" baseline="0" dirty="0" smtClean="0"/>
              <a:t>Of course this is important for program directors, managers and supervisors – but also for those providing direct services to customers.  They need to understand how their work fits into the whole agency mission and goals.</a:t>
            </a:r>
          </a:p>
          <a:p>
            <a:endParaRPr lang="en-US" baseline="0" dirty="0" smtClean="0"/>
          </a:p>
          <a:p>
            <a:r>
              <a:rPr lang="en-US" baseline="0" dirty="0" smtClean="0"/>
              <a:t>Don’t forget to train the BOARD</a:t>
            </a:r>
          </a:p>
          <a:p>
            <a:endParaRPr lang="en-US" baseline="0" dirty="0" smtClean="0"/>
          </a:p>
          <a:p>
            <a:r>
              <a:rPr lang="en-US" baseline="0" dirty="0" smtClean="0"/>
              <a:t>If you don’t have a Nationally Certified ROMA trainer within your organization, there should be someone near you who can come and provide at least annual training.  Contact the Association to help you schedule this. </a:t>
            </a:r>
          </a:p>
          <a:p>
            <a:endParaRPr lang="en-US" baseline="0" dirty="0" smtClean="0"/>
          </a:p>
          <a:p>
            <a:r>
              <a:rPr lang="en-US" baseline="0" dirty="0" smtClean="0"/>
              <a:t>As indicated above there are 7 short power points (about 15 min each) that cover the ROMA basics and are designed for Board members.  If your Board meets monthly, you could do one of these each month – if quarterly, take 45 mins to an hour to cover 3 or four sections at each meeting.  </a:t>
            </a:r>
          </a:p>
          <a:p>
            <a:endParaRPr lang="en-US" baseline="0" dirty="0" smtClean="0"/>
          </a:p>
          <a:p>
            <a:r>
              <a:rPr lang="en-US" baseline="0" dirty="0" smtClean="0"/>
              <a:t>Don’t consider this a one-and-done.  </a:t>
            </a:r>
          </a:p>
          <a:p>
            <a:r>
              <a:rPr lang="en-US" baseline="0" dirty="0" smtClean="0"/>
              <a:t>There are additional training materials available – on topics specifically related to the ROMA Next Generation items (Local Theory of Change, Community Level work, Data Collection and Analysis) and some deeper dives into Community Needs Assessment and Strategic Planning -- that can be used with staff who are engaged in those activities. </a:t>
            </a:r>
          </a:p>
          <a:p>
            <a:endParaRPr lang="en-US" baseline="0" dirty="0" smtClean="0"/>
          </a:p>
        </p:txBody>
      </p:sp>
      <p:sp>
        <p:nvSpPr>
          <p:cNvPr id="4" name="Slide Number Placeholder 3"/>
          <p:cNvSpPr>
            <a:spLocks noGrp="1"/>
          </p:cNvSpPr>
          <p:nvPr>
            <p:ph type="sldNum" sz="quarter" idx="10"/>
          </p:nvPr>
        </p:nvSpPr>
        <p:spPr/>
        <p:txBody>
          <a:bodyPr/>
          <a:lstStyle/>
          <a:p>
            <a:fld id="{A79E349E-492E-49E5-ADAE-204D83FD25DA}" type="slidenum">
              <a:rPr lang="en-US" smtClean="0"/>
              <a:pPr/>
              <a:t>84</a:t>
            </a:fld>
            <a:endParaRPr lang="en-US"/>
          </a:p>
        </p:txBody>
      </p:sp>
    </p:spTree>
    <p:extLst>
      <p:ext uri="{BB962C8B-B14F-4D97-AF65-F5344CB8AC3E}">
        <p14:creationId xmlns:p14="http://schemas.microsoft.com/office/powerpoint/2010/main" val="8042505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OK – back to “buy in at the top”.  </a:t>
            </a:r>
          </a:p>
          <a:p>
            <a:r>
              <a:rPr lang="en-US" baseline="0" dirty="0" smtClean="0"/>
              <a:t>What do you think this looks like??  </a:t>
            </a:r>
          </a:p>
          <a:p>
            <a:endParaRPr lang="en-US" baseline="0" dirty="0" smtClean="0"/>
          </a:p>
          <a:p>
            <a:r>
              <a:rPr lang="en-US" baseline="0" dirty="0" smtClean="0"/>
              <a:t>Yes, the culture will not be sustained if the agency leadership does not understand the value of ROMA principles and practices.   And they need to not only give lip service to acceptance of ROMA, but also must actively participate! </a:t>
            </a:r>
          </a:p>
          <a:p>
            <a:r>
              <a:rPr lang="en-US" baseline="0" dirty="0" smtClean="0"/>
              <a:t>Keep in mind the importance of the Leaders – </a:t>
            </a:r>
            <a:r>
              <a:rPr lang="en-US" b="1" baseline="0" dirty="0" smtClean="0"/>
              <a:t>but don’t just stop here if you do not currently have buy-in</a:t>
            </a:r>
            <a:r>
              <a:rPr lang="en-US" baseline="0" dirty="0" smtClean="0"/>
              <a:t>.  </a:t>
            </a:r>
          </a:p>
          <a:p>
            <a:r>
              <a:rPr lang="en-US" baseline="0" dirty="0" smtClean="0"/>
              <a:t>Don’t wait for this building block to be in place before moving to the others!! </a:t>
            </a:r>
          </a:p>
          <a:p>
            <a:r>
              <a:rPr lang="en-US" baseline="0" dirty="0" smtClean="0"/>
              <a:t>Your CHAMPION (you?) will be working on the other building blocks at the same time with the end goal of having all the critical buy-in in place at some time!!! </a:t>
            </a:r>
          </a:p>
          <a:p>
            <a:endParaRPr lang="en-US" baseline="0" dirty="0" smtClean="0"/>
          </a:p>
          <a:p>
            <a:r>
              <a:rPr lang="en-US" baseline="0" dirty="0" smtClean="0"/>
              <a:t>It is important that everyone is clear about what ROMA is and what it is not.</a:t>
            </a:r>
          </a:p>
          <a:p>
            <a:r>
              <a:rPr lang="en-US" baseline="0" dirty="0" smtClean="0"/>
              <a:t>This applies to both Executive Staff AND to the Board of Directors.  </a:t>
            </a:r>
          </a:p>
          <a:p>
            <a:r>
              <a:rPr lang="en-US" baseline="0" dirty="0" smtClean="0"/>
              <a:t>Remember that the Board is like the “company” and they are responsible for setting policy and direction of the agency.</a:t>
            </a:r>
          </a:p>
          <a:p>
            <a:r>
              <a:rPr lang="en-US" dirty="0" smtClean="0"/>
              <a:t>They cannot be left out if a ROMA culture is to be created.</a:t>
            </a:r>
            <a:r>
              <a:rPr lang="en-US" baseline="0" dirty="0" smtClean="0"/>
              <a:t>  And they cannot be expected to buy-in without understanding.</a:t>
            </a:r>
          </a:p>
          <a:p>
            <a:r>
              <a:rPr lang="en-US" baseline="0" dirty="0" smtClean="0"/>
              <a:t>So they need both basic introduction to the principles and then on-going reinforcement of how the application of the principles is benefiting the agency.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79E349E-492E-49E5-ADAE-204D83FD25DA}" type="slidenum">
              <a:rPr lang="en-US" smtClean="0"/>
              <a:pPr/>
              <a:t>85</a:t>
            </a:fld>
            <a:endParaRPr lang="en-US"/>
          </a:p>
        </p:txBody>
      </p:sp>
    </p:spTree>
    <p:extLst>
      <p:ext uri="{BB962C8B-B14F-4D97-AF65-F5344CB8AC3E}">
        <p14:creationId xmlns:p14="http://schemas.microsoft.com/office/powerpoint/2010/main" val="13670408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It implies that organizations have the right expertise, experience, and skills to get the most value out of their data with an emphasis on data analytics. </a:t>
            </a:r>
          </a:p>
          <a:p>
            <a:endParaRPr lang="en-US" baseline="0" dirty="0" smtClean="0"/>
          </a:p>
          <a:p>
            <a:r>
              <a:rPr lang="en-US" baseline="0" dirty="0" smtClean="0"/>
              <a:t>Are you valued as NCRP?  Trusted?  Building relationships and trust is YOUR job. You have to earn it.  What </a:t>
            </a:r>
            <a:r>
              <a:rPr lang="en-US" b="1" baseline="0" dirty="0" smtClean="0"/>
              <a:t>can</a:t>
            </a:r>
            <a:r>
              <a:rPr lang="en-US" baseline="0" dirty="0" smtClean="0"/>
              <a:t> you do? Who can you influence? Can that person influence others?</a:t>
            </a:r>
          </a:p>
          <a:p>
            <a:endParaRPr lang="en-US" baseline="0" dirty="0" smtClean="0"/>
          </a:p>
          <a:p>
            <a:r>
              <a:rPr lang="en-US" baseline="0" dirty="0" smtClean="0"/>
              <a:t>The agency should have a least one member of the staff who has been through formal training as either a ROMA Trainer or ROMA Implementer (or both). So in order to do this, the organization will have </a:t>
            </a:r>
            <a:r>
              <a:rPr lang="en-US" b="1" baseline="0" dirty="0" smtClean="0"/>
              <a:t>to invest </a:t>
            </a:r>
            <a:r>
              <a:rPr lang="en-US" baseline="0" dirty="0" smtClean="0"/>
              <a:t>in that training.   This is another demonstration of agency/Executive buy-in.</a:t>
            </a:r>
          </a:p>
          <a:p>
            <a:endParaRPr lang="en-US" baseline="0" dirty="0" smtClean="0"/>
          </a:p>
          <a:p>
            <a:r>
              <a:rPr lang="en-US" baseline="0" dirty="0" smtClean="0"/>
              <a:t>It is important that there be some thought as to how that investment will be put to use once someone has become certified.  Whether the person comes from the leadership, management, or front-line staff within the agency, once they earn that ROMA certification, they return with unique knowledge and skills.  It is important for the organization to recognize and use that.  The organization needs to trust in the expertise that the ROMA training imparts to staff persons who get certified. While they will not be the only person in the agency who understands ROMA (at least not in the long run once the culture is ROMA-</a:t>
            </a:r>
            <a:r>
              <a:rPr lang="en-US" baseline="0" dirty="0" err="1" smtClean="0"/>
              <a:t>tized</a:t>
            </a:r>
            <a:r>
              <a:rPr lang="en-US" baseline="0" dirty="0" smtClean="0"/>
              <a:t>), they will have some particular focus on the principles.  It will be up to them to share their knowledge with other staff – but they should be recognized as having (or having access to) specific knowledge. </a:t>
            </a:r>
          </a:p>
          <a:p>
            <a:endParaRPr lang="en-US" baseline="0" dirty="0" smtClean="0"/>
          </a:p>
          <a:p>
            <a:r>
              <a:rPr lang="en-US" baseline="0" dirty="0" smtClean="0"/>
              <a:t>It is clear that the NCRP should have a clear direction from administration that will allow them to consult on all aspects of agency planning and implementation. If they are not the ones leading the Community Needs Assessment and Community Action Planning, they could be checking and advising all steps while they pass along their training and understanding to others.  The ROMA-trained staff could also review how the plan is being implemented, and if results are being measured in a way that will let the agency for a good evaluation of its results.</a:t>
            </a:r>
          </a:p>
          <a:p>
            <a:endParaRPr lang="en-US" baseline="0" dirty="0" smtClean="0"/>
          </a:p>
          <a:p>
            <a:r>
              <a:rPr lang="en-US" baseline="0" dirty="0" smtClean="0"/>
              <a:t>Steps needed to make this happen:</a:t>
            </a:r>
          </a:p>
          <a:p>
            <a:r>
              <a:rPr lang="en-US" dirty="0" smtClean="0"/>
              <a:t>Investment for training of  NCRP (Trainer or Implementer) at the agency</a:t>
            </a:r>
          </a:p>
          <a:p>
            <a:r>
              <a:rPr lang="en-US" dirty="0" smtClean="0"/>
              <a:t>Access and voice granted to designated/trained staff</a:t>
            </a:r>
          </a:p>
          <a:p>
            <a:pPr defTabSz="897255">
              <a:defRPr/>
            </a:pPr>
            <a:r>
              <a:rPr lang="en-US" baseline="0" dirty="0" smtClean="0"/>
              <a:t>See the </a:t>
            </a:r>
            <a:r>
              <a:rPr lang="en-US" b="1" baseline="0" dirty="0" smtClean="0"/>
              <a:t>NCRI and NCRT Considerations</a:t>
            </a:r>
            <a:r>
              <a:rPr lang="en-US" baseline="0" dirty="0" smtClean="0"/>
              <a:t> Documents for ideas about who is the best choice!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79E349E-492E-49E5-ADAE-204D83FD25DA}" type="slidenum">
              <a:rPr lang="en-US" smtClean="0"/>
              <a:pPr/>
              <a:t>86</a:t>
            </a:fld>
            <a:endParaRPr lang="en-US"/>
          </a:p>
        </p:txBody>
      </p:sp>
    </p:spTree>
    <p:extLst>
      <p:ext uri="{BB962C8B-B14F-4D97-AF65-F5344CB8AC3E}">
        <p14:creationId xmlns:p14="http://schemas.microsoft.com/office/powerpoint/2010/main" val="7060144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the Same language</a:t>
            </a:r>
          </a:p>
          <a:p>
            <a:r>
              <a:rPr lang="en-US" dirty="0" smtClean="0"/>
              <a:t>Whether you are talking about a nation, a peoples, or an organization:</a:t>
            </a:r>
            <a:r>
              <a:rPr lang="en-US" baseline="0" dirty="0" smtClean="0"/>
              <a:t>  </a:t>
            </a:r>
            <a:r>
              <a:rPr lang="en-US" b="1" baseline="0" dirty="0" smtClean="0"/>
              <a:t>Without a </a:t>
            </a:r>
            <a:r>
              <a:rPr lang="en-US" b="1" dirty="0" smtClean="0"/>
              <a:t>shared language there</a:t>
            </a:r>
            <a:r>
              <a:rPr lang="en-US" b="1" baseline="0" dirty="0" smtClean="0"/>
              <a:t> can be no shared culture.   </a:t>
            </a:r>
            <a:r>
              <a:rPr lang="en-US" b="0" baseline="0" dirty="0" smtClean="0"/>
              <a:t> For building a ROMA Culture, we need to consistently use the common ROMA language.</a:t>
            </a:r>
          </a:p>
          <a:p>
            <a:endParaRPr lang="en-US" b="0" baseline="0" dirty="0" smtClean="0"/>
          </a:p>
          <a:p>
            <a:r>
              <a:rPr lang="en-US" b="0" baseline="0" dirty="0" smtClean="0"/>
              <a:t>While ROMA is really not much different from other performance management systems, </a:t>
            </a:r>
            <a:r>
              <a:rPr lang="en-US" b="1" baseline="0" dirty="0" smtClean="0"/>
              <a:t>some terms are used in specific ways </a:t>
            </a:r>
            <a:r>
              <a:rPr lang="en-US" b="0" baseline="0" dirty="0" smtClean="0"/>
              <a:t>that are somewhat different to how they are typically used.</a:t>
            </a:r>
          </a:p>
          <a:p>
            <a:endParaRPr lang="en-US" b="0" baseline="0" dirty="0" smtClean="0"/>
          </a:p>
          <a:p>
            <a:r>
              <a:rPr lang="en-US" b="0" baseline="0" dirty="0" smtClean="0"/>
              <a:t>For example </a:t>
            </a:r>
          </a:p>
          <a:p>
            <a:r>
              <a:rPr lang="en-US" b="0" baseline="0" dirty="0" smtClean="0"/>
              <a:t>We talk about “services” as the actions the agency does for individuals and families, and “strategies” that are agency and community level activities.</a:t>
            </a:r>
          </a:p>
          <a:p>
            <a:r>
              <a:rPr lang="en-US" b="0" baseline="0" dirty="0" smtClean="0"/>
              <a:t>We talk about Goals (as the National Goals in the Community Action Theory of Change), Outcomes (what is accomplished to meet the goals) and Indicators (how the outcomes are measured).  Other systems will include “objectives” but ROMA lets the objectives fall within the local agency action plans.   </a:t>
            </a:r>
          </a:p>
          <a:p>
            <a:r>
              <a:rPr lang="en-US" b="0" baseline="0" dirty="0" smtClean="0"/>
              <a:t>We make a distinction between </a:t>
            </a:r>
            <a:r>
              <a:rPr lang="en-US" b="0" i="1" baseline="0" dirty="0" smtClean="0"/>
              <a:t>Outcome Indicator </a:t>
            </a:r>
            <a:r>
              <a:rPr lang="en-US" b="0" i="0" baseline="0" dirty="0" smtClean="0"/>
              <a:t>(both  Projected and Actual) </a:t>
            </a:r>
            <a:r>
              <a:rPr lang="en-US" b="0" baseline="0" dirty="0" smtClean="0"/>
              <a:t>and </a:t>
            </a:r>
            <a:r>
              <a:rPr lang="en-US" b="0" i="1" baseline="0" dirty="0" smtClean="0"/>
              <a:t>Performance Indicator</a:t>
            </a:r>
            <a:r>
              <a:rPr lang="en-US" b="0" i="0" baseline="0" dirty="0" smtClean="0"/>
              <a:t>  because the Performance Indicator can describe measuring both/either the Outcomes (results) and Outputs (the process).</a:t>
            </a:r>
          </a:p>
          <a:p>
            <a:endParaRPr lang="en-US" b="0" i="0" baseline="0" dirty="0" smtClean="0"/>
          </a:p>
          <a:p>
            <a:r>
              <a:rPr lang="en-US" b="0" i="0" baseline="0" dirty="0" smtClean="0"/>
              <a:t>The important take-away here is become fluent in the vocabulary of Results Oriented Management and Accountability so the whole organization can understand the language.   </a:t>
            </a:r>
            <a:r>
              <a:rPr lang="en-US" b="0" baseline="0" dirty="0" smtClean="0"/>
              <a:t>There is a list of terminology and definitions available from the National Association of State Community Service Programs (NASCSP) website  </a:t>
            </a:r>
          </a:p>
          <a:p>
            <a:endParaRPr lang="en-US" b="0" baseline="0" dirty="0" smtClean="0"/>
          </a:p>
          <a:p>
            <a:r>
              <a:rPr lang="en-US" b="0" baseline="0" dirty="0" smtClean="0"/>
              <a:t>By example (and gentle correction if needed), you can move the needle to get everyone understanding and speaking in ROMA terms.  (In this, the broad exposure to the </a:t>
            </a:r>
            <a:r>
              <a:rPr lang="en-US" b="0" i="1" baseline="0" dirty="0" smtClean="0"/>
              <a:t>Introduction to ROMA</a:t>
            </a:r>
            <a:r>
              <a:rPr lang="en-US" b="0" i="0" baseline="0" dirty="0" smtClean="0"/>
              <a:t> curriculum across the agency will be very helpful).</a:t>
            </a:r>
          </a:p>
          <a:p>
            <a:endParaRPr lang="en-US" b="0" i="0" baseline="0" dirty="0" smtClean="0"/>
          </a:p>
          <a:p>
            <a:r>
              <a:rPr lang="en-US" b="0" i="0" baseline="0" dirty="0" smtClean="0"/>
              <a:t>One final warning about your ROMA vocabulary – Beware of Acronyms!  They can really hinder communication.  NPI doesn’t mean anything to most people whereas National Performance Indicator might.  The same is true for CAP instead of Community Action Plan.  Even beware of the acronym “ROMA” and use “Results Oriented Management and Accountability” as often as possible.  </a:t>
            </a:r>
            <a:endParaRPr lang="en-US" b="0" dirty="0"/>
          </a:p>
        </p:txBody>
      </p:sp>
      <p:sp>
        <p:nvSpPr>
          <p:cNvPr id="4" name="Slide Number Placeholder 3"/>
          <p:cNvSpPr>
            <a:spLocks noGrp="1"/>
          </p:cNvSpPr>
          <p:nvPr>
            <p:ph type="sldNum" sz="quarter" idx="10"/>
          </p:nvPr>
        </p:nvSpPr>
        <p:spPr/>
        <p:txBody>
          <a:bodyPr/>
          <a:lstStyle/>
          <a:p>
            <a:fld id="{A79E349E-492E-49E5-ADAE-204D83FD25DA}" type="slidenum">
              <a:rPr lang="en-US" smtClean="0"/>
              <a:pPr/>
              <a:t>87</a:t>
            </a:fld>
            <a:endParaRPr lang="en-US"/>
          </a:p>
        </p:txBody>
      </p:sp>
    </p:spTree>
    <p:extLst>
      <p:ext uri="{BB962C8B-B14F-4D97-AF65-F5344CB8AC3E}">
        <p14:creationId xmlns:p14="http://schemas.microsoft.com/office/powerpoint/2010/main" val="14379943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often hear that ROMA is just for the CSBG funded activities.  </a:t>
            </a:r>
          </a:p>
          <a:p>
            <a:r>
              <a:rPr lang="en-US" b="1" dirty="0" smtClean="0"/>
              <a:t>This is a myth that must be overcome </a:t>
            </a:r>
            <a:r>
              <a:rPr lang="en-US" dirty="0" smtClean="0"/>
              <a:t>if the results oriented culture is to flourish.  Your AGENCY needs to be  results oriented</a:t>
            </a:r>
          </a:p>
          <a:p>
            <a:r>
              <a:rPr lang="en-US" dirty="0" smtClean="0"/>
              <a:t>“CSBG is only a small portion of</a:t>
            </a:r>
            <a:r>
              <a:rPr lang="en-US" baseline="0" dirty="0" smtClean="0"/>
              <a:t> our budget” but gives the agency access – not a burden but rather resource. </a:t>
            </a:r>
          </a:p>
          <a:p>
            <a:endParaRPr lang="en-US" dirty="0" smtClean="0"/>
          </a:p>
          <a:p>
            <a:r>
              <a:rPr lang="en-US" baseline="0" dirty="0" smtClean="0"/>
              <a:t>We need to understand that ROMA is </a:t>
            </a:r>
            <a:r>
              <a:rPr lang="en-US" i="0" baseline="0" dirty="0" smtClean="0"/>
              <a:t>an Organizational Practice and must be foundational for all of the agency activities.  The development of an agency Local Theory of Change can help with this building block.  As the agency considers what it wants to accomplish as a whole agency (not just what the individual programs will accomplish) everyone can see how the different parts of the agency work together to achieve agency wide results.  </a:t>
            </a:r>
          </a:p>
          <a:p>
            <a:endParaRPr lang="en-US" i="0" baseline="0" dirty="0" smtClean="0"/>
          </a:p>
          <a:p>
            <a:r>
              <a:rPr lang="en-US" i="0" baseline="0" dirty="0" smtClean="0"/>
              <a:t>Your ROMA Champion may have the challenge of making friends with key staff in every department to share ideas about results orientation and performance management.  </a:t>
            </a:r>
          </a:p>
          <a:p>
            <a:endParaRPr lang="en-US" i="0" baseline="0" dirty="0" smtClean="0"/>
          </a:p>
          <a:p>
            <a:r>
              <a:rPr lang="en-US" b="0" dirty="0" smtClean="0"/>
              <a:t>Some ideas about how would you reinforce  ROMA principles; integrate the values into all aspects of the agency functioning, include:</a:t>
            </a:r>
          </a:p>
          <a:p>
            <a:pPr marL="690238" lvl="1" indent="-290208"/>
            <a:r>
              <a:rPr lang="en-US" sz="3200" b="0" dirty="0" smtClean="0">
                <a:solidFill>
                  <a:schemeClr val="tx2">
                    <a:lumMod val="75000"/>
                  </a:schemeClr>
                </a:solidFill>
              </a:rPr>
              <a:t>Posting values of a “results orientation” in the workplace (via a local theory of change perhaps)</a:t>
            </a:r>
          </a:p>
          <a:p>
            <a:pPr marL="690238" lvl="1" indent="-290208"/>
            <a:r>
              <a:rPr lang="en-US" sz="3200" b="0" dirty="0" smtClean="0">
                <a:solidFill>
                  <a:schemeClr val="tx2">
                    <a:lumMod val="75000"/>
                  </a:schemeClr>
                </a:solidFill>
              </a:rPr>
              <a:t>Recognize people who integrate these values into their everyday work</a:t>
            </a:r>
          </a:p>
          <a:p>
            <a:pPr marL="690238" lvl="1" indent="-290208"/>
            <a:r>
              <a:rPr lang="en-US" sz="3200" b="0" dirty="0" smtClean="0">
                <a:solidFill>
                  <a:schemeClr val="tx2">
                    <a:lumMod val="75000"/>
                  </a:schemeClr>
                </a:solidFill>
              </a:rPr>
              <a:t>Seek</a:t>
            </a:r>
            <a:r>
              <a:rPr lang="en-US" sz="3200" b="0" baseline="0" dirty="0" smtClean="0">
                <a:solidFill>
                  <a:schemeClr val="tx2">
                    <a:lumMod val="75000"/>
                  </a:schemeClr>
                </a:solidFill>
              </a:rPr>
              <a:t> out new staff who will support these values </a:t>
            </a:r>
          </a:p>
          <a:p>
            <a:pPr marL="690238" lvl="1" indent="-290208"/>
            <a:r>
              <a:rPr lang="en-US" sz="3200" b="0" dirty="0" smtClean="0">
                <a:solidFill>
                  <a:schemeClr val="tx2">
                    <a:lumMod val="75000"/>
                  </a:schemeClr>
                </a:solidFill>
              </a:rPr>
              <a:t>Include values in recruiting and performance appraisal process</a:t>
            </a:r>
          </a:p>
          <a:p>
            <a:endParaRPr lang="en-US" b="0" i="0" dirty="0"/>
          </a:p>
        </p:txBody>
      </p:sp>
      <p:sp>
        <p:nvSpPr>
          <p:cNvPr id="4" name="Slide Number Placeholder 3"/>
          <p:cNvSpPr>
            <a:spLocks noGrp="1"/>
          </p:cNvSpPr>
          <p:nvPr>
            <p:ph type="sldNum" sz="quarter" idx="10"/>
          </p:nvPr>
        </p:nvSpPr>
        <p:spPr/>
        <p:txBody>
          <a:bodyPr/>
          <a:lstStyle/>
          <a:p>
            <a:fld id="{A79E349E-492E-49E5-ADAE-204D83FD25DA}" type="slidenum">
              <a:rPr lang="en-US" smtClean="0"/>
              <a:pPr/>
              <a:t>88</a:t>
            </a:fld>
            <a:endParaRPr lang="en-US"/>
          </a:p>
        </p:txBody>
      </p:sp>
    </p:spTree>
    <p:extLst>
      <p:ext uri="{BB962C8B-B14F-4D97-AF65-F5344CB8AC3E}">
        <p14:creationId xmlns:p14="http://schemas.microsoft.com/office/powerpoint/2010/main" val="33529373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probably the most important step, because</a:t>
            </a:r>
            <a:r>
              <a:rPr lang="en-US" baseline="0" dirty="0" smtClean="0"/>
              <a:t> if the agency (staff) think of ROMA </a:t>
            </a:r>
            <a:r>
              <a:rPr lang="en-US" b="1" baseline="0" dirty="0" smtClean="0"/>
              <a:t>as an additional task, they are likely to avoid it.</a:t>
            </a:r>
          </a:p>
          <a:p>
            <a:r>
              <a:rPr lang="en-US" baseline="0" dirty="0" smtClean="0"/>
              <a:t>But if it can be pointed out that the </a:t>
            </a:r>
            <a:r>
              <a:rPr lang="en-US" b="1" baseline="0" dirty="0" smtClean="0"/>
              <a:t>agency is already doing activities </a:t>
            </a:r>
            <a:r>
              <a:rPr lang="en-US" baseline="0" dirty="0" smtClean="0"/>
              <a:t>that are part of ROMA, the chance of acceptance improves dramatically.</a:t>
            </a:r>
          </a:p>
          <a:p>
            <a:r>
              <a:rPr lang="en-US" baseline="0" dirty="0" smtClean="0"/>
              <a:t>The use of the checklist to map out what is happening, who is doing what, etc. will be very helpful.</a:t>
            </a:r>
          </a:p>
          <a:p>
            <a:endParaRPr lang="en-US" baseline="0" dirty="0" smtClean="0"/>
          </a:p>
          <a:p>
            <a:r>
              <a:rPr lang="en-US" baseline="0" dirty="0" smtClean="0"/>
              <a:t>including ROMA principles and concepts in their monthly program reports, using the vocabulary of Results Oriented Management and Accountability.</a:t>
            </a:r>
          </a:p>
          <a:p>
            <a:r>
              <a:rPr lang="en-US" baseline="0" dirty="0" smtClean="0"/>
              <a:t>For instance, they aren’t saying that “WIC served x number active clients”.  They are saying that “X number infants and children had health and physical development improved as a result of adequate nutrition” </a:t>
            </a:r>
          </a:p>
          <a:p>
            <a:r>
              <a:rPr lang="en-US" baseline="0" dirty="0" smtClean="0"/>
              <a:t>Program directors also report identify which of the National Goals their program strive for. So the same WIC monthly report told us that their efforts are so </a:t>
            </a:r>
            <a:r>
              <a:rPr lang="en-US" sz="1200" b="1" i="0" u="none" strike="noStrike" kern="1200" baseline="0" dirty="0" smtClean="0">
                <a:solidFill>
                  <a:schemeClr val="tx1"/>
                </a:solidFill>
                <a:latin typeface="+mn-lt"/>
                <a:ea typeface="+mn-ea"/>
                <a:cs typeface="+mn-cs"/>
              </a:rPr>
              <a:t>Individuals and families with low incomes are stable and achieve economic security.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Putting ROMA language and concepts in the monthly report may seem like a small thing, but it has had a huge impact for organizations that have done this.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It provides ongoing focus on our results.  </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It keeps us clearly targeting the National Goals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It also brings results-orientation consistently in front of the management and the board who receive the reports.</a:t>
            </a:r>
          </a:p>
        </p:txBody>
      </p:sp>
      <p:sp>
        <p:nvSpPr>
          <p:cNvPr id="4" name="Slide Number Placeholder 3"/>
          <p:cNvSpPr>
            <a:spLocks noGrp="1"/>
          </p:cNvSpPr>
          <p:nvPr>
            <p:ph type="sldNum" sz="quarter" idx="10"/>
          </p:nvPr>
        </p:nvSpPr>
        <p:spPr/>
        <p:txBody>
          <a:bodyPr/>
          <a:lstStyle/>
          <a:p>
            <a:fld id="{A79E349E-492E-49E5-ADAE-204D83FD25DA}" type="slidenum">
              <a:rPr lang="en-US" smtClean="0"/>
              <a:pPr/>
              <a:t>89</a:t>
            </a:fld>
            <a:endParaRPr lang="en-US"/>
          </a:p>
        </p:txBody>
      </p:sp>
    </p:spTree>
    <p:extLst>
      <p:ext uri="{BB962C8B-B14F-4D97-AF65-F5344CB8AC3E}">
        <p14:creationId xmlns:p14="http://schemas.microsoft.com/office/powerpoint/2010/main" val="33472547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other words, use the ROMA Cycle!!</a:t>
            </a:r>
          </a:p>
          <a:p>
            <a:endParaRPr lang="en-US" baseline="0" dirty="0" smtClean="0"/>
          </a:p>
          <a:p>
            <a:r>
              <a:rPr lang="en-US" baseline="0" dirty="0" smtClean="0"/>
              <a:t>Identify resources for assessing org culture that are available on the web site. </a:t>
            </a:r>
          </a:p>
          <a:p>
            <a:endParaRPr lang="en-US" baseline="0" dirty="0" smtClean="0"/>
          </a:p>
          <a:p>
            <a:r>
              <a:rPr lang="en-US" baseline="0" dirty="0" smtClean="0"/>
              <a:t>Include actions you want to take to address barriers identified in your assessment when you create your Impact Pathways Plan.</a:t>
            </a:r>
          </a:p>
          <a:p>
            <a:endParaRPr lang="en-US" baseline="0" dirty="0" smtClean="0"/>
          </a:p>
          <a:p>
            <a:r>
              <a:rPr lang="en-US" baseline="0" dirty="0" smtClean="0"/>
              <a:t>Remember “how well does the agency operate?” can depend on the organizational culture. </a:t>
            </a:r>
          </a:p>
        </p:txBody>
      </p:sp>
      <p:sp>
        <p:nvSpPr>
          <p:cNvPr id="4" name="Slide Number Placeholder 3"/>
          <p:cNvSpPr>
            <a:spLocks noGrp="1"/>
          </p:cNvSpPr>
          <p:nvPr>
            <p:ph type="sldNum" sz="quarter" idx="10"/>
          </p:nvPr>
        </p:nvSpPr>
        <p:spPr/>
        <p:txBody>
          <a:bodyPr/>
          <a:lstStyle/>
          <a:p>
            <a:fld id="{6FC080A1-EF13-4AA3-8FB6-3DFBD3E5E425}" type="slidenum">
              <a:rPr lang="en-US" smtClean="0"/>
              <a:pPr/>
              <a:t>90</a:t>
            </a:fld>
            <a:endParaRPr lang="en-US" dirty="0"/>
          </a:p>
        </p:txBody>
      </p:sp>
    </p:spTree>
    <p:extLst>
      <p:ext uri="{BB962C8B-B14F-4D97-AF65-F5344CB8AC3E}">
        <p14:creationId xmlns:p14="http://schemas.microsoft.com/office/powerpoint/2010/main" val="19960100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To improve agency performance through the  implementation of the full ROMA  Cycle and the Performance Management Framework</a:t>
            </a:r>
          </a:p>
          <a:p>
            <a:r>
              <a:rPr lang="en-US" dirty="0" smtClean="0"/>
              <a:t>“Improving” is another word for “change” and we all know how difficult change can be.  </a:t>
            </a:r>
          </a:p>
          <a:p>
            <a:r>
              <a:rPr lang="en-US" dirty="0" smtClean="0"/>
              <a:t>We want to consider how we can create </a:t>
            </a:r>
            <a:r>
              <a:rPr lang="en-US" b="1" dirty="0" smtClean="0"/>
              <a:t>a pathway </a:t>
            </a:r>
            <a:r>
              <a:rPr lang="en-US" dirty="0" smtClean="0"/>
              <a:t>to the change that will </a:t>
            </a:r>
            <a:r>
              <a:rPr lang="en-US" b="1" dirty="0" smtClean="0"/>
              <a:t>improve the agency</a:t>
            </a:r>
          </a:p>
          <a:p>
            <a:endParaRPr lang="en-US" dirty="0" smtClean="0"/>
          </a:p>
          <a:p>
            <a:r>
              <a:rPr lang="en-US" dirty="0" smtClean="0"/>
              <a:t>Some ideas to consider as we get started: </a:t>
            </a:r>
          </a:p>
          <a:p>
            <a:r>
              <a:rPr lang="en-US" dirty="0" smtClean="0"/>
              <a:t>The starting point for transition is not </a:t>
            </a:r>
            <a:r>
              <a:rPr lang="en-US" i="1" dirty="0" smtClean="0"/>
              <a:t>the end you have in mind</a:t>
            </a:r>
            <a:r>
              <a:rPr lang="en-US" dirty="0" smtClean="0"/>
              <a:t>, but</a:t>
            </a:r>
            <a:r>
              <a:rPr lang="en-US" i="1" dirty="0" smtClean="0"/>
              <a:t> what will need to end to leave the old situation behind…</a:t>
            </a:r>
            <a:endParaRPr lang="en-US" dirty="0" smtClean="0"/>
          </a:p>
          <a:p>
            <a:r>
              <a:rPr lang="en-US" dirty="0" smtClean="0"/>
              <a:t>Nothing so undermines organizational change as the failure to think through </a:t>
            </a:r>
            <a:r>
              <a:rPr lang="en-US" i="1" dirty="0" smtClean="0"/>
              <a:t>who will have to let go of what when change occurs</a:t>
            </a:r>
            <a:r>
              <a:rPr lang="en-US" dirty="0" smtClean="0"/>
              <a:t>.</a:t>
            </a:r>
          </a:p>
          <a:p>
            <a:endParaRPr lang="en-US" i="1" dirty="0" smtClean="0"/>
          </a:p>
          <a:p>
            <a:r>
              <a:rPr lang="en-US" i="1" dirty="0" smtClean="0"/>
              <a:t>Managing Transitions – Making The Most of Change by William Bridges</a:t>
            </a:r>
            <a:endParaRPr lang="en-US" dirty="0"/>
          </a:p>
        </p:txBody>
      </p:sp>
      <p:sp>
        <p:nvSpPr>
          <p:cNvPr id="4" name="Slide Number Placeholder 3"/>
          <p:cNvSpPr>
            <a:spLocks noGrp="1"/>
          </p:cNvSpPr>
          <p:nvPr>
            <p:ph type="sldNum" sz="quarter" idx="10"/>
          </p:nvPr>
        </p:nvSpPr>
        <p:spPr/>
        <p:txBody>
          <a:bodyPr/>
          <a:lstStyle/>
          <a:p>
            <a:fld id="{3571FB4A-F2D7-4DD0-9F37-E7342A660FF6}" type="slidenum">
              <a:rPr lang="en-US" smtClean="0"/>
              <a:pPr/>
              <a:t>91</a:t>
            </a:fld>
            <a:endParaRPr lang="en-US"/>
          </a:p>
        </p:txBody>
      </p:sp>
    </p:spTree>
    <p:extLst>
      <p:ext uri="{BB962C8B-B14F-4D97-AF65-F5344CB8AC3E}">
        <p14:creationId xmlns:p14="http://schemas.microsoft.com/office/powerpoint/2010/main" val="284050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most obvious of the overlap between Org Standards and ROMA, but there are lots of ROMA principles and practices embedded in the elements on the left</a:t>
            </a:r>
            <a:r>
              <a:rPr lang="en-US" baseline="0" dirty="0" smtClean="0"/>
              <a:t> </a:t>
            </a:r>
            <a:r>
              <a:rPr lang="en-US" dirty="0" smtClean="0"/>
              <a:t> side that impact the agency’s ability to deliver high quality services and strategies (on the right side)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10</a:t>
            </a:fld>
            <a:endParaRPr lang="en-US" dirty="0"/>
          </a:p>
        </p:txBody>
      </p:sp>
    </p:spTree>
    <p:extLst>
      <p:ext uri="{BB962C8B-B14F-4D97-AF65-F5344CB8AC3E}">
        <p14:creationId xmlns:p14="http://schemas.microsoft.com/office/powerpoint/2010/main" val="24713206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92</a:t>
            </a:fld>
            <a:endParaRPr lang="en-US" dirty="0"/>
          </a:p>
        </p:txBody>
      </p:sp>
    </p:spTree>
    <p:extLst>
      <p:ext uri="{BB962C8B-B14F-4D97-AF65-F5344CB8AC3E}">
        <p14:creationId xmlns:p14="http://schemas.microsoft.com/office/powerpoint/2010/main" val="7106990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93</a:t>
            </a:fld>
            <a:endParaRPr lang="en-US" dirty="0"/>
          </a:p>
        </p:txBody>
      </p:sp>
    </p:spTree>
    <p:extLst>
      <p:ext uri="{BB962C8B-B14F-4D97-AF65-F5344CB8AC3E}">
        <p14:creationId xmlns:p14="http://schemas.microsoft.com/office/powerpoint/2010/main" val="36040084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Various kinds of sharing sessions and training are cited by NCRPs.</a:t>
            </a:r>
          </a:p>
          <a:p>
            <a:r>
              <a:rPr lang="en-US" baseline="0" dirty="0" smtClean="0"/>
              <a:t> </a:t>
            </a:r>
          </a:p>
          <a:p>
            <a:r>
              <a:rPr lang="en-US" baseline="0" dirty="0" smtClean="0"/>
              <a:t>One recurring example is “on boarding” of new employees, providing a ROMA orientation as part of the first days on the job.</a:t>
            </a:r>
          </a:p>
          <a:p>
            <a:endParaRPr lang="en-US" baseline="0" dirty="0" smtClean="0"/>
          </a:p>
          <a:p>
            <a:pPr marL="0" marR="0" lvl="1" indent="0" algn="l" defTabSz="914353" rtl="0" eaLnBrk="1" fontAlgn="auto" latinLnBrk="0" hangingPunct="1">
              <a:lnSpc>
                <a:spcPct val="100000"/>
              </a:lnSpc>
              <a:spcBef>
                <a:spcPts val="0"/>
              </a:spcBef>
              <a:spcAft>
                <a:spcPts val="0"/>
              </a:spcAft>
              <a:buClrTx/>
              <a:buSzTx/>
              <a:buFontTx/>
              <a:buNone/>
              <a:tabLst/>
              <a:defRPr/>
            </a:pPr>
            <a:r>
              <a:rPr lang="en-US" dirty="0" smtClean="0"/>
              <a:t>This “sharing” is also known as “Knowledge Transfer”</a:t>
            </a:r>
          </a:p>
          <a:p>
            <a:endParaRPr lang="en-US" dirty="0" smtClean="0"/>
          </a:p>
        </p:txBody>
      </p:sp>
      <p:sp>
        <p:nvSpPr>
          <p:cNvPr id="4" name="Slide Number Placeholder 3"/>
          <p:cNvSpPr>
            <a:spLocks noGrp="1"/>
          </p:cNvSpPr>
          <p:nvPr>
            <p:ph type="sldNum" sz="quarter" idx="10"/>
          </p:nvPr>
        </p:nvSpPr>
        <p:spPr/>
        <p:txBody>
          <a:bodyPr/>
          <a:lstStyle/>
          <a:p>
            <a:fld id="{62EC133C-370A-480C-B9EC-243313FF5243}" type="slidenum">
              <a:rPr lang="en-US" smtClean="0"/>
              <a:pPr/>
              <a:t>94</a:t>
            </a:fld>
            <a:endParaRPr lang="en-US"/>
          </a:p>
        </p:txBody>
      </p:sp>
    </p:spTree>
    <p:extLst>
      <p:ext uri="{BB962C8B-B14F-4D97-AF65-F5344CB8AC3E}">
        <p14:creationId xmlns:p14="http://schemas.microsoft.com/office/powerpoint/2010/main" val="24294410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ROMA implementation is not just for</a:t>
            </a:r>
            <a:r>
              <a:rPr lang="en-US" baseline="0" dirty="0" smtClean="0"/>
              <a:t> staff who are in positions of power. </a:t>
            </a:r>
            <a:endParaRPr lang="en-US" dirty="0" smtClean="0"/>
          </a:p>
          <a:p>
            <a:endParaRPr lang="en-US" dirty="0" smtClean="0"/>
          </a:p>
          <a:p>
            <a:r>
              <a:rPr lang="en-US" dirty="0" smtClean="0"/>
              <a:t>Recognize that different views, priorities, realities need to be considered and valued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95</a:t>
            </a:fld>
            <a:endParaRPr lang="en-US" dirty="0"/>
          </a:p>
        </p:txBody>
      </p:sp>
    </p:spTree>
    <p:extLst>
      <p:ext uri="{BB962C8B-B14F-4D97-AF65-F5344CB8AC3E}">
        <p14:creationId xmlns:p14="http://schemas.microsoft.com/office/powerpoint/2010/main" val="40671809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your role in the agency.  What is in your control?  What can you influence?  And what is interesting to you? </a:t>
            </a:r>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96</a:t>
            </a:fld>
            <a:endParaRPr lang="en-US" dirty="0"/>
          </a:p>
        </p:txBody>
      </p:sp>
    </p:spTree>
    <p:extLst>
      <p:ext uri="{BB962C8B-B14F-4D97-AF65-F5344CB8AC3E}">
        <p14:creationId xmlns:p14="http://schemas.microsoft.com/office/powerpoint/2010/main" val="20590808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Ask NCRPs in the audience:  What does being a Certified ROMA professional mean to you?  Are you in a position to be a champion?  </a:t>
            </a:r>
          </a:p>
          <a:p>
            <a:pPr marL="0" marR="0" indent="0" algn="l" defTabSz="914353"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Ask workers who are NCRPs to think about their position in the agency using these statements.  </a:t>
            </a:r>
          </a:p>
          <a:p>
            <a:r>
              <a:rPr lang="en-US" baseline="0" dirty="0" smtClean="0"/>
              <a:t>Ask those who are not NCRPs to think about the statements in relationship to the ROMA implementation tasks they are assigned.</a:t>
            </a:r>
          </a:p>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Ask those who not engaged in ROMA work, what IS your role?  </a:t>
            </a:r>
          </a:p>
          <a:p>
            <a:endParaRPr lang="en-US" dirty="0" smtClean="0"/>
          </a:p>
          <a:p>
            <a:pPr marL="0" marR="0" indent="0" algn="l" defTabSz="914353" rtl="0" eaLnBrk="1" fontAlgn="auto" latinLnBrk="0" hangingPunct="1">
              <a:lnSpc>
                <a:spcPct val="100000"/>
              </a:lnSpc>
              <a:spcBef>
                <a:spcPts val="0"/>
              </a:spcBef>
              <a:spcAft>
                <a:spcPts val="0"/>
              </a:spcAft>
              <a:buClrTx/>
              <a:buSzTx/>
              <a:buFontTx/>
              <a:buNone/>
              <a:tabLst/>
              <a:defRPr/>
            </a:pPr>
            <a:r>
              <a:rPr lang="en-US" baseline="0" dirty="0" smtClean="0"/>
              <a:t>Ask EDs if they value the people who are charged with any of the ROMA implementation tasks – and how they show this value</a:t>
            </a:r>
          </a:p>
          <a:p>
            <a:r>
              <a:rPr lang="en-US" baseline="0" dirty="0" smtClean="0"/>
              <a:t>Indicate that this is just to get participants thinking about values, responsibilities and actions. </a:t>
            </a:r>
            <a:endParaRPr lang="en-US" dirty="0"/>
          </a:p>
        </p:txBody>
      </p:sp>
      <p:sp>
        <p:nvSpPr>
          <p:cNvPr id="4" name="Slide Number Placeholder 3"/>
          <p:cNvSpPr>
            <a:spLocks noGrp="1"/>
          </p:cNvSpPr>
          <p:nvPr>
            <p:ph type="sldNum" sz="quarter" idx="10"/>
          </p:nvPr>
        </p:nvSpPr>
        <p:spPr/>
        <p:txBody>
          <a:bodyPr/>
          <a:lstStyle/>
          <a:p>
            <a:fld id="{5DA2E68C-F518-4C23-BF4A-C2635A2E7740}" type="slidenum">
              <a:rPr lang="en-US" smtClean="0"/>
              <a:pPr/>
              <a:t>97</a:t>
            </a:fld>
            <a:endParaRPr lang="en-US"/>
          </a:p>
        </p:txBody>
      </p:sp>
    </p:spTree>
    <p:extLst>
      <p:ext uri="{BB962C8B-B14F-4D97-AF65-F5344CB8AC3E}">
        <p14:creationId xmlns:p14="http://schemas.microsoft.com/office/powerpoint/2010/main" val="342746546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The behavior of a system is driven by its underlying structure and the relationship between the elements. By constructing an Influence Diagram, those </a:t>
            </a:r>
          </a:p>
          <a:p>
            <a:r>
              <a:rPr lang="en-US" sz="1200" kern="1200" baseline="0" dirty="0" smtClean="0">
                <a:solidFill>
                  <a:schemeClr val="tx1"/>
                </a:solidFill>
                <a:latin typeface="+mn-lt"/>
                <a:ea typeface="+mn-ea"/>
                <a:cs typeface="+mn-cs"/>
              </a:rPr>
              <a:t>relationships can be identified and documented such that they can be explored with a view to understanding or modifying a system’s behavior. </a:t>
            </a:r>
          </a:p>
          <a:p>
            <a:endParaRPr lang="en-US" sz="1200" kern="1200" baseline="0" dirty="0" smtClean="0">
              <a:solidFill>
                <a:schemeClr val="tx1"/>
              </a:solidFill>
              <a:latin typeface="+mn-lt"/>
              <a:ea typeface="+mn-ea"/>
              <a:cs typeface="+mn-cs"/>
            </a:endParaRPr>
          </a:p>
          <a:p>
            <a:r>
              <a:rPr lang="en-US" dirty="0" smtClean="0"/>
              <a:t>If you are</a:t>
            </a:r>
            <a:r>
              <a:rPr lang="en-US" baseline="0" dirty="0" smtClean="0"/>
              <a:t> not the ED or have the ED’s ear,  you will have to find the Influencers in your agency.  </a:t>
            </a:r>
          </a:p>
          <a:p>
            <a:r>
              <a:rPr lang="en-US" baseline="0" dirty="0" smtClean="0"/>
              <a:t>Who influences the decision makers?  Who influences them?  </a:t>
            </a:r>
          </a:p>
          <a:p>
            <a:r>
              <a:rPr lang="en-US" baseline="0" dirty="0" smtClean="0"/>
              <a:t>How can you get to talk to the people who have influence?  </a:t>
            </a:r>
          </a:p>
          <a:p>
            <a:endParaRPr lang="en-US" dirty="0" smtClean="0"/>
          </a:p>
          <a:p>
            <a:r>
              <a:rPr lang="en-US" sz="1000" b="0" kern="1200" baseline="0" dirty="0" smtClean="0">
                <a:solidFill>
                  <a:schemeClr val="tx1"/>
                </a:solidFill>
                <a:latin typeface="+mn-lt"/>
                <a:ea typeface="+mn-ea"/>
                <a:cs typeface="+mn-cs"/>
              </a:rPr>
              <a:t>The process for constructing an Influence Diagram comprises four steps: </a:t>
            </a:r>
          </a:p>
          <a:p>
            <a:r>
              <a:rPr lang="en-US" sz="1000" b="0" kern="1200" baseline="0" dirty="0" smtClean="0">
                <a:solidFill>
                  <a:schemeClr val="tx1"/>
                </a:solidFill>
                <a:latin typeface="+mn-lt"/>
                <a:ea typeface="+mn-ea"/>
                <a:cs typeface="+mn-cs"/>
              </a:rPr>
              <a:t>Step 1: Brainstorm all potential elements of the system of interest. An element can be a person and groups of people, a process, equipment or hardware, building and places. Basically anything. </a:t>
            </a:r>
          </a:p>
          <a:p>
            <a:r>
              <a:rPr lang="en-US" sz="1000" b="0" kern="1200" baseline="0" dirty="0" smtClean="0">
                <a:solidFill>
                  <a:schemeClr val="tx1"/>
                </a:solidFill>
                <a:latin typeface="+mn-lt"/>
                <a:ea typeface="+mn-ea"/>
                <a:cs typeface="+mn-cs"/>
              </a:rPr>
              <a:t>Step 2: Identify natural groups of elements that have similar/common views/features/aspects. These groups should be given a collective name. The combination of steps 1 and 2 is a Systems Map. </a:t>
            </a:r>
          </a:p>
          <a:p>
            <a:r>
              <a:rPr lang="en-US" sz="1000" b="0" kern="1200" baseline="0" dirty="0" smtClean="0">
                <a:solidFill>
                  <a:schemeClr val="tx1"/>
                </a:solidFill>
                <a:latin typeface="+mn-lt"/>
                <a:ea typeface="+mn-ea"/>
                <a:cs typeface="+mn-cs"/>
              </a:rPr>
              <a:t>Step 3: Using the groups construct the Influence Diagram by identifying and documenting the influences between the various groups. The approach here is to consider each system element on the map and determine the presence and nature of any relationship with any other group. The relationships can be physical entities, information and controls flows or less tangible influences. Finally, record any relationships on the map to create the influence diagram: </a:t>
            </a:r>
          </a:p>
          <a:p>
            <a:r>
              <a:rPr lang="en-US" sz="1000" b="0" kern="1200" baseline="0" dirty="0" smtClean="0">
                <a:solidFill>
                  <a:schemeClr val="tx1"/>
                </a:solidFill>
                <a:latin typeface="+mn-lt"/>
                <a:ea typeface="+mn-ea"/>
                <a:cs typeface="+mn-cs"/>
              </a:rPr>
              <a:t>Show only definite influences or relationships, but do not ignore influences, because they are not tangible. </a:t>
            </a:r>
          </a:p>
          <a:p>
            <a:r>
              <a:rPr lang="en-US" sz="1000" b="0" kern="1200" baseline="0" dirty="0" smtClean="0">
                <a:solidFill>
                  <a:schemeClr val="tx1"/>
                </a:solidFill>
                <a:latin typeface="+mn-lt"/>
                <a:ea typeface="+mn-ea"/>
                <a:cs typeface="+mn-cs"/>
              </a:rPr>
              <a:t>Try to avoid influence lines crossing. </a:t>
            </a:r>
          </a:p>
          <a:p>
            <a:r>
              <a:rPr lang="en-US" sz="1000" b="0" kern="1200" baseline="0" dirty="0" smtClean="0">
                <a:solidFill>
                  <a:schemeClr val="tx1"/>
                </a:solidFill>
                <a:latin typeface="+mn-lt"/>
                <a:ea typeface="+mn-ea"/>
                <a:cs typeface="+mn-cs"/>
              </a:rPr>
              <a:t>Make sure that the diagram is easy to follow. </a:t>
            </a:r>
          </a:p>
          <a:p>
            <a:r>
              <a:rPr lang="en-US" sz="1000" b="0" kern="1200" baseline="0" dirty="0" smtClean="0">
                <a:solidFill>
                  <a:schemeClr val="tx1"/>
                </a:solidFill>
                <a:latin typeface="+mn-lt"/>
                <a:ea typeface="+mn-ea"/>
                <a:cs typeface="+mn-cs"/>
              </a:rPr>
              <a:t>Show the direction of the influence. </a:t>
            </a:r>
          </a:p>
          <a:p>
            <a:r>
              <a:rPr lang="en-US" sz="1000" b="0" kern="1200" baseline="0" dirty="0" smtClean="0">
                <a:solidFill>
                  <a:schemeClr val="tx1"/>
                </a:solidFill>
                <a:latin typeface="+mn-lt"/>
                <a:ea typeface="+mn-ea"/>
                <a:cs typeface="+mn-cs"/>
              </a:rPr>
              <a:t>Name the influence. </a:t>
            </a:r>
          </a:p>
          <a:p>
            <a:r>
              <a:rPr lang="en-US" sz="1000" b="0" kern="1200" baseline="0" dirty="0" smtClean="0">
                <a:solidFill>
                  <a:schemeClr val="tx1"/>
                </a:solidFill>
                <a:latin typeface="+mn-lt"/>
                <a:ea typeface="+mn-ea"/>
                <a:cs typeface="+mn-cs"/>
              </a:rPr>
              <a:t>Step 4: Review your completed Influence Diagram to explore and understand observed system behavior or potential behavior. At this point it may be necessary to consider the “components” inside the groups on the Influence Diagram and determine whether or not to redefine the groups or consider the interrelationships inside a group. </a:t>
            </a:r>
            <a:endParaRPr lang="en-US" sz="1000" b="0"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98</a:t>
            </a:fld>
            <a:endParaRPr lang="en-US" dirty="0"/>
          </a:p>
        </p:txBody>
      </p:sp>
    </p:spTree>
    <p:extLst>
      <p:ext uri="{BB962C8B-B14F-4D97-AF65-F5344CB8AC3E}">
        <p14:creationId xmlns:p14="http://schemas.microsoft.com/office/powerpoint/2010/main" val="6116845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just is a way to get you to recognize</a:t>
            </a:r>
            <a:r>
              <a:rPr lang="en-US" baseline="0" dirty="0" smtClean="0"/>
              <a:t> that y</a:t>
            </a:r>
            <a:r>
              <a:rPr lang="en-US" dirty="0" smtClean="0"/>
              <a:t>our systems map may identify</a:t>
            </a:r>
            <a:r>
              <a:rPr lang="en-US" baseline="0" dirty="0" smtClean="0"/>
              <a:t> sub groups that are working together – and may have different patterns of behavior than the other sub groups and the agency as a whole.  </a:t>
            </a:r>
          </a:p>
          <a:p>
            <a:r>
              <a:rPr lang="en-US" baseline="0" dirty="0" smtClean="0"/>
              <a:t>Some sub groups may have mini-cultures within the organizational culture.</a:t>
            </a:r>
          </a:p>
          <a:p>
            <a:endParaRPr lang="en-US" baseline="0" dirty="0" smtClean="0"/>
          </a:p>
          <a:p>
            <a:r>
              <a:rPr lang="en-US" baseline="0" dirty="0" smtClean="0"/>
              <a:t>Note to facilitator:  don’t get lost in the diagram.. It is just a graphic to show that some parts of the agency may work together.</a:t>
            </a:r>
          </a:p>
          <a:p>
            <a:r>
              <a:rPr lang="en-US" baseline="0" dirty="0" smtClean="0"/>
              <a:t>It might be different departments that are grouped together.  </a:t>
            </a:r>
          </a:p>
          <a:p>
            <a:r>
              <a:rPr lang="en-US" baseline="0" dirty="0" smtClean="0"/>
              <a:t>It is important to know where the support for ROMA lives in these different groups, so you know how to begin to influence them.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99</a:t>
            </a:fld>
            <a:endParaRPr lang="en-US" dirty="0"/>
          </a:p>
        </p:txBody>
      </p:sp>
    </p:spTree>
    <p:extLst>
      <p:ext uri="{BB962C8B-B14F-4D97-AF65-F5344CB8AC3E}">
        <p14:creationId xmlns:p14="http://schemas.microsoft.com/office/powerpoint/2010/main" val="34989951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100" b="0" kern="1200" dirty="0" smtClean="0">
                <a:solidFill>
                  <a:schemeClr val="tx1"/>
                </a:solidFill>
                <a:latin typeface="+mn-lt"/>
                <a:ea typeface="+mn-ea"/>
                <a:cs typeface="+mn-cs"/>
              </a:rPr>
              <a:t>Our goal for NCRPs: Help make explicit their personal and agency-identified expectations related to improving implementation of the full ROMA cycle in the Community Action Network.</a:t>
            </a:r>
          </a:p>
          <a:p>
            <a:pPr fontAlgn="base"/>
            <a:r>
              <a:rPr lang="en-US" sz="1100" b="0" kern="1200" dirty="0" smtClean="0">
                <a:solidFill>
                  <a:schemeClr val="tx1"/>
                </a:solidFill>
                <a:latin typeface="+mn-lt"/>
                <a:ea typeface="+mn-ea"/>
                <a:cs typeface="+mn-cs"/>
              </a:rPr>
              <a:t> Our goal for the network: increased capacity to achieve results. </a:t>
            </a:r>
          </a:p>
          <a:p>
            <a:pPr marL="0" marR="0" lvl="1" indent="0" algn="l" defTabSz="914353"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353" rtl="0" eaLnBrk="1" fontAlgn="auto" latinLnBrk="0" hangingPunct="1">
              <a:lnSpc>
                <a:spcPct val="100000"/>
              </a:lnSpc>
              <a:spcBef>
                <a:spcPts val="0"/>
              </a:spcBef>
              <a:spcAft>
                <a:spcPts val="0"/>
              </a:spcAft>
              <a:buClrTx/>
              <a:buSzTx/>
              <a:buFontTx/>
              <a:buNone/>
              <a:tabLst/>
              <a:defRPr/>
            </a:pPr>
            <a:r>
              <a:rPr lang="en-US" dirty="0" smtClean="0"/>
              <a:t>So we believe the use of a Plan will help to </a:t>
            </a:r>
            <a:r>
              <a:rPr lang="en-US" b="1" dirty="0" smtClean="0"/>
              <a:t>identify the impact </a:t>
            </a:r>
            <a:r>
              <a:rPr lang="en-US" dirty="0" smtClean="0"/>
              <a:t>that is going to be seen because of the implementation of this</a:t>
            </a:r>
            <a:r>
              <a:rPr lang="en-US" baseline="0" dirty="0" smtClean="0"/>
              <a:t> plan.  </a:t>
            </a:r>
          </a:p>
          <a:p>
            <a:r>
              <a:rPr lang="en-US" dirty="0" smtClean="0"/>
              <a:t>        Once</a:t>
            </a:r>
            <a:r>
              <a:rPr lang="en-US" baseline="0" dirty="0" smtClean="0"/>
              <a:t> you have identified the baseline, you can then pick something to work on that will have an impact. </a:t>
            </a:r>
          </a:p>
          <a:p>
            <a:r>
              <a:rPr lang="en-US" baseline="0" dirty="0" smtClean="0"/>
              <a:t>Identifying the impact you want to work on will help you move to knowing </a:t>
            </a:r>
            <a:r>
              <a:rPr lang="en-US" b="1" baseline="0" dirty="0" smtClean="0"/>
              <a:t>what the pathway is </a:t>
            </a:r>
            <a:r>
              <a:rPr lang="en-US" baseline="0" dirty="0" smtClean="0"/>
              <a:t>toward that impact!!</a:t>
            </a:r>
          </a:p>
          <a:p>
            <a:r>
              <a:rPr lang="en-US" baseline="0" dirty="0" smtClean="0"/>
              <a:t>But the plan must have clear action steps to make it a reality.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71FB4A-F2D7-4DD0-9F37-E7342A660FF6}" type="slidenum">
              <a:rPr lang="en-US" smtClean="0"/>
              <a:pPr/>
              <a:t>100</a:t>
            </a:fld>
            <a:endParaRPr lang="en-US" dirty="0"/>
          </a:p>
        </p:txBody>
      </p:sp>
    </p:spTree>
    <p:extLst>
      <p:ext uri="{BB962C8B-B14F-4D97-AF65-F5344CB8AC3E}">
        <p14:creationId xmlns:p14="http://schemas.microsoft.com/office/powerpoint/2010/main" val="37915583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impact do you expect</a:t>
            </a:r>
            <a:r>
              <a:rPr lang="en-US" baseline="0" dirty="0" smtClean="0"/>
              <a:t> to see?</a:t>
            </a:r>
          </a:p>
          <a:p>
            <a:r>
              <a:rPr lang="en-US" baseline="0" dirty="0" smtClean="0"/>
              <a:t>When you identified the baseline, you found things that were “in crisis” or “vulnerable” and you probably identified some things that are “stable” but could be moved into “safe” with just a little bit of attention.</a:t>
            </a:r>
          </a:p>
          <a:p>
            <a:endParaRPr lang="en-US" baseline="0" dirty="0" smtClean="0"/>
          </a:p>
          <a:p>
            <a:r>
              <a:rPr lang="en-US" baseline="0" dirty="0" smtClean="0"/>
              <a:t>What do you pick to work on first?  </a:t>
            </a:r>
            <a:endParaRPr lang="en-US" dirty="0" smtClean="0"/>
          </a:p>
          <a:p>
            <a:r>
              <a:rPr lang="en-US" dirty="0" smtClean="0"/>
              <a:t>One idea is to pick something easy to start with because once you have a “win” it is easier to continue to be</a:t>
            </a:r>
            <a:r>
              <a:rPr lang="en-US" baseline="0" dirty="0" smtClean="0"/>
              <a:t> successful.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101</a:t>
            </a:fld>
            <a:endParaRPr lang="en-US" dirty="0"/>
          </a:p>
        </p:txBody>
      </p:sp>
    </p:spTree>
    <p:extLst>
      <p:ext uri="{BB962C8B-B14F-4D97-AF65-F5344CB8AC3E}">
        <p14:creationId xmlns:p14="http://schemas.microsoft.com/office/powerpoint/2010/main" val="1062618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95CC9-857B-48EE-87FE-93760A088EF4}" type="datetimeFigureOut">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pPr/>
              <a:t>‹#›</a:t>
            </a:fld>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24840"/>
            <a:ext cx="7671732" cy="811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71732" y="6024840"/>
            <a:ext cx="1472268" cy="8157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93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95CC9-857B-48EE-87FE-93760A088EF4}" type="datetimeFigureOut">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pPr/>
              <a:t>‹#›</a:t>
            </a:fld>
            <a:endParaRPr lang="en-US" dirty="0"/>
          </a:p>
        </p:txBody>
      </p:sp>
    </p:spTree>
    <p:extLst>
      <p:ext uri="{BB962C8B-B14F-4D97-AF65-F5344CB8AC3E}">
        <p14:creationId xmlns:p14="http://schemas.microsoft.com/office/powerpoint/2010/main" val="203210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95CC9-857B-48EE-87FE-93760A088EF4}" type="datetimeFigureOut">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pPr/>
              <a:t>‹#›</a:t>
            </a:fld>
            <a:endParaRPr lang="en-US" dirty="0"/>
          </a:p>
        </p:txBody>
      </p:sp>
    </p:spTree>
    <p:extLst>
      <p:ext uri="{BB962C8B-B14F-4D97-AF65-F5344CB8AC3E}">
        <p14:creationId xmlns:p14="http://schemas.microsoft.com/office/powerpoint/2010/main" val="314705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95CC9-857B-48EE-87FE-93760A088EF4}" type="datetimeFigureOut">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pPr/>
              <a:t>‹#›</a:t>
            </a:fld>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46788"/>
            <a:ext cx="9144000" cy="811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81797" y="6023717"/>
            <a:ext cx="1474787" cy="817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9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95CC9-857B-48EE-87FE-93760A088EF4}" type="datetimeFigureOut">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E498EB-79F8-4DF7-ABF5-FFB879D4AB46}" type="slidenum">
              <a:rPr lang="en-US" smtClean="0"/>
              <a:pPr/>
              <a:t>‹#›</a:t>
            </a:fld>
            <a:endParaRPr lang="en-US" dirty="0"/>
          </a:p>
        </p:txBody>
      </p:sp>
    </p:spTree>
    <p:extLst>
      <p:ext uri="{BB962C8B-B14F-4D97-AF65-F5344CB8AC3E}">
        <p14:creationId xmlns:p14="http://schemas.microsoft.com/office/powerpoint/2010/main" val="193471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95CC9-857B-48EE-87FE-93760A088EF4}" type="datetimeFigureOut">
              <a:rPr lang="en-US" smtClean="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E498EB-79F8-4DF7-ABF5-FFB879D4AB46}" type="slidenum">
              <a:rPr lang="en-US" smtClean="0"/>
              <a:pPr/>
              <a:t>‹#›</a:t>
            </a:fld>
            <a:endParaRPr lang="en-US" dirty="0"/>
          </a:p>
        </p:txBody>
      </p:sp>
    </p:spTree>
    <p:extLst>
      <p:ext uri="{BB962C8B-B14F-4D97-AF65-F5344CB8AC3E}">
        <p14:creationId xmlns:p14="http://schemas.microsoft.com/office/powerpoint/2010/main" val="295848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95CC9-857B-48EE-87FE-93760A088EF4}" type="datetimeFigureOut">
              <a:rPr lang="en-US" smtClean="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E498EB-79F8-4DF7-ABF5-FFB879D4AB46}" type="slidenum">
              <a:rPr lang="en-US" smtClean="0"/>
              <a:pPr/>
              <a:t>‹#›</a:t>
            </a:fld>
            <a:endParaRPr lang="en-US" dirty="0"/>
          </a:p>
        </p:txBody>
      </p:sp>
    </p:spTree>
    <p:extLst>
      <p:ext uri="{BB962C8B-B14F-4D97-AF65-F5344CB8AC3E}">
        <p14:creationId xmlns:p14="http://schemas.microsoft.com/office/powerpoint/2010/main" val="81564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95CC9-857B-48EE-87FE-93760A088EF4}" type="datetimeFigureOut">
              <a:rPr lang="en-US" smtClean="0"/>
              <a:pPr/>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E498EB-79F8-4DF7-ABF5-FFB879D4AB46}" type="slidenum">
              <a:rPr lang="en-US" smtClean="0"/>
              <a:pPr/>
              <a:t>‹#›</a:t>
            </a:fld>
            <a:endParaRPr lang="en-US" dirty="0"/>
          </a:p>
        </p:txBody>
      </p:sp>
    </p:spTree>
    <p:extLst>
      <p:ext uri="{BB962C8B-B14F-4D97-AF65-F5344CB8AC3E}">
        <p14:creationId xmlns:p14="http://schemas.microsoft.com/office/powerpoint/2010/main" val="131898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95CC9-857B-48EE-87FE-93760A088EF4}" type="datetimeFigureOut">
              <a:rPr lang="en-US" smtClean="0"/>
              <a:pPr/>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E498EB-79F8-4DF7-ABF5-FFB879D4AB46}" type="slidenum">
              <a:rPr lang="en-US" smtClean="0"/>
              <a:pPr/>
              <a:t>‹#›</a:t>
            </a:fld>
            <a:endParaRPr lang="en-US" dirty="0"/>
          </a:p>
        </p:txBody>
      </p:sp>
    </p:spTree>
    <p:extLst>
      <p:ext uri="{BB962C8B-B14F-4D97-AF65-F5344CB8AC3E}">
        <p14:creationId xmlns:p14="http://schemas.microsoft.com/office/powerpoint/2010/main" val="29725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E498EB-79F8-4DF7-ABF5-FFB879D4AB46}" type="slidenum">
              <a:rPr lang="en-US" smtClean="0"/>
              <a:pPr/>
              <a:t>‹#›</a:t>
            </a:fld>
            <a:endParaRPr lang="en-US" dirty="0"/>
          </a:p>
        </p:txBody>
      </p:sp>
    </p:spTree>
    <p:extLst>
      <p:ext uri="{BB962C8B-B14F-4D97-AF65-F5344CB8AC3E}">
        <p14:creationId xmlns:p14="http://schemas.microsoft.com/office/powerpoint/2010/main" val="336102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95CC9-857B-48EE-87FE-93760A088EF4}" type="datetimeFigureOut">
              <a:rPr lang="en-US" smtClean="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E498EB-79F8-4DF7-ABF5-FFB879D4AB46}" type="slidenum">
              <a:rPr lang="en-US" smtClean="0"/>
              <a:pPr/>
              <a:t>‹#›</a:t>
            </a:fld>
            <a:endParaRPr lang="en-US" dirty="0"/>
          </a:p>
        </p:txBody>
      </p:sp>
    </p:spTree>
    <p:extLst>
      <p:ext uri="{BB962C8B-B14F-4D97-AF65-F5344CB8AC3E}">
        <p14:creationId xmlns:p14="http://schemas.microsoft.com/office/powerpoint/2010/main" val="310334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fld id="{55195CC9-857B-48EE-87FE-93760A088EF4}" type="datetimeFigureOut">
              <a:rPr lang="en-US" smtClean="0"/>
              <a:pPr/>
              <a:t>12/4/2019</a:t>
            </a:fld>
            <a:endParaRPr lang="en-US" dirty="0"/>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80E498EB-79F8-4DF7-ABF5-FFB879D4AB46}" type="slidenum">
              <a:rPr lang="en-US" smtClean="0"/>
              <a:pPr/>
              <a:t>‹#›</a:t>
            </a:fld>
            <a:endParaRPr lang="en-US" dirty="0"/>
          </a:p>
        </p:txBody>
      </p:sp>
      <p:pic>
        <p:nvPicPr>
          <p:cNvPr id="7"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50007"/>
            <a:ext cx="9144000" cy="811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67816" y="6040438"/>
            <a:ext cx="1474787" cy="817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9342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353" rtl="0" eaLnBrk="1" latinLnBrk="0" hangingPunct="1">
        <a:spcBef>
          <a:spcPct val="0"/>
        </a:spcBef>
        <a:buNone/>
        <a:defRPr sz="4400" b="1" i="0" kern="1200" baseline="0">
          <a:solidFill>
            <a:schemeClr val="tx2">
              <a:lumMod val="75000"/>
            </a:schemeClr>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baseline="0">
          <a:solidFill>
            <a:schemeClr val="tx2">
              <a:lumMod val="75000"/>
            </a:schemeClr>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0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ommunityactionpartnership.com/publication_toolkit/roma-next-generation-resource-guide/" TargetMode="External"/></Relationships>
</file>

<file path=ppt/slides/_rels/slide1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9.xml"/><Relationship Id="rId1" Type="http://schemas.openxmlformats.org/officeDocument/2006/relationships/slideLayout" Target="../slideLayouts/slideLayout2.xml"/><Relationship Id="rId5" Type="http://schemas.openxmlformats.org/officeDocument/2006/relationships/hyperlink" Target="https://moodle.communityactionpartnership.com/" TargetMode="External"/><Relationship Id="rId4" Type="http://schemas.openxmlformats.org/officeDocument/2006/relationships/image" Target="../media/image57.png"/></Relationships>
</file>

<file path=ppt/slides/_rels/slide124.xml.rels><?xml version="1.0" encoding="UTF-8" standalone="yes"?>
<Relationships xmlns="http://schemas.openxmlformats.org/package/2006/relationships"><Relationship Id="rId3" Type="http://schemas.openxmlformats.org/officeDocument/2006/relationships/hyperlink" Target="https://communityactionpartnership.com/publication_toolkit/roma-next-generation-resource-guide/" TargetMode="External"/><Relationship Id="rId2" Type="http://schemas.openxmlformats.org/officeDocument/2006/relationships/image" Target="../media/image58.png"/><Relationship Id="rId1" Type="http://schemas.openxmlformats.org/officeDocument/2006/relationships/slideLayout" Target="../slideLayouts/slideLayout8.xml"/><Relationship Id="rId4" Type="http://schemas.openxmlformats.org/officeDocument/2006/relationships/hyperlink" Target="https://moodle.communityactionpartnership.com/course/index.php?categoryid=23"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mailto:ckohler@communityactionpartnership.com"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hyperlink" Target="mailto:careylgibson@gmail.com" TargetMode="External"/><Relationship Id="rId4" Type="http://schemas.openxmlformats.org/officeDocument/2006/relationships/hyperlink" Target="mailto:barbaramooney@windstream.ne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y-PvBo75PDo"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429000"/>
          </a:xfrm>
          <a:prstGeom prst="rect">
            <a:avLst/>
          </a:prstGeom>
          <a:solidFill>
            <a:srgbClr val="0052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0"/>
            <a:ext cx="7772400" cy="4495800"/>
          </a:xfrm>
        </p:spPr>
        <p:txBody>
          <a:bodyPr>
            <a:normAutofit/>
          </a:bodyPr>
          <a:lstStyle/>
          <a:p>
            <a:r>
              <a:rPr lang="en-US" sz="4000" dirty="0" smtClean="0">
                <a:solidFill>
                  <a:schemeClr val="bg1"/>
                </a:solidFill>
              </a:rPr>
              <a:t>Implementing ROMA </a:t>
            </a:r>
            <a:br>
              <a:rPr lang="en-US" sz="4000" dirty="0" smtClean="0">
                <a:solidFill>
                  <a:schemeClr val="bg1"/>
                </a:solidFill>
              </a:rPr>
            </a:br>
            <a:r>
              <a:rPr lang="en-US" sz="4000" dirty="0" smtClean="0">
                <a:solidFill>
                  <a:schemeClr val="bg1"/>
                </a:solidFill>
              </a:rPr>
              <a:t>at the Local CAA</a:t>
            </a:r>
            <a:r>
              <a:rPr lang="en-US" sz="3600" b="0" dirty="0" smtClean="0"/>
              <a:t/>
            </a:r>
            <a:br>
              <a:rPr lang="en-US" sz="3600" b="0" dirty="0" smtClean="0"/>
            </a:br>
            <a:r>
              <a:rPr lang="en-US" sz="3600" b="0" dirty="0" smtClean="0"/>
              <a:t/>
            </a:r>
            <a:br>
              <a:rPr lang="en-US" sz="3600" b="0" dirty="0" smtClean="0"/>
            </a:br>
            <a:r>
              <a:rPr lang="en-US" sz="2800" dirty="0" smtClean="0">
                <a:solidFill>
                  <a:schemeClr val="bg1"/>
                </a:solidFill>
              </a:rPr>
              <a:t>Workshop </a:t>
            </a:r>
            <a:r>
              <a:rPr lang="en-US" sz="2800" dirty="0" smtClean="0">
                <a:solidFill>
                  <a:schemeClr val="accent2"/>
                </a:solidFill>
              </a:rPr>
              <a:t/>
            </a:r>
            <a:br>
              <a:rPr lang="en-US" sz="2800" dirty="0" smtClean="0">
                <a:solidFill>
                  <a:schemeClr val="accent2"/>
                </a:solidFill>
              </a:rPr>
            </a:br>
            <a:r>
              <a:rPr lang="en-US" dirty="0"/>
              <a:t/>
            </a:r>
            <a:br>
              <a:rPr lang="en-US" dirty="0"/>
            </a:br>
            <a:endParaRPr lang="en-US" sz="2000" b="0" dirty="0">
              <a:solidFill>
                <a:srgbClr val="C80452"/>
              </a:solidFill>
              <a:latin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86200"/>
            <a:ext cx="3691652" cy="1851979"/>
          </a:xfrm>
          <a:prstGeom prst="rect">
            <a:avLst/>
          </a:prstGeom>
        </p:spPr>
      </p:pic>
      <p:cxnSp>
        <p:nvCxnSpPr>
          <p:cNvPr id="7" name="Straight Arrow Connector 6"/>
          <p:cNvCxnSpPr/>
          <p:nvPr/>
        </p:nvCxnSpPr>
        <p:spPr>
          <a:xfrm>
            <a:off x="990600" y="2133600"/>
            <a:ext cx="723900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4610100" y="3505200"/>
            <a:ext cx="4191000" cy="2286000"/>
          </a:xfrm>
        </p:spPr>
        <p:txBody>
          <a:bodyPr>
            <a:normAutofit/>
          </a:bodyPr>
          <a:lstStyle/>
          <a:p>
            <a:endParaRPr lang="en-US" sz="2000" b="1" dirty="0" smtClean="0">
              <a:solidFill>
                <a:schemeClr val="tx1"/>
              </a:solidFill>
            </a:endParaRPr>
          </a:p>
          <a:p>
            <a:r>
              <a:rPr lang="en-US" dirty="0" smtClean="0">
                <a:solidFill>
                  <a:schemeClr val="tx1"/>
                </a:solidFill>
                <a:latin typeface="Calibri Light" panose="020F0302020204030204" pitchFamily="34" charset="0"/>
              </a:rPr>
              <a:t> Using the Performance Management Framework</a:t>
            </a:r>
            <a:endParaRPr lang="en-US" b="1" dirty="0" smtClean="0">
              <a:solidFill>
                <a:schemeClr val="tx1"/>
              </a:solidFill>
            </a:endParaRPr>
          </a:p>
          <a:p>
            <a:endParaRPr lang="en-US" dirty="0">
              <a:solidFill>
                <a:schemeClr val="bg1">
                  <a:lumMod val="50000"/>
                </a:schemeClr>
              </a:solidFill>
            </a:endParaRPr>
          </a:p>
          <a:p>
            <a:endParaRPr lang="en-US" dirty="0"/>
          </a:p>
        </p:txBody>
      </p:sp>
    </p:spTree>
    <p:extLst>
      <p:ext uri="{BB962C8B-B14F-4D97-AF65-F5344CB8AC3E}">
        <p14:creationId xmlns:p14="http://schemas.microsoft.com/office/powerpoint/2010/main" val="2013162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70933" y="1117600"/>
            <a:ext cx="5875867" cy="4690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454398" y="1337733"/>
            <a:ext cx="5029202" cy="42333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606798" y="2123266"/>
            <a:ext cx="2472268" cy="2662267"/>
          </a:xfrm>
          <a:prstGeom prst="rect">
            <a:avLst/>
          </a:prstGeom>
          <a:noFill/>
        </p:spPr>
        <p:txBody>
          <a:bodyPr wrap="square" rtlCol="0">
            <a:spAutoFit/>
          </a:bodyPr>
          <a:lstStyle/>
          <a:p>
            <a:pPr algn="ctr"/>
            <a:r>
              <a:rPr lang="en-US" sz="2000" b="1" dirty="0" smtClean="0">
                <a:solidFill>
                  <a:schemeClr val="accent6">
                    <a:lumMod val="60000"/>
                    <a:lumOff val="40000"/>
                  </a:schemeClr>
                </a:solidFill>
              </a:rPr>
              <a:t>Community Assessment</a:t>
            </a:r>
          </a:p>
          <a:p>
            <a:pPr algn="ctr"/>
            <a:endParaRPr lang="en-US" sz="700" b="1" dirty="0" smtClean="0">
              <a:solidFill>
                <a:schemeClr val="accent6">
                  <a:lumMod val="60000"/>
                  <a:lumOff val="40000"/>
                </a:schemeClr>
              </a:solidFill>
            </a:endParaRPr>
          </a:p>
          <a:p>
            <a:pPr algn="ctr"/>
            <a:r>
              <a:rPr lang="en-US" sz="2000" b="1" dirty="0" smtClean="0">
                <a:solidFill>
                  <a:schemeClr val="accent1">
                    <a:lumMod val="75000"/>
                  </a:schemeClr>
                </a:solidFill>
              </a:rPr>
              <a:t>Strategic Planning</a:t>
            </a:r>
          </a:p>
          <a:p>
            <a:pPr algn="ctr"/>
            <a:endParaRPr lang="en-US" sz="700" b="1" dirty="0" smtClean="0">
              <a:solidFill>
                <a:schemeClr val="accent6">
                  <a:lumMod val="60000"/>
                  <a:lumOff val="40000"/>
                </a:schemeClr>
              </a:solidFill>
            </a:endParaRPr>
          </a:p>
          <a:p>
            <a:pPr algn="ctr"/>
            <a:r>
              <a:rPr lang="en-US" sz="2000" b="1" dirty="0" smtClean="0">
                <a:solidFill>
                  <a:schemeClr val="accent6">
                    <a:lumMod val="60000"/>
                    <a:lumOff val="40000"/>
                  </a:schemeClr>
                </a:solidFill>
              </a:rPr>
              <a:t>Reporting</a:t>
            </a:r>
          </a:p>
          <a:p>
            <a:pPr algn="ctr"/>
            <a:endParaRPr lang="en-US" sz="700" b="1" dirty="0" smtClean="0">
              <a:solidFill>
                <a:schemeClr val="accent6">
                  <a:lumMod val="60000"/>
                  <a:lumOff val="40000"/>
                </a:schemeClr>
              </a:solidFill>
            </a:endParaRPr>
          </a:p>
          <a:p>
            <a:pPr algn="ctr"/>
            <a:r>
              <a:rPr lang="en-US" sz="2000" b="1" dirty="0" smtClean="0">
                <a:solidFill>
                  <a:schemeClr val="accent1">
                    <a:lumMod val="75000"/>
                  </a:schemeClr>
                </a:solidFill>
              </a:rPr>
              <a:t>Data and Analysis</a:t>
            </a:r>
          </a:p>
          <a:p>
            <a:pPr algn="ctr"/>
            <a:endParaRPr lang="en-US" sz="600" b="1" dirty="0" smtClean="0">
              <a:solidFill>
                <a:schemeClr val="accent6">
                  <a:lumMod val="60000"/>
                  <a:lumOff val="40000"/>
                </a:schemeClr>
              </a:solidFill>
            </a:endParaRPr>
          </a:p>
          <a:p>
            <a:pPr algn="ctr"/>
            <a:r>
              <a:rPr lang="en-US" sz="2000" b="1" dirty="0" smtClean="0">
                <a:solidFill>
                  <a:schemeClr val="accent6">
                    <a:lumMod val="60000"/>
                    <a:lumOff val="40000"/>
                  </a:schemeClr>
                </a:solidFill>
              </a:rPr>
              <a:t>Organizational Leadership</a:t>
            </a:r>
          </a:p>
        </p:txBody>
      </p:sp>
      <p:sp>
        <p:nvSpPr>
          <p:cNvPr id="9" name="TextBox 8"/>
          <p:cNvSpPr txBox="1"/>
          <p:nvPr/>
        </p:nvSpPr>
        <p:spPr>
          <a:xfrm>
            <a:off x="863599" y="474132"/>
            <a:ext cx="2641600" cy="830997"/>
          </a:xfrm>
          <a:prstGeom prst="rect">
            <a:avLst/>
          </a:prstGeom>
          <a:noFill/>
        </p:spPr>
        <p:txBody>
          <a:bodyPr wrap="square" rtlCol="0">
            <a:spAutoFit/>
          </a:bodyPr>
          <a:lstStyle/>
          <a:p>
            <a:r>
              <a:rPr lang="en-US" sz="2400" b="1" dirty="0" smtClean="0"/>
              <a:t>Organizational Standards</a:t>
            </a:r>
            <a:endParaRPr lang="en-US" sz="2400" b="1" dirty="0"/>
          </a:p>
        </p:txBody>
      </p:sp>
      <p:sp>
        <p:nvSpPr>
          <p:cNvPr id="10" name="TextBox 9"/>
          <p:cNvSpPr txBox="1"/>
          <p:nvPr/>
        </p:nvSpPr>
        <p:spPr>
          <a:xfrm>
            <a:off x="5113866" y="694266"/>
            <a:ext cx="2455333" cy="461665"/>
          </a:xfrm>
          <a:prstGeom prst="rect">
            <a:avLst/>
          </a:prstGeom>
          <a:noFill/>
        </p:spPr>
        <p:txBody>
          <a:bodyPr wrap="square" rtlCol="0">
            <a:spAutoFit/>
          </a:bodyPr>
          <a:lstStyle/>
          <a:p>
            <a:r>
              <a:rPr lang="en-US" sz="2400" b="1" dirty="0" smtClean="0"/>
              <a:t>ROMA Cycle</a:t>
            </a:r>
            <a:endParaRPr lang="en-US" sz="2400" b="1" dirty="0"/>
          </a:p>
        </p:txBody>
      </p:sp>
      <p:sp>
        <p:nvSpPr>
          <p:cNvPr id="11" name="TextBox 10"/>
          <p:cNvSpPr txBox="1"/>
          <p:nvPr/>
        </p:nvSpPr>
        <p:spPr>
          <a:xfrm>
            <a:off x="5892799" y="2854234"/>
            <a:ext cx="2844802" cy="1200329"/>
          </a:xfrm>
          <a:prstGeom prst="rect">
            <a:avLst/>
          </a:prstGeom>
          <a:noFill/>
        </p:spPr>
        <p:txBody>
          <a:bodyPr wrap="square" rtlCol="0">
            <a:spAutoFit/>
          </a:bodyPr>
          <a:lstStyle/>
          <a:p>
            <a:pPr algn="ctr"/>
            <a:r>
              <a:rPr lang="en-US" sz="2400" b="1" dirty="0" smtClean="0">
                <a:solidFill>
                  <a:srgbClr val="7030A0"/>
                </a:solidFill>
              </a:rPr>
              <a:t>Implementation</a:t>
            </a:r>
            <a:endParaRPr lang="en-US" b="1" dirty="0" smtClean="0">
              <a:solidFill>
                <a:srgbClr val="7030A0"/>
              </a:solidFill>
            </a:endParaRPr>
          </a:p>
          <a:p>
            <a:pPr algn="ctr"/>
            <a:r>
              <a:rPr lang="en-US" sz="2400" b="1" dirty="0" smtClean="0">
                <a:solidFill>
                  <a:srgbClr val="7030A0"/>
                </a:solidFill>
              </a:rPr>
              <a:t>of Services and Strategies</a:t>
            </a:r>
            <a:endParaRPr lang="en-US" sz="2400" b="1" dirty="0">
              <a:solidFill>
                <a:srgbClr val="7030A0"/>
              </a:solidFill>
            </a:endParaRPr>
          </a:p>
        </p:txBody>
      </p:sp>
      <p:sp>
        <p:nvSpPr>
          <p:cNvPr id="12" name="TextBox 11"/>
          <p:cNvSpPr txBox="1"/>
          <p:nvPr/>
        </p:nvSpPr>
        <p:spPr>
          <a:xfrm>
            <a:off x="450377" y="2230988"/>
            <a:ext cx="3080222" cy="2554545"/>
          </a:xfrm>
          <a:prstGeom prst="rect">
            <a:avLst/>
          </a:prstGeom>
          <a:noFill/>
        </p:spPr>
        <p:txBody>
          <a:bodyPr wrap="square" rtlCol="0">
            <a:spAutoFit/>
          </a:bodyPr>
          <a:lstStyle/>
          <a:p>
            <a:pPr algn="ctr"/>
            <a:r>
              <a:rPr lang="en-US" sz="2000" b="1" dirty="0" smtClean="0">
                <a:solidFill>
                  <a:schemeClr val="accent2">
                    <a:lumMod val="60000"/>
                    <a:lumOff val="40000"/>
                  </a:schemeClr>
                </a:solidFill>
              </a:rPr>
              <a:t>Consumer Input and Involvement</a:t>
            </a:r>
          </a:p>
          <a:p>
            <a:pPr algn="ctr"/>
            <a:r>
              <a:rPr lang="en-US" sz="2000" b="1" dirty="0" smtClean="0">
                <a:solidFill>
                  <a:schemeClr val="accent2">
                    <a:lumMod val="75000"/>
                  </a:schemeClr>
                </a:solidFill>
              </a:rPr>
              <a:t>Community Engagement</a:t>
            </a:r>
          </a:p>
          <a:p>
            <a:pPr algn="ctr"/>
            <a:r>
              <a:rPr lang="en-US" sz="2000" b="1" dirty="0" smtClean="0">
                <a:solidFill>
                  <a:schemeClr val="accent2">
                    <a:lumMod val="60000"/>
                    <a:lumOff val="40000"/>
                  </a:schemeClr>
                </a:solidFill>
              </a:rPr>
              <a:t>Board Governance</a:t>
            </a:r>
          </a:p>
          <a:p>
            <a:pPr algn="ctr"/>
            <a:r>
              <a:rPr lang="en-US" sz="2000" b="1" dirty="0" smtClean="0">
                <a:solidFill>
                  <a:schemeClr val="accent2">
                    <a:lumMod val="75000"/>
                  </a:schemeClr>
                </a:solidFill>
              </a:rPr>
              <a:t>Human Resource Management</a:t>
            </a:r>
          </a:p>
          <a:p>
            <a:pPr algn="ctr"/>
            <a:r>
              <a:rPr lang="en-US" sz="2000" b="1" dirty="0" smtClean="0">
                <a:solidFill>
                  <a:schemeClr val="accent2">
                    <a:lumMod val="60000"/>
                    <a:lumOff val="40000"/>
                  </a:schemeClr>
                </a:solidFill>
              </a:rPr>
              <a:t>Financial Operations and Oversight</a:t>
            </a:r>
            <a:endParaRPr lang="en-US" sz="2000" b="1" dirty="0">
              <a:solidFill>
                <a:schemeClr val="accent2">
                  <a:lumMod val="60000"/>
                  <a:lumOff val="40000"/>
                </a:schemeClr>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8800" dirty="0" smtClean="0"/>
              <a:t>Create a plan</a:t>
            </a:r>
            <a:endParaRPr lang="en-US" sz="8800" dirty="0"/>
          </a:p>
        </p:txBody>
      </p:sp>
      <p:sp>
        <p:nvSpPr>
          <p:cNvPr id="5" name="Text Placeholder 4"/>
          <p:cNvSpPr>
            <a:spLocks noGrp="1"/>
          </p:cNvSpPr>
          <p:nvPr>
            <p:ph type="body" idx="1"/>
          </p:nvPr>
        </p:nvSpPr>
        <p:spPr>
          <a:xfrm>
            <a:off x="685800" y="533400"/>
            <a:ext cx="4154487" cy="3797300"/>
          </a:xfrm>
        </p:spPr>
        <p:txBody>
          <a:bodyPr>
            <a:normAutofit/>
          </a:bodyPr>
          <a:lstStyle/>
          <a:p>
            <a:r>
              <a:rPr lang="en-US" sz="3200" b="1" dirty="0" smtClean="0"/>
              <a:t>-Identify the IMPACT </a:t>
            </a:r>
          </a:p>
          <a:p>
            <a:r>
              <a:rPr lang="en-US" sz="3200" b="1" dirty="0" smtClean="0"/>
              <a:t>-Understand the PATHWAY needed to get to the impact</a:t>
            </a:r>
          </a:p>
          <a:p>
            <a:r>
              <a:rPr lang="en-US" sz="3200" b="1" dirty="0" smtClean="0"/>
              <a:t>-Create action steps in your PLAN</a:t>
            </a:r>
          </a:p>
          <a:p>
            <a:endParaRPr lang="en-US" dirty="0"/>
          </a:p>
        </p:txBody>
      </p:sp>
      <p:pic>
        <p:nvPicPr>
          <p:cNvPr id="2052" name="Picture 4" descr="C:\Users\Veriton\AppData\Local\Microsoft\Windows\INetCache\IE\1KZ7OQ1H\768px-Wikimedia_Strategic_planning_09.svg[1].png"/>
          <p:cNvPicPr>
            <a:picLocks noChangeAspect="1" noChangeArrowheads="1"/>
          </p:cNvPicPr>
          <p:nvPr/>
        </p:nvPicPr>
        <p:blipFill>
          <a:blip r:embed="rId3" cstate="print"/>
          <a:srcRect/>
          <a:stretch>
            <a:fillRect/>
          </a:stretch>
        </p:blipFill>
        <p:spPr bwMode="auto">
          <a:xfrm>
            <a:off x="5181600" y="838200"/>
            <a:ext cx="3124200" cy="312420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be easy? </a:t>
            </a:r>
            <a:endParaRPr lang="en-US" dirty="0"/>
          </a:p>
        </p:txBody>
      </p:sp>
      <p:sp>
        <p:nvSpPr>
          <p:cNvPr id="3" name="Content Placeholder 2"/>
          <p:cNvSpPr>
            <a:spLocks noGrp="1"/>
          </p:cNvSpPr>
          <p:nvPr>
            <p:ph idx="1"/>
          </p:nvPr>
        </p:nvSpPr>
        <p:spPr>
          <a:xfrm>
            <a:off x="457200" y="1371601"/>
            <a:ext cx="8229600" cy="4754564"/>
          </a:xfrm>
        </p:spPr>
        <p:txBody>
          <a:bodyPr>
            <a:normAutofit/>
          </a:bodyPr>
          <a:lstStyle/>
          <a:p>
            <a:r>
              <a:rPr lang="en-US" dirty="0" smtClean="0"/>
              <a:t>What is one thing you identified as a barrier that might be </a:t>
            </a:r>
            <a:r>
              <a:rPr lang="en-US" b="1" dirty="0" smtClean="0"/>
              <a:t>easy</a:t>
            </a:r>
            <a:r>
              <a:rPr lang="en-US" dirty="0" smtClean="0"/>
              <a:t> to change? </a:t>
            </a:r>
          </a:p>
          <a:p>
            <a:r>
              <a:rPr lang="en-US" dirty="0" smtClean="0"/>
              <a:t>Are there some people/departments that are interested in change, but just don’t know how to move forward?  </a:t>
            </a:r>
          </a:p>
          <a:p>
            <a:r>
              <a:rPr lang="en-US" dirty="0" smtClean="0"/>
              <a:t>If they are already moving, it could be easy to help them along! </a:t>
            </a:r>
          </a:p>
          <a:p>
            <a:endParaRPr lang="en-US" dirty="0" smtClean="0"/>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critical? </a:t>
            </a:r>
            <a:endParaRPr lang="en-US" dirty="0"/>
          </a:p>
        </p:txBody>
      </p:sp>
      <p:sp>
        <p:nvSpPr>
          <p:cNvPr id="3" name="Content Placeholder 2"/>
          <p:cNvSpPr>
            <a:spLocks noGrp="1"/>
          </p:cNvSpPr>
          <p:nvPr>
            <p:ph idx="1"/>
          </p:nvPr>
        </p:nvSpPr>
        <p:spPr/>
        <p:txBody>
          <a:bodyPr/>
          <a:lstStyle/>
          <a:p>
            <a:r>
              <a:rPr lang="en-US" dirty="0" smtClean="0"/>
              <a:t>Is there something that is not happening,  or something that is not happening well?</a:t>
            </a:r>
          </a:p>
          <a:p>
            <a:r>
              <a:rPr lang="en-US" dirty="0" smtClean="0"/>
              <a:t>Something that is an Organizational Standard that is “unmet”? </a:t>
            </a:r>
          </a:p>
          <a:p>
            <a:r>
              <a:rPr lang="en-US" dirty="0" smtClean="0"/>
              <a:t>Something that you feel you can influence? </a:t>
            </a:r>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Recognizing what you can </a:t>
            </a:r>
            <a:br>
              <a:rPr lang="en-US" dirty="0" smtClean="0"/>
            </a:br>
            <a:r>
              <a:rPr lang="en-US" dirty="0" smtClean="0"/>
              <a:t>and can’t do (right now) </a:t>
            </a:r>
            <a:endParaRPr lang="en-US" dirty="0"/>
          </a:p>
        </p:txBody>
      </p:sp>
      <p:sp>
        <p:nvSpPr>
          <p:cNvPr id="3" name="Content Placeholder 2"/>
          <p:cNvSpPr>
            <a:spLocks noGrp="1"/>
          </p:cNvSpPr>
          <p:nvPr>
            <p:ph idx="1"/>
          </p:nvPr>
        </p:nvSpPr>
        <p:spPr/>
        <p:txBody>
          <a:bodyPr/>
          <a:lstStyle/>
          <a:p>
            <a:r>
              <a:rPr lang="en-US" dirty="0" smtClean="0"/>
              <a:t>Start with something you CAN change</a:t>
            </a:r>
          </a:p>
          <a:p>
            <a:r>
              <a:rPr lang="en-US" dirty="0" smtClean="0"/>
              <a:t>Build a win and then you will have success stories to build on</a:t>
            </a:r>
          </a:p>
          <a:p>
            <a:r>
              <a:rPr lang="en-US" dirty="0" smtClean="0"/>
              <a:t>Is there something happening that is an excellent example of ROMA principles?  Something that is already working? How can you promote and celebrate it?</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a Pathway forward…. </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838200" y="1371600"/>
          <a:ext cx="739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smtClean="0"/>
              <a:t>What do you need for change?</a:t>
            </a:r>
            <a:br>
              <a:rPr lang="en-US" dirty="0" smtClean="0"/>
            </a:br>
            <a:r>
              <a:rPr lang="en-US" dirty="0" smtClean="0"/>
              <a:t> </a:t>
            </a:r>
            <a:endParaRPr lang="en-US" dirty="0"/>
          </a:p>
        </p:txBody>
      </p:sp>
      <p:sp>
        <p:nvSpPr>
          <p:cNvPr id="5" name="Oval 4"/>
          <p:cNvSpPr/>
          <p:nvPr/>
        </p:nvSpPr>
        <p:spPr>
          <a:xfrm>
            <a:off x="7162800" y="2438400"/>
            <a:ext cx="914400" cy="9906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skills</a:t>
            </a:r>
            <a:endParaRPr lang="en-US" dirty="0"/>
          </a:p>
        </p:txBody>
      </p:sp>
      <p:sp>
        <p:nvSpPr>
          <p:cNvPr id="6" name="Oval 5"/>
          <p:cNvSpPr/>
          <p:nvPr/>
        </p:nvSpPr>
        <p:spPr>
          <a:xfrm>
            <a:off x="7315200" y="3657600"/>
            <a:ext cx="1371600" cy="1143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Ability to interact</a:t>
            </a:r>
            <a:endParaRPr lang="en-US" sz="1200" dirty="0"/>
          </a:p>
        </p:txBody>
      </p:sp>
      <p:sp>
        <p:nvSpPr>
          <p:cNvPr id="7" name="Oval 6"/>
          <p:cNvSpPr/>
          <p:nvPr/>
        </p:nvSpPr>
        <p:spPr>
          <a:xfrm>
            <a:off x="5105400" y="5486400"/>
            <a:ext cx="914400"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a:t>
            </a:r>
            <a:endParaRPr lang="en-US" dirty="0"/>
          </a:p>
        </p:txBody>
      </p:sp>
      <p:sp>
        <p:nvSpPr>
          <p:cNvPr id="8" name="Oval 7"/>
          <p:cNvSpPr/>
          <p:nvPr/>
        </p:nvSpPr>
        <p:spPr>
          <a:xfrm>
            <a:off x="2438400" y="5410200"/>
            <a:ext cx="1600200" cy="1143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Software Hardware</a:t>
            </a:r>
            <a:endParaRPr lang="en-US" dirty="0"/>
          </a:p>
        </p:txBody>
      </p:sp>
      <p:sp>
        <p:nvSpPr>
          <p:cNvPr id="9" name="Oval 8"/>
          <p:cNvSpPr/>
          <p:nvPr/>
        </p:nvSpPr>
        <p:spPr>
          <a:xfrm>
            <a:off x="5257800" y="1143000"/>
            <a:ext cx="1143000" cy="990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ROMA</a:t>
            </a:r>
            <a:endParaRPr lang="en-US" dirty="0"/>
          </a:p>
        </p:txBody>
      </p:sp>
      <p:sp>
        <p:nvSpPr>
          <p:cNvPr id="10" name="Oval 9"/>
          <p:cNvSpPr/>
          <p:nvPr/>
        </p:nvSpPr>
        <p:spPr>
          <a:xfrm>
            <a:off x="2286000" y="1219200"/>
            <a:ext cx="1447800" cy="9906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Quality Improvement</a:t>
            </a:r>
            <a:endParaRPr lang="en-US" sz="1200" dirty="0"/>
          </a:p>
        </p:txBody>
      </p:sp>
      <p:sp>
        <p:nvSpPr>
          <p:cNvPr id="11" name="Oval 10"/>
          <p:cNvSpPr/>
          <p:nvPr/>
        </p:nvSpPr>
        <p:spPr>
          <a:xfrm>
            <a:off x="1066800" y="2514600"/>
            <a:ext cx="914400" cy="9144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62000" y="3429000"/>
            <a:ext cx="9144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219200" y="4191000"/>
            <a:ext cx="9144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962400" y="5791200"/>
            <a:ext cx="9144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r>
              <a:rPr lang="en-US" sz="3200" b="1" dirty="0" smtClean="0">
                <a:solidFill>
                  <a:schemeClr val="accent1">
                    <a:lumMod val="50000"/>
                  </a:schemeClr>
                </a:solidFill>
              </a:rPr>
              <a:t>Example:  We do a good job of reporting on outputs but not with reporting on outcomes.</a:t>
            </a:r>
            <a:endParaRPr lang="en-US" sz="3200" b="1" dirty="0">
              <a:solidFill>
                <a:schemeClr val="accent1">
                  <a:lumMod val="50000"/>
                </a:schemeClr>
              </a:solidFill>
            </a:endParaRPr>
          </a:p>
        </p:txBody>
      </p:sp>
      <p:sp>
        <p:nvSpPr>
          <p:cNvPr id="3" name="Content Placeholder 2"/>
          <p:cNvSpPr>
            <a:spLocks noGrp="1"/>
          </p:cNvSpPr>
          <p:nvPr>
            <p:ph sz="quarter" idx="1"/>
          </p:nvPr>
        </p:nvSpPr>
        <p:spPr/>
        <p:txBody>
          <a:bodyPr>
            <a:normAutofit fontScale="62500" lnSpcReduction="20000"/>
          </a:bodyPr>
          <a:lstStyle/>
          <a:p>
            <a:r>
              <a:rPr lang="en-US" dirty="0" smtClean="0"/>
              <a:t>How is the reporting on outputs structured?</a:t>
            </a:r>
          </a:p>
          <a:p>
            <a:pPr lvl="1"/>
            <a:r>
              <a:rPr lang="en-US" dirty="0" smtClean="0"/>
              <a:t>Who does it? How often? Measurement tools? How is it collected?</a:t>
            </a:r>
          </a:p>
          <a:p>
            <a:r>
              <a:rPr lang="en-US" dirty="0" smtClean="0"/>
              <a:t>What is the related outcome?  (or outcomes) </a:t>
            </a:r>
          </a:p>
          <a:p>
            <a:pPr lvl="1"/>
            <a:r>
              <a:rPr lang="en-US" dirty="0" smtClean="0"/>
              <a:t>How would you know if that was achieved?</a:t>
            </a:r>
          </a:p>
          <a:p>
            <a:pPr lvl="1"/>
            <a:r>
              <a:rPr lang="en-US" dirty="0" smtClean="0"/>
              <a:t>Who would do data collection? How would they measure?  How often? </a:t>
            </a:r>
          </a:p>
          <a:p>
            <a:r>
              <a:rPr lang="en-US" dirty="0" smtClean="0"/>
              <a:t>Identify the point where the system breaks down </a:t>
            </a:r>
            <a:r>
              <a:rPr lang="en-US" i="1" dirty="0" smtClean="0"/>
              <a:t>or could break down  </a:t>
            </a:r>
          </a:p>
          <a:p>
            <a:pPr lvl="1"/>
            <a:r>
              <a:rPr lang="en-US" dirty="0" smtClean="0"/>
              <a:t>What is the barrier (time, customer is not available for follow up, tool doesn’t provide measure, etc.)? </a:t>
            </a:r>
          </a:p>
          <a:p>
            <a:r>
              <a:rPr lang="en-US" dirty="0" smtClean="0"/>
              <a:t>What has to happen first to make an impact?</a:t>
            </a:r>
          </a:p>
          <a:p>
            <a:pPr lvl="1"/>
            <a:r>
              <a:rPr lang="en-US" dirty="0" smtClean="0"/>
              <a:t>What will that open the door for? (and so on…..)</a:t>
            </a:r>
          </a:p>
          <a:p>
            <a:r>
              <a:rPr lang="en-US" dirty="0" smtClean="0"/>
              <a:t>Establish a pathway to support the establishment of the new action steps.</a:t>
            </a:r>
          </a:p>
          <a:p>
            <a:pPr lvl="1"/>
            <a:r>
              <a:rPr lang="en-US" dirty="0" smtClean="0"/>
              <a:t>Identify resources you will need (time, people, material, training, etc.)</a:t>
            </a:r>
          </a:p>
          <a:p>
            <a:pPr lvl="1"/>
            <a:r>
              <a:rPr lang="en-US" dirty="0" smtClean="0"/>
              <a:t>Time frame for you to be engaged in the pathway. </a:t>
            </a:r>
          </a:p>
          <a:p>
            <a:endParaRPr lang="en-US" dirty="0" smtClean="0"/>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Pathway for collecting output data</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p:txBody>
      </p:sp>
      <p:graphicFrame>
        <p:nvGraphicFramePr>
          <p:cNvPr id="4" name="Diagram 3"/>
          <p:cNvGraphicFramePr/>
          <p:nvPr/>
        </p:nvGraphicFramePr>
        <p:xfrm>
          <a:off x="457200" y="1295400"/>
          <a:ext cx="7010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 Arrow 5"/>
          <p:cNvSpPr/>
          <p:nvPr/>
        </p:nvSpPr>
        <p:spPr>
          <a:xfrm>
            <a:off x="2971800" y="2667000"/>
            <a:ext cx="2514600" cy="1143000"/>
          </a:xfrm>
          <a:prstGeom prst="upArrow">
            <a:avLst/>
          </a:prstGeom>
          <a:gradFill>
            <a:gsLst>
              <a:gs pos="0">
                <a:schemeClr val="accent1">
                  <a:tint val="66000"/>
                  <a:satMod val="160000"/>
                  <a:alpha val="64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Appears no discussion about overall family goals is happening</a:t>
            </a:r>
            <a:endParaRPr lang="en-US" sz="1200" dirty="0">
              <a:solidFill>
                <a:schemeClr val="tx1"/>
              </a:solidFill>
            </a:endParaRPr>
          </a:p>
        </p:txBody>
      </p:sp>
      <p:sp>
        <p:nvSpPr>
          <p:cNvPr id="7" name="Left Arrow 6"/>
          <p:cNvSpPr/>
          <p:nvPr/>
        </p:nvSpPr>
        <p:spPr>
          <a:xfrm>
            <a:off x="6934200" y="2514600"/>
            <a:ext cx="1905000" cy="1524000"/>
          </a:xfrm>
          <a:prstGeom prst="leftArrow">
            <a:avLst/>
          </a:prstGeom>
          <a:gradFill>
            <a:gsLst>
              <a:gs pos="0">
                <a:schemeClr val="accent1">
                  <a:tint val="66000"/>
                  <a:satMod val="160000"/>
                  <a:alpha val="64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 plan for follow-up to find out results</a:t>
            </a:r>
            <a:endParaRPr lang="en-US" sz="1200" dirty="0">
              <a:solidFill>
                <a:schemeClr val="tx1"/>
              </a:solidFill>
            </a:endParaRPr>
          </a:p>
        </p:txBody>
      </p:sp>
      <p:sp>
        <p:nvSpPr>
          <p:cNvPr id="8" name="Left Arrow 7"/>
          <p:cNvSpPr/>
          <p:nvPr/>
        </p:nvSpPr>
        <p:spPr>
          <a:xfrm rot="900472">
            <a:off x="3586034" y="5054144"/>
            <a:ext cx="2362200" cy="1524000"/>
          </a:xfrm>
          <a:prstGeom prst="leftArrow">
            <a:avLst/>
          </a:prstGeom>
          <a:gradFill>
            <a:gsLst>
              <a:gs pos="0">
                <a:schemeClr val="accent1">
                  <a:tint val="66000"/>
                  <a:satMod val="160000"/>
                  <a:alpha val="64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Supervisor and counselor do not talk about what might have happened to the families served</a:t>
            </a:r>
            <a:endParaRPr lang="en-US" sz="1200" dirty="0">
              <a:solidFill>
                <a:schemeClr val="tx1"/>
              </a:solidFill>
            </a:endParaRPr>
          </a:p>
        </p:txBody>
      </p:sp>
      <p:sp>
        <p:nvSpPr>
          <p:cNvPr id="9" name="Left Arrow 8"/>
          <p:cNvSpPr/>
          <p:nvPr/>
        </p:nvSpPr>
        <p:spPr>
          <a:xfrm rot="900472">
            <a:off x="6624766" y="4394656"/>
            <a:ext cx="2362200" cy="1524000"/>
          </a:xfrm>
          <a:prstGeom prst="leftArrow">
            <a:avLst/>
          </a:prstGeom>
          <a:gradFill>
            <a:gsLst>
              <a:gs pos="0">
                <a:schemeClr val="accent1">
                  <a:tint val="66000"/>
                  <a:satMod val="160000"/>
                  <a:alpha val="64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Only service data is reported – no outcome data is expected to be reported </a:t>
            </a:r>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81000" y="152400"/>
            <a:ext cx="839152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304925" y="1257300"/>
            <a:ext cx="6534150" cy="4343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EC3974-3831-4600-AAE2-835FE64D8B4D}"/>
              </a:ext>
            </a:extLst>
          </p:cNvPr>
          <p:cNvSpPr>
            <a:spLocks noGrp="1"/>
          </p:cNvSpPr>
          <p:nvPr>
            <p:ph type="title"/>
          </p:nvPr>
        </p:nvSpPr>
        <p:spPr>
          <a:xfrm>
            <a:off x="457199" y="0"/>
            <a:ext cx="8229600" cy="1143000"/>
          </a:xfrm>
        </p:spPr>
        <p:txBody>
          <a:bodyPr>
            <a:normAutofit/>
          </a:bodyPr>
          <a:lstStyle/>
          <a:p>
            <a:r>
              <a:rPr lang="en-US" sz="3600" b="1" dirty="0" smtClean="0">
                <a:solidFill>
                  <a:schemeClr val="accent1"/>
                </a:solidFill>
              </a:rPr>
              <a:t>ROMA Next Generation</a:t>
            </a:r>
            <a:br>
              <a:rPr lang="en-US" sz="3600" b="1" dirty="0" smtClean="0">
                <a:solidFill>
                  <a:schemeClr val="accent1"/>
                </a:solidFill>
              </a:rPr>
            </a:br>
            <a:r>
              <a:rPr lang="en-US" sz="2800" b="0" i="1" dirty="0" smtClean="0">
                <a:solidFill>
                  <a:schemeClr val="accent1"/>
                </a:solidFill>
              </a:rPr>
              <a:t>Enhancements to ROMA</a:t>
            </a:r>
            <a:endParaRPr lang="en-US" sz="3600" b="0" i="1" dirty="0">
              <a:solidFill>
                <a:schemeClr val="accent1"/>
              </a:solidFill>
            </a:endParaRPr>
          </a:p>
        </p:txBody>
      </p:sp>
      <p:sp>
        <p:nvSpPr>
          <p:cNvPr id="4" name="Footer Placeholder 3">
            <a:extLst>
              <a:ext uri="{FF2B5EF4-FFF2-40B4-BE49-F238E27FC236}">
                <a16:creationId xmlns="" xmlns:a16="http://schemas.microsoft.com/office/drawing/2014/main" id="{9941A592-E340-42FC-9200-628B273D4E75}"/>
              </a:ext>
            </a:extLst>
          </p:cNvPr>
          <p:cNvSpPr>
            <a:spLocks noGrp="1"/>
          </p:cNvSpPr>
          <p:nvPr>
            <p:ph type="ftr" sz="quarter" idx="11"/>
          </p:nvPr>
        </p:nvSpPr>
        <p:spPr>
          <a:xfrm>
            <a:off x="3124200" y="6356350"/>
            <a:ext cx="2895600" cy="365125"/>
          </a:xfrm>
        </p:spPr>
        <p:txBody>
          <a:bodyPr/>
          <a:lstStyle/>
          <a:p>
            <a:r>
              <a:rPr lang="en-US" dirty="0"/>
              <a:t>NASCSP | Performance Management Framework </a:t>
            </a:r>
          </a:p>
        </p:txBody>
      </p:sp>
      <p:sp>
        <p:nvSpPr>
          <p:cNvPr id="5" name="Slide Number Placeholder 4">
            <a:extLst>
              <a:ext uri="{FF2B5EF4-FFF2-40B4-BE49-F238E27FC236}">
                <a16:creationId xmlns="" xmlns:a16="http://schemas.microsoft.com/office/drawing/2014/main" id="{A4F2791A-2650-48FD-BE46-178309BC4646}"/>
              </a:ext>
            </a:extLst>
          </p:cNvPr>
          <p:cNvSpPr>
            <a:spLocks noGrp="1"/>
          </p:cNvSpPr>
          <p:nvPr>
            <p:ph type="sldNum" sz="quarter" idx="12"/>
          </p:nvPr>
        </p:nvSpPr>
        <p:spPr>
          <a:xfrm>
            <a:off x="6553200" y="6356350"/>
            <a:ext cx="2133600" cy="365125"/>
          </a:xfrm>
        </p:spPr>
        <p:txBody>
          <a:bodyPr/>
          <a:lstStyle/>
          <a:p>
            <a:fld id="{E31375A4-56A4-47D6-9801-1991572033F7}" type="slidenum">
              <a:rPr lang="en-US" smtClean="0"/>
              <a:pPr/>
              <a:t>11</a:t>
            </a:fld>
            <a:endParaRPr lang="en-US" dirty="0"/>
          </a:p>
        </p:txBody>
      </p:sp>
      <p:graphicFrame>
        <p:nvGraphicFramePr>
          <p:cNvPr id="7" name="Diagram 6"/>
          <p:cNvGraphicFramePr/>
          <p:nvPr>
            <p:extLst>
              <p:ext uri="{D42A27DB-BD31-4B8C-83A1-F6EECF244321}">
                <p14:modId xmlns:p14="http://schemas.microsoft.com/office/powerpoint/2010/main" val="2118587083"/>
              </p:ext>
            </p:extLst>
          </p:nvPr>
        </p:nvGraphicFramePr>
        <p:xfrm>
          <a:off x="889781" y="1111349"/>
          <a:ext cx="7364437" cy="4908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83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04800" y="76200"/>
            <a:ext cx="8553450" cy="596265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Ideas of Areas to Pick for the Plan</a:t>
            </a:r>
            <a:endParaRPr lang="en-US" dirty="0"/>
          </a:p>
        </p:txBody>
      </p:sp>
      <p:sp>
        <p:nvSpPr>
          <p:cNvPr id="3" name="Content Placeholder 2"/>
          <p:cNvSpPr>
            <a:spLocks noGrp="1"/>
          </p:cNvSpPr>
          <p:nvPr>
            <p:ph idx="1"/>
          </p:nvPr>
        </p:nvSpPr>
        <p:spPr/>
        <p:txBody>
          <a:bodyPr/>
          <a:lstStyle/>
          <a:p>
            <a:r>
              <a:rPr lang="en-US" dirty="0">
                <a:solidFill>
                  <a:schemeClr val="tx1"/>
                </a:solidFill>
              </a:rPr>
              <a:t>.</a:t>
            </a:r>
            <a:endParaRPr lang="en-US" dirty="0" smtClean="0">
              <a:solidFill>
                <a:schemeClr val="tx1"/>
              </a:solidFill>
            </a:endParaRPr>
          </a:p>
          <a:p>
            <a:r>
              <a:rPr lang="en-US" dirty="0" smtClean="0">
                <a:solidFill>
                  <a:schemeClr val="tx1"/>
                </a:solidFill>
              </a:rPr>
              <a:t>.</a:t>
            </a:r>
          </a:p>
          <a:p>
            <a:r>
              <a:rPr lang="en-US" dirty="0" smtClean="0">
                <a:solidFill>
                  <a:schemeClr val="tx1"/>
                </a:solidFill>
              </a:rPr>
              <a:t>.</a:t>
            </a:r>
          </a:p>
          <a:p>
            <a:r>
              <a:rPr lang="en-US" dirty="0" smtClean="0">
                <a:solidFill>
                  <a:schemeClr val="tx1"/>
                </a:solidFill>
              </a:rPr>
              <a:t>.</a:t>
            </a:r>
          </a:p>
          <a:p>
            <a:r>
              <a:rPr lang="en-US" dirty="0" smtClean="0">
                <a:solidFill>
                  <a:schemeClr val="tx1"/>
                </a:solidFill>
              </a:rPr>
              <a:t>.</a:t>
            </a:r>
          </a:p>
          <a:p>
            <a:r>
              <a:rPr lang="en-US" dirty="0">
                <a:solidFill>
                  <a:schemeClr val="tx1"/>
                </a:solidFill>
              </a:rPr>
              <a:t>.</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Blank Flow Chart</a:t>
            </a:r>
            <a:endParaRPr lang="en-US"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685800" y="1447800"/>
            <a:ext cx="8229599" cy="457200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648200"/>
            <a:ext cx="7772400" cy="1362075"/>
          </a:xfrm>
        </p:spPr>
        <p:txBody>
          <a:bodyPr/>
          <a:lstStyle/>
          <a:p>
            <a:r>
              <a:rPr lang="en-US" dirty="0" smtClean="0"/>
              <a:t>Observe and measure results</a:t>
            </a:r>
            <a:endParaRPr lang="en-US" dirty="0"/>
          </a:p>
        </p:txBody>
      </p:sp>
      <p:sp>
        <p:nvSpPr>
          <p:cNvPr id="5" name="Text Placeholder 4"/>
          <p:cNvSpPr>
            <a:spLocks noGrp="1"/>
          </p:cNvSpPr>
          <p:nvPr>
            <p:ph type="body" idx="1"/>
          </p:nvPr>
        </p:nvSpPr>
        <p:spPr>
          <a:xfrm>
            <a:off x="762000" y="3276600"/>
            <a:ext cx="7772400" cy="1500187"/>
          </a:xfrm>
        </p:spPr>
        <p:txBody>
          <a:bodyPr>
            <a:normAutofit/>
          </a:bodyPr>
          <a:lstStyle/>
          <a:p>
            <a:pPr algn="ctr"/>
            <a:r>
              <a:rPr lang="en-US" sz="3600" dirty="0" smtClean="0"/>
              <a:t>After you have taken action, you need to know what happened</a:t>
            </a:r>
            <a:endParaRPr lang="en-US" sz="3600" dirty="0"/>
          </a:p>
        </p:txBody>
      </p:sp>
      <p:pic>
        <p:nvPicPr>
          <p:cNvPr id="6" name="Content Placeholder 5"/>
          <p:cNvPicPr>
            <a:picLocks noChangeAspect="1"/>
          </p:cNvPicPr>
          <p:nvPr/>
        </p:nvPicPr>
        <p:blipFill>
          <a:blip r:embed="rId3" cstate="print"/>
          <a:stretch>
            <a:fillRect/>
          </a:stretch>
        </p:blipFill>
        <p:spPr>
          <a:xfrm>
            <a:off x="5105400" y="609600"/>
            <a:ext cx="3200400" cy="3017531"/>
          </a:xfrm>
          <a:prstGeom prst="rect">
            <a:avLst/>
          </a:prstGeom>
        </p:spPr>
      </p:pic>
      <p:sp>
        <p:nvSpPr>
          <p:cNvPr id="7" name="5-Point Star 6"/>
          <p:cNvSpPr/>
          <p:nvPr/>
        </p:nvSpPr>
        <p:spPr>
          <a:xfrm>
            <a:off x="4572000" y="2057400"/>
            <a:ext cx="685800" cy="762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Include Indicators in your Plan</a:t>
            </a:r>
            <a:endParaRPr lang="en-US" dirty="0"/>
          </a:p>
        </p:txBody>
      </p:sp>
      <p:sp>
        <p:nvSpPr>
          <p:cNvPr id="5" name="Content Placeholder 4"/>
          <p:cNvSpPr>
            <a:spLocks noGrp="1"/>
          </p:cNvSpPr>
          <p:nvPr>
            <p:ph idx="1"/>
          </p:nvPr>
        </p:nvSpPr>
        <p:spPr/>
        <p:txBody>
          <a:bodyPr/>
          <a:lstStyle/>
          <a:p>
            <a:r>
              <a:rPr lang="en-US" dirty="0" smtClean="0"/>
              <a:t>Your Impact Pathways Plan will not only include steps and time frame, but will also include “indicators” of success.</a:t>
            </a:r>
          </a:p>
          <a:p>
            <a:r>
              <a:rPr lang="en-US" dirty="0" smtClean="0"/>
              <a:t>How will you know you are making progress? </a:t>
            </a:r>
          </a:p>
          <a:p>
            <a:r>
              <a:rPr lang="en-US" dirty="0" smtClean="0"/>
              <a:t>What do you expect to see change that you can </a:t>
            </a:r>
            <a:r>
              <a:rPr lang="en-US" b="1" dirty="0" smtClean="0"/>
              <a:t>measure</a:t>
            </a:r>
            <a:r>
              <a:rPr lang="en-US" dirty="0" smtClean="0"/>
              <a:t>? </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52400" y="457200"/>
            <a:ext cx="8839200" cy="5534025"/>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123091"/>
            <a:ext cx="9144000" cy="6805213"/>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Use a Scorecard to Follow Progress </a:t>
            </a:r>
            <a:endParaRPr lang="en-US" sz="31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457200" y="1371600"/>
            <a:ext cx="8312046" cy="4447673"/>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General Trends to Monitor</a:t>
            </a:r>
            <a:endParaRPr lang="en-US" dirty="0"/>
          </a:p>
        </p:txBody>
      </p:sp>
      <p:sp>
        <p:nvSpPr>
          <p:cNvPr id="3" name="Content Placeholder 2"/>
          <p:cNvSpPr>
            <a:spLocks noGrp="1"/>
          </p:cNvSpPr>
          <p:nvPr>
            <p:ph idx="1"/>
          </p:nvPr>
        </p:nvSpPr>
        <p:spPr/>
        <p:txBody>
          <a:bodyPr/>
          <a:lstStyle/>
          <a:p>
            <a:pPr marL="457200" lvl="0" indent="-355600">
              <a:spcBef>
                <a:spcPts val="0"/>
              </a:spcBef>
              <a:buClr>
                <a:schemeClr val="dk1"/>
              </a:buClr>
              <a:buSzPts val="2000"/>
              <a:buNone/>
            </a:pPr>
            <a:r>
              <a:rPr lang="en-US" dirty="0" smtClean="0">
                <a:solidFill>
                  <a:schemeClr val="dk1"/>
                </a:solidFill>
                <a:latin typeface="+mj-lt"/>
                <a:ea typeface="Arial Narrow"/>
                <a:cs typeface="Arial Narrow"/>
                <a:sym typeface="Arial Narrow"/>
              </a:rPr>
              <a:t>These are things the network is talking about: </a:t>
            </a:r>
          </a:p>
          <a:p>
            <a:pPr marL="457200" lvl="0" indent="-355600">
              <a:spcBef>
                <a:spcPts val="0"/>
              </a:spcBef>
              <a:buClr>
                <a:schemeClr val="dk1"/>
              </a:buClr>
              <a:buSzPts val="2000"/>
              <a:buFont typeface="Arial Narrow"/>
              <a:buChar char="❖"/>
            </a:pPr>
            <a:r>
              <a:rPr lang="en-US" dirty="0" smtClean="0">
                <a:solidFill>
                  <a:schemeClr val="dk1"/>
                </a:solidFill>
                <a:latin typeface="+mj-lt"/>
                <a:ea typeface="Arial Narrow"/>
                <a:cs typeface="Arial Narrow"/>
                <a:sym typeface="Arial Narrow"/>
              </a:rPr>
              <a:t>Using ROMA cycle to consider performance, improvement and results of new efforts</a:t>
            </a:r>
          </a:p>
          <a:p>
            <a:pPr marL="457200" lvl="0" indent="-355600">
              <a:spcBef>
                <a:spcPts val="0"/>
              </a:spcBef>
              <a:buClr>
                <a:schemeClr val="dk1"/>
              </a:buClr>
              <a:buSzPts val="2000"/>
              <a:buFont typeface="Arial Narrow"/>
              <a:buChar char="❖"/>
            </a:pPr>
            <a:r>
              <a:rPr lang="en-US" dirty="0" smtClean="0">
                <a:solidFill>
                  <a:schemeClr val="dk1"/>
                </a:solidFill>
                <a:latin typeface="+mj-lt"/>
                <a:ea typeface="Arial Narrow"/>
                <a:cs typeface="Arial Narrow"/>
                <a:sym typeface="Arial Narrow"/>
              </a:rPr>
              <a:t>Identifying measurement tools to track impact at both family and community levels</a:t>
            </a:r>
          </a:p>
          <a:p>
            <a:pPr marL="457200" lvl="0" indent="-355600">
              <a:spcBef>
                <a:spcPts val="0"/>
              </a:spcBef>
              <a:buClr>
                <a:schemeClr val="dk1"/>
              </a:buClr>
              <a:buSzPts val="2000"/>
              <a:buFont typeface="Arial Narrow"/>
              <a:buChar char="❖"/>
            </a:pPr>
            <a:r>
              <a:rPr lang="en-US" dirty="0" smtClean="0">
                <a:solidFill>
                  <a:schemeClr val="dk1"/>
                </a:solidFill>
                <a:latin typeface="+mj-lt"/>
                <a:ea typeface="Arial Narrow"/>
                <a:cs typeface="Arial Narrow"/>
                <a:sym typeface="Arial Narrow"/>
              </a:rPr>
              <a:t>Strengthen data collection and analysis (in addition to just using data for reporting)</a:t>
            </a:r>
          </a:p>
          <a:p>
            <a:pPr marL="457200" lvl="0" indent="-355600">
              <a:spcBef>
                <a:spcPts val="0"/>
              </a:spcBef>
              <a:buClr>
                <a:schemeClr val="dk1"/>
              </a:buClr>
              <a:buSzPts val="2000"/>
              <a:buFont typeface="Arial Narrow"/>
              <a:buChar char="❖"/>
            </a:pPr>
            <a:r>
              <a:rPr lang="en-US" dirty="0" smtClean="0">
                <a:solidFill>
                  <a:schemeClr val="dk1"/>
                </a:solidFill>
                <a:latin typeface="+mj-lt"/>
                <a:ea typeface="Arial Narrow"/>
                <a:cs typeface="Arial Narrow"/>
                <a:sym typeface="Arial Narrow"/>
              </a:rPr>
              <a:t>Using data to inform decision making</a:t>
            </a:r>
          </a:p>
          <a:p>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lstStyle/>
          <a:p>
            <a:r>
              <a:rPr lang="en-US" dirty="0" smtClean="0"/>
              <a:t>Closing Thoughts</a:t>
            </a:r>
            <a:endParaRPr lang="en-US" dirty="0"/>
          </a:p>
        </p:txBody>
      </p:sp>
      <p:pic>
        <p:nvPicPr>
          <p:cNvPr id="6146" name="Picture 2" descr="C:\Users\Veriton\AppData\Local\Microsoft\Windows\INetCache\IE\QQ95WU5B\thinkingcapwhoa[1].gif"/>
          <p:cNvPicPr>
            <a:picLocks noChangeAspect="1" noChangeArrowheads="1"/>
          </p:cNvPicPr>
          <p:nvPr/>
        </p:nvPicPr>
        <p:blipFill>
          <a:blip r:embed="rId3" cstate="print"/>
          <a:srcRect/>
          <a:stretch>
            <a:fillRect/>
          </a:stretch>
        </p:blipFill>
        <p:spPr bwMode="auto">
          <a:xfrm>
            <a:off x="3264693" y="2079625"/>
            <a:ext cx="2614613" cy="31001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A84772-C5CA-49BF-82A1-B7408888BEC6}"/>
              </a:ext>
            </a:extLst>
          </p:cNvPr>
          <p:cNvSpPr>
            <a:spLocks noGrp="1"/>
          </p:cNvSpPr>
          <p:nvPr>
            <p:ph type="title"/>
          </p:nvPr>
        </p:nvSpPr>
        <p:spPr>
          <a:xfrm>
            <a:off x="838200" y="0"/>
            <a:ext cx="7543800" cy="1450757"/>
          </a:xfrm>
        </p:spPr>
        <p:txBody>
          <a:bodyPr>
            <a:normAutofit/>
          </a:bodyPr>
          <a:lstStyle/>
          <a:p>
            <a:r>
              <a:rPr lang="en-US" dirty="0"/>
              <a:t>What is a Theory of Change?</a:t>
            </a:r>
          </a:p>
        </p:txBody>
      </p:sp>
      <p:sp>
        <p:nvSpPr>
          <p:cNvPr id="3" name="Content Placeholder 2">
            <a:extLst>
              <a:ext uri="{FF2B5EF4-FFF2-40B4-BE49-F238E27FC236}">
                <a16:creationId xmlns="" xmlns:a16="http://schemas.microsoft.com/office/drawing/2014/main" id="{2B3FFECC-B2DB-4D81-B9CD-EB847F1702FA}"/>
              </a:ext>
            </a:extLst>
          </p:cNvPr>
          <p:cNvSpPr>
            <a:spLocks noGrp="1"/>
          </p:cNvSpPr>
          <p:nvPr>
            <p:ph idx="1"/>
          </p:nvPr>
        </p:nvSpPr>
        <p:spPr>
          <a:xfrm>
            <a:off x="533400" y="1371600"/>
            <a:ext cx="6096000" cy="4540553"/>
          </a:xfrm>
        </p:spPr>
        <p:txBody>
          <a:bodyPr>
            <a:noAutofit/>
          </a:bodyPr>
          <a:lstStyle/>
          <a:p>
            <a:pPr>
              <a:buFont typeface="Wingdings" panose="05000000000000000000" pitchFamily="2" charset="2"/>
              <a:buChar char="§"/>
            </a:pPr>
            <a:r>
              <a:rPr lang="en-US" sz="2400" dirty="0"/>
              <a:t>A Theory of Change (TOC) is a conceptual road map for how an organization expects to achieve its intended impact. </a:t>
            </a:r>
          </a:p>
          <a:p>
            <a:pPr>
              <a:buFont typeface="Wingdings" panose="05000000000000000000" pitchFamily="2" charset="2"/>
              <a:buChar char="§"/>
            </a:pPr>
            <a:r>
              <a:rPr lang="en-US" sz="2400" dirty="0"/>
              <a:t>While similar to a logic model (which has detailed information about needs, activities, inputs, outputs, outcomes, and indicators), a Theory of Change demonstrates the “big picture” about how all of these components work together. </a:t>
            </a:r>
          </a:p>
        </p:txBody>
      </p:sp>
      <p:pic>
        <p:nvPicPr>
          <p:cNvPr id="5" name="Picture 2" descr="Image result for theory of change icon">
            <a:extLst>
              <a:ext uri="{FF2B5EF4-FFF2-40B4-BE49-F238E27FC236}">
                <a16:creationId xmlns="" xmlns:a16="http://schemas.microsoft.com/office/drawing/2014/main" id="{C7A019F7-A63B-4E10-A580-FF240CB925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81800" y="2273013"/>
            <a:ext cx="1883246" cy="282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0699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do you need to know?</a:t>
            </a:r>
            <a:endParaRPr lang="en-US" dirty="0"/>
          </a:p>
        </p:txBody>
      </p:sp>
      <p:sp>
        <p:nvSpPr>
          <p:cNvPr id="4" name="Subtitle 3"/>
          <p:cNvSpPr>
            <a:spLocks noGrp="1"/>
          </p:cNvSpPr>
          <p:nvPr>
            <p:ph idx="1"/>
          </p:nvPr>
        </p:nvSpPr>
        <p:spPr/>
        <p:txBody>
          <a:bodyPr/>
          <a:lstStyle/>
          <a:p>
            <a:r>
              <a:rPr lang="en-US" dirty="0" smtClean="0"/>
              <a:t>Will my organization do all of this?  </a:t>
            </a:r>
          </a:p>
          <a:p>
            <a:r>
              <a:rPr lang="en-US" dirty="0" smtClean="0"/>
              <a:t>Considering how much we are already doing, what needs to happen to improve? </a:t>
            </a:r>
          </a:p>
          <a:p>
            <a:r>
              <a:rPr lang="en-US" dirty="0" smtClean="0"/>
              <a:t>Who will take the lead?  Who is responsible?</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So what can YOU do?</a:t>
            </a:r>
            <a:endParaRPr lang="en-US" dirty="0"/>
          </a:p>
        </p:txBody>
      </p:sp>
      <p:sp>
        <p:nvSpPr>
          <p:cNvPr id="3" name="Content Placeholder 2"/>
          <p:cNvSpPr>
            <a:spLocks noGrp="1"/>
          </p:cNvSpPr>
          <p:nvPr>
            <p:ph type="subTitle" idx="1"/>
          </p:nvPr>
        </p:nvSpPr>
        <p:spPr>
          <a:xfrm>
            <a:off x="1371600" y="2384424"/>
            <a:ext cx="6400800" cy="3482975"/>
          </a:xfrm>
        </p:spPr>
        <p:txBody>
          <a:bodyPr>
            <a:normAutofit fontScale="92500" lnSpcReduction="10000"/>
          </a:bodyPr>
          <a:lstStyle/>
          <a:p>
            <a:r>
              <a:rPr lang="en-US" dirty="0" smtClean="0"/>
              <a:t>What </a:t>
            </a:r>
            <a:r>
              <a:rPr lang="en-US" dirty="0"/>
              <a:t>is the first thing you will </a:t>
            </a:r>
            <a:r>
              <a:rPr lang="en-US" dirty="0" smtClean="0"/>
              <a:t>do?</a:t>
            </a:r>
          </a:p>
          <a:p>
            <a:endParaRPr lang="en-US" dirty="0" smtClean="0"/>
          </a:p>
          <a:p>
            <a:r>
              <a:rPr lang="en-US" dirty="0" smtClean="0"/>
              <a:t>Will you use the ROMA checklist to determine your agency’s current practices? </a:t>
            </a:r>
            <a:endParaRPr lang="en-US" dirty="0"/>
          </a:p>
          <a:p>
            <a:endParaRPr lang="en-US" dirty="0"/>
          </a:p>
          <a:p>
            <a:r>
              <a:rPr lang="en-US" dirty="0"/>
              <a:t>Other steps?</a:t>
            </a:r>
          </a:p>
          <a:p>
            <a:endParaRPr lang="en-US" dirty="0"/>
          </a:p>
        </p:txBody>
      </p:sp>
    </p:spTree>
    <p:extLst>
      <p:ext uri="{BB962C8B-B14F-4D97-AF65-F5344CB8AC3E}">
        <p14:creationId xmlns:p14="http://schemas.microsoft.com/office/powerpoint/2010/main" val="116061585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dirty="0" smtClean="0"/>
              <a:t>Implementing ROMA</a:t>
            </a:r>
            <a:br>
              <a:rPr lang="en-US" dirty="0" smtClean="0"/>
            </a:br>
            <a:r>
              <a:rPr lang="en-US" sz="3100" i="1" dirty="0" err="1" smtClean="0">
                <a:solidFill>
                  <a:srgbClr val="AE1259"/>
                </a:solidFill>
              </a:rPr>
              <a:t>ROMA</a:t>
            </a:r>
            <a:r>
              <a:rPr lang="en-US" sz="3100" i="1" dirty="0" smtClean="0">
                <a:solidFill>
                  <a:srgbClr val="AE1259"/>
                </a:solidFill>
              </a:rPr>
              <a:t> Next Generation Training</a:t>
            </a:r>
            <a:r>
              <a:rPr lang="en-US" i="1" dirty="0" smtClean="0">
                <a:solidFill>
                  <a:srgbClr val="AE1259"/>
                </a:solidFill>
              </a:rPr>
              <a:t> </a:t>
            </a:r>
            <a:r>
              <a:rPr lang="en-US" sz="3100" i="1" dirty="0" smtClean="0">
                <a:solidFill>
                  <a:srgbClr val="AE1259"/>
                </a:solidFill>
              </a:rPr>
              <a:t>Series </a:t>
            </a:r>
            <a:endParaRPr lang="en-US" i="1" dirty="0">
              <a:solidFill>
                <a:srgbClr val="AE1259"/>
              </a:solidFill>
            </a:endParaRPr>
          </a:p>
        </p:txBody>
      </p:sp>
      <p:pic>
        <p:nvPicPr>
          <p:cNvPr id="4" name="Picture 3"/>
          <p:cNvPicPr>
            <a:picLocks noChangeAspect="1"/>
          </p:cNvPicPr>
          <p:nvPr/>
        </p:nvPicPr>
        <p:blipFill>
          <a:blip r:embed="rId2" cstate="print"/>
          <a:stretch>
            <a:fillRect/>
          </a:stretch>
        </p:blipFill>
        <p:spPr>
          <a:xfrm>
            <a:off x="862012" y="1676400"/>
            <a:ext cx="7419975" cy="1924050"/>
          </a:xfrm>
          <a:prstGeom prst="rect">
            <a:avLst/>
          </a:prstGeom>
        </p:spPr>
      </p:pic>
      <p:pic>
        <p:nvPicPr>
          <p:cNvPr id="7" name="Picture 6"/>
          <p:cNvPicPr>
            <a:picLocks noChangeAspect="1"/>
          </p:cNvPicPr>
          <p:nvPr/>
        </p:nvPicPr>
        <p:blipFill>
          <a:blip r:embed="rId3" cstate="print"/>
          <a:stretch>
            <a:fillRect/>
          </a:stretch>
        </p:blipFill>
        <p:spPr>
          <a:xfrm>
            <a:off x="2514600" y="3429000"/>
            <a:ext cx="4526279" cy="2514600"/>
          </a:xfrm>
          <a:prstGeom prst="rect">
            <a:avLst/>
          </a:prstGeom>
        </p:spPr>
      </p:pic>
      <p:sp>
        <p:nvSpPr>
          <p:cNvPr id="8" name="Rectangle 7"/>
          <p:cNvSpPr/>
          <p:nvPr/>
        </p:nvSpPr>
        <p:spPr>
          <a:xfrm>
            <a:off x="1371600" y="6096000"/>
            <a:ext cx="5995987" cy="646331"/>
          </a:xfrm>
          <a:prstGeom prst="rect">
            <a:avLst/>
          </a:prstGeom>
        </p:spPr>
        <p:txBody>
          <a:bodyPr wrap="square">
            <a:spAutoFit/>
          </a:bodyPr>
          <a:lstStyle/>
          <a:p>
            <a:pPr algn="ctr"/>
            <a:r>
              <a:rPr lang="en-US" dirty="0">
                <a:solidFill>
                  <a:prstClr val="black"/>
                </a:solidFill>
                <a:hlinkClick r:id="rId4"/>
              </a:rPr>
              <a:t>https://communityactionpartnership.com/publication_toolkit/roma-next-generation-resource-guide</a:t>
            </a:r>
            <a:r>
              <a:rPr lang="en-US" dirty="0" smtClean="0">
                <a:solidFill>
                  <a:prstClr val="black"/>
                </a:solidFill>
                <a:hlinkClick r:id="rId4"/>
              </a:rPr>
              <a:t>/</a:t>
            </a:r>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25340144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On-Demand </a:t>
            </a:r>
            <a:r>
              <a:rPr lang="en-US" dirty="0" err="1" smtClean="0"/>
              <a:t>eCourses</a:t>
            </a:r>
            <a:r>
              <a:rPr lang="en-US" dirty="0" smtClean="0"/>
              <a:t/>
            </a:r>
            <a:br>
              <a:rPr lang="en-US" dirty="0" smtClean="0"/>
            </a:br>
            <a:r>
              <a:rPr lang="en-US" sz="3600" i="1" dirty="0" smtClean="0">
                <a:solidFill>
                  <a:srgbClr val="AE1259"/>
                </a:solidFill>
              </a:rPr>
              <a:t>Community Action Academy</a:t>
            </a:r>
            <a:endParaRPr lang="en-US" i="1" dirty="0">
              <a:solidFill>
                <a:srgbClr val="AE1259"/>
              </a:solidFill>
            </a:endParaRPr>
          </a:p>
        </p:txBody>
      </p:sp>
      <p:pic>
        <p:nvPicPr>
          <p:cNvPr id="4" name="Picture 3"/>
          <p:cNvPicPr>
            <a:picLocks noChangeAspect="1"/>
          </p:cNvPicPr>
          <p:nvPr/>
        </p:nvPicPr>
        <p:blipFill>
          <a:blip r:embed="rId3" cstate="print"/>
          <a:stretch>
            <a:fillRect/>
          </a:stretch>
        </p:blipFill>
        <p:spPr>
          <a:xfrm>
            <a:off x="3417454" y="1600201"/>
            <a:ext cx="5791200" cy="4364106"/>
          </a:xfrm>
          <a:prstGeom prst="rect">
            <a:avLst/>
          </a:prstGeom>
        </p:spPr>
      </p:pic>
      <p:pic>
        <p:nvPicPr>
          <p:cNvPr id="5" name="Picture 4"/>
          <p:cNvPicPr>
            <a:picLocks noChangeAspect="1"/>
          </p:cNvPicPr>
          <p:nvPr/>
        </p:nvPicPr>
        <p:blipFill>
          <a:blip r:embed="rId4" cstate="print"/>
          <a:stretch>
            <a:fillRect/>
          </a:stretch>
        </p:blipFill>
        <p:spPr>
          <a:xfrm>
            <a:off x="199479" y="1676400"/>
            <a:ext cx="3233215" cy="4135507"/>
          </a:xfrm>
          <a:prstGeom prst="rect">
            <a:avLst/>
          </a:prstGeom>
        </p:spPr>
      </p:pic>
      <p:sp>
        <p:nvSpPr>
          <p:cNvPr id="6" name="Right Brace 5"/>
          <p:cNvSpPr/>
          <p:nvPr/>
        </p:nvSpPr>
        <p:spPr>
          <a:xfrm>
            <a:off x="3124200" y="1524000"/>
            <a:ext cx="838200" cy="4516507"/>
          </a:xfrm>
          <a:prstGeom prst="rightBrace">
            <a:avLst/>
          </a:prstGeom>
          <a:ln w="28575">
            <a:solidFill>
              <a:srgbClr val="AE12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TextBox 6"/>
          <p:cNvSpPr txBox="1"/>
          <p:nvPr/>
        </p:nvSpPr>
        <p:spPr>
          <a:xfrm>
            <a:off x="5398654" y="4766072"/>
            <a:ext cx="3810000" cy="830997"/>
          </a:xfrm>
          <a:prstGeom prst="rect">
            <a:avLst/>
          </a:prstGeom>
          <a:noFill/>
        </p:spPr>
        <p:txBody>
          <a:bodyPr wrap="square" rtlCol="0">
            <a:spAutoFit/>
          </a:bodyPr>
          <a:lstStyle/>
          <a:p>
            <a:r>
              <a:rPr lang="en-US" sz="1600" dirty="0" smtClean="0">
                <a:solidFill>
                  <a:prstClr val="black"/>
                </a:solidFill>
                <a:hlinkClick r:id="rId5"/>
              </a:rPr>
              <a:t>Access Community Action Academy (FREE!)</a:t>
            </a:r>
            <a:endParaRPr lang="en-US" sz="1600" dirty="0" smtClean="0">
              <a:solidFill>
                <a:prstClr val="black"/>
              </a:solidFill>
            </a:endParaRPr>
          </a:p>
          <a:p>
            <a:r>
              <a:rPr lang="en-US" sz="1600" dirty="0" smtClean="0">
                <a:solidFill>
                  <a:prstClr val="black"/>
                </a:solidFill>
              </a:rPr>
              <a:t>Create Account/Login  </a:t>
            </a:r>
            <a:r>
              <a:rPr lang="en-US" sz="1600" dirty="0" smtClean="0">
                <a:solidFill>
                  <a:prstClr val="black"/>
                </a:solidFill>
                <a:sym typeface="Wingdings" panose="05000000000000000000" pitchFamily="2" charset="2"/>
              </a:rPr>
              <a:t>  ROMA Training    ROMA Next Generation Training Series </a:t>
            </a:r>
            <a:r>
              <a:rPr lang="en-US" sz="1600" dirty="0" smtClean="0">
                <a:solidFill>
                  <a:prstClr val="black"/>
                </a:solidFill>
              </a:rPr>
              <a:t>  </a:t>
            </a:r>
            <a:endParaRPr lang="en-US" sz="1600" dirty="0">
              <a:solidFill>
                <a:prstClr val="black"/>
              </a:solidFill>
            </a:endParaRPr>
          </a:p>
        </p:txBody>
      </p:sp>
      <p:cxnSp>
        <p:nvCxnSpPr>
          <p:cNvPr id="9" name="Straight Arrow Connector 8"/>
          <p:cNvCxnSpPr/>
          <p:nvPr/>
        </p:nvCxnSpPr>
        <p:spPr>
          <a:xfrm>
            <a:off x="5331921" y="3744153"/>
            <a:ext cx="1447800" cy="669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91200" y="4027345"/>
            <a:ext cx="2895600" cy="830997"/>
          </a:xfrm>
          <a:prstGeom prst="rect">
            <a:avLst/>
          </a:prstGeom>
          <a:noFill/>
        </p:spPr>
        <p:txBody>
          <a:bodyPr wrap="square" rtlCol="0">
            <a:spAutoFit/>
          </a:bodyPr>
          <a:lstStyle/>
          <a:p>
            <a:pPr algn="ctr"/>
            <a:r>
              <a:rPr lang="en-US" sz="2400" b="1" dirty="0" smtClean="0">
                <a:solidFill>
                  <a:srgbClr val="9BBB59">
                    <a:lumMod val="75000"/>
                  </a:srgbClr>
                </a:solidFill>
                <a:effectLst>
                  <a:outerShdw blurRad="38100" dist="38100" dir="2700000" algn="tl">
                    <a:srgbClr val="000000">
                      <a:alpha val="43137"/>
                    </a:srgbClr>
                  </a:outerShdw>
                </a:effectLst>
              </a:rPr>
              <a:t>NEW!</a:t>
            </a:r>
          </a:p>
          <a:p>
            <a:r>
              <a:rPr lang="en-US" sz="2400" b="1" dirty="0" smtClean="0">
                <a:solidFill>
                  <a:srgbClr val="AE1259"/>
                </a:solidFill>
                <a:effectLst>
                  <a:outerShdw blurRad="38100" dist="38100" dir="2700000" algn="tl">
                    <a:srgbClr val="000000">
                      <a:alpha val="43137"/>
                    </a:srgbClr>
                  </a:outerShdw>
                </a:effectLst>
              </a:rPr>
              <a:t>Implementing ROMA</a:t>
            </a:r>
            <a:endParaRPr lang="en-US" sz="2400" b="1" dirty="0">
              <a:solidFill>
                <a:srgbClr val="AE1259"/>
              </a:solidFill>
              <a:effectLst>
                <a:outerShdw blurRad="38100" dist="38100" dir="2700000" algn="tl">
                  <a:srgbClr val="000000">
                    <a:alpha val="43137"/>
                  </a:srgbClr>
                </a:outerShdw>
              </a:effectLst>
            </a:endParaRPr>
          </a:p>
        </p:txBody>
      </p:sp>
      <p:sp>
        <p:nvSpPr>
          <p:cNvPr id="26" name="TextBox 25"/>
          <p:cNvSpPr txBox="1"/>
          <p:nvPr/>
        </p:nvSpPr>
        <p:spPr>
          <a:xfrm>
            <a:off x="2705100" y="6247499"/>
            <a:ext cx="6172200" cy="369332"/>
          </a:xfrm>
          <a:prstGeom prst="rect">
            <a:avLst/>
          </a:prstGeom>
          <a:noFill/>
        </p:spPr>
        <p:txBody>
          <a:bodyPr wrap="square" rtlCol="0">
            <a:spAutoFit/>
          </a:bodyPr>
          <a:lstStyle/>
          <a:p>
            <a:r>
              <a:rPr lang="en-US" dirty="0" smtClean="0">
                <a:solidFill>
                  <a:prstClr val="black"/>
                </a:solidFill>
                <a:hlinkClick r:id="rId5"/>
              </a:rPr>
              <a:t>https://moodle.communityactionpartnership.com</a:t>
            </a:r>
            <a:endParaRPr lang="en-US" dirty="0">
              <a:solidFill>
                <a:prstClr val="black"/>
              </a:solidFill>
            </a:endParaRPr>
          </a:p>
        </p:txBody>
      </p:sp>
    </p:spTree>
    <p:extLst>
      <p:ext uri="{BB962C8B-B14F-4D97-AF65-F5344CB8AC3E}">
        <p14:creationId xmlns:p14="http://schemas.microsoft.com/office/powerpoint/2010/main" val="10609582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066800"/>
            <a:ext cx="3268231" cy="1162050"/>
          </a:xfrm>
        </p:spPr>
        <p:txBody>
          <a:bodyPr>
            <a:noAutofit/>
          </a:bodyPr>
          <a:lstStyle/>
          <a:p>
            <a:r>
              <a:rPr lang="en-US" sz="4400" dirty="0" smtClean="0"/>
              <a:t>Associated Resources</a:t>
            </a:r>
            <a:endParaRPr lang="en-US" dirty="0"/>
          </a:p>
        </p:txBody>
      </p:sp>
      <p:pic>
        <p:nvPicPr>
          <p:cNvPr id="2" name="Content Placeholder 1"/>
          <p:cNvPicPr>
            <a:picLocks noGrp="1" noChangeAspect="1"/>
          </p:cNvPicPr>
          <p:nvPr>
            <p:ph idx="1"/>
          </p:nvPr>
        </p:nvPicPr>
        <p:blipFill>
          <a:blip r:embed="rId2" cstate="print"/>
          <a:stretch>
            <a:fillRect/>
          </a:stretch>
        </p:blipFill>
        <p:spPr>
          <a:xfrm rot="712793">
            <a:off x="4267200" y="772904"/>
            <a:ext cx="3979246" cy="51838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 Placeholder 5"/>
          <p:cNvSpPr>
            <a:spLocks noGrp="1"/>
          </p:cNvSpPr>
          <p:nvPr>
            <p:ph type="body" sz="half" idx="2"/>
          </p:nvPr>
        </p:nvSpPr>
        <p:spPr>
          <a:xfrm>
            <a:off x="457200" y="2732048"/>
            <a:ext cx="3008313" cy="3122342"/>
          </a:xfrm>
        </p:spPr>
        <p:txBody>
          <a:bodyPr>
            <a:noAutofit/>
          </a:bodyPr>
          <a:lstStyle/>
          <a:p>
            <a:r>
              <a:rPr lang="en-US" sz="1800" b="1" dirty="0" smtClean="0">
                <a:solidFill>
                  <a:schemeClr val="tx1"/>
                </a:solidFill>
                <a:hlinkClick r:id="rId3"/>
              </a:rPr>
              <a:t>Partnership Website:</a:t>
            </a:r>
            <a:endParaRPr lang="en-US" sz="1800" b="1" dirty="0">
              <a:solidFill>
                <a:schemeClr val="tx1"/>
              </a:solidFill>
              <a:hlinkClick r:id="rId3"/>
            </a:endParaRPr>
          </a:p>
          <a:p>
            <a:r>
              <a:rPr lang="en-US" sz="1800" dirty="0" smtClean="0">
                <a:solidFill>
                  <a:schemeClr val="accent2"/>
                </a:solidFill>
                <a:hlinkClick r:id="rId3"/>
              </a:rPr>
              <a:t>https</a:t>
            </a:r>
            <a:r>
              <a:rPr lang="en-US" sz="1800" dirty="0">
                <a:solidFill>
                  <a:schemeClr val="accent2"/>
                </a:solidFill>
                <a:hlinkClick r:id="rId3"/>
              </a:rPr>
              <a:t>://</a:t>
            </a:r>
            <a:r>
              <a:rPr lang="en-US" sz="1800" dirty="0" smtClean="0">
                <a:solidFill>
                  <a:schemeClr val="accent2"/>
                </a:solidFill>
                <a:hlinkClick r:id="rId3"/>
              </a:rPr>
              <a:t>communityactionpartnership.com/publication_toolkit/roma-next-generation-resource-guide/</a:t>
            </a:r>
            <a:endParaRPr lang="en-US" sz="1800" dirty="0" smtClean="0">
              <a:solidFill>
                <a:schemeClr val="accent2"/>
              </a:solidFill>
            </a:endParaRPr>
          </a:p>
          <a:p>
            <a:endParaRPr lang="en-US" sz="1800" dirty="0">
              <a:solidFill>
                <a:schemeClr val="tx1"/>
              </a:solidFill>
            </a:endParaRPr>
          </a:p>
          <a:p>
            <a:r>
              <a:rPr lang="en-US" sz="1800" b="1" u="sng" dirty="0" smtClean="0">
                <a:solidFill>
                  <a:schemeClr val="tx1"/>
                </a:solidFill>
                <a:hlinkClick r:id="rId4"/>
              </a:rPr>
              <a:t>Community Action Academy:</a:t>
            </a:r>
          </a:p>
          <a:p>
            <a:r>
              <a:rPr lang="en-US" sz="1800" dirty="0" smtClean="0">
                <a:solidFill>
                  <a:schemeClr val="accent2"/>
                </a:solidFill>
                <a:hlinkClick r:id="rId4"/>
              </a:rPr>
              <a:t>https</a:t>
            </a:r>
            <a:r>
              <a:rPr lang="en-US" sz="1800" dirty="0">
                <a:solidFill>
                  <a:schemeClr val="accent2"/>
                </a:solidFill>
                <a:hlinkClick r:id="rId4"/>
              </a:rPr>
              <a:t>://moodle.communityactionpartnership.com/course/index.php?categoryid=23</a:t>
            </a:r>
            <a:endParaRPr lang="en-US" sz="1800" dirty="0">
              <a:solidFill>
                <a:schemeClr val="accent2"/>
              </a:solidFill>
            </a:endParaRPr>
          </a:p>
        </p:txBody>
      </p:sp>
    </p:spTree>
    <p:extLst>
      <p:ext uri="{BB962C8B-B14F-4D97-AF65-F5344CB8AC3E}">
        <p14:creationId xmlns:p14="http://schemas.microsoft.com/office/powerpoint/2010/main" val="7503533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b="1" dirty="0" smtClean="0">
                <a:solidFill>
                  <a:schemeClr val="tx1"/>
                </a:solidFill>
              </a:rPr>
              <a:t>Contacts</a:t>
            </a:r>
            <a:endParaRPr lang="en-US" b="1" dirty="0">
              <a:solidFill>
                <a:schemeClr val="tx1"/>
              </a:solidFill>
            </a:endParaRPr>
          </a:p>
        </p:txBody>
      </p:sp>
      <p:sp>
        <p:nvSpPr>
          <p:cNvPr id="3" name="Content Placeholder 2"/>
          <p:cNvSpPr>
            <a:spLocks noGrp="1"/>
          </p:cNvSpPr>
          <p:nvPr>
            <p:ph idx="1"/>
          </p:nvPr>
        </p:nvSpPr>
        <p:spPr>
          <a:xfrm>
            <a:off x="571500" y="1219200"/>
            <a:ext cx="8001000" cy="4724400"/>
          </a:xfrm>
        </p:spPr>
        <p:txBody>
          <a:bodyPr>
            <a:normAutofit fontScale="85000" lnSpcReduction="20000"/>
          </a:bodyPr>
          <a:lstStyle/>
          <a:p>
            <a:pPr marL="0" indent="0" algn="ctr">
              <a:spcBef>
                <a:spcPts val="0"/>
              </a:spcBef>
              <a:buNone/>
              <a:defRPr/>
            </a:pPr>
            <a:endParaRPr lang="en-US" sz="2800" b="1" kern="0" dirty="0" smtClean="0">
              <a:solidFill>
                <a:srgbClr val="000000"/>
              </a:solidFill>
              <a:latin typeface="Calibri" panose="020F0502020204030204" pitchFamily="34" charset="0"/>
            </a:endParaRPr>
          </a:p>
          <a:p>
            <a:pPr marL="0" indent="0" algn="ctr">
              <a:spcBef>
                <a:spcPts val="0"/>
              </a:spcBef>
              <a:buNone/>
              <a:defRPr/>
            </a:pPr>
            <a:r>
              <a:rPr lang="en-US" sz="2800" b="1" kern="0" dirty="0" smtClean="0">
                <a:solidFill>
                  <a:srgbClr val="000000"/>
                </a:solidFill>
              </a:rPr>
              <a:t>Courtney </a:t>
            </a:r>
            <a:r>
              <a:rPr lang="en-US" sz="2800" b="1" kern="0" dirty="0">
                <a:solidFill>
                  <a:srgbClr val="000000"/>
                </a:solidFill>
              </a:rPr>
              <a:t>Kohler, MPA, CCAP, NCRT</a:t>
            </a:r>
          </a:p>
          <a:p>
            <a:pPr marL="0" indent="0" algn="ctr">
              <a:spcBef>
                <a:spcPts val="0"/>
              </a:spcBef>
              <a:buNone/>
              <a:defRPr/>
            </a:pPr>
            <a:r>
              <a:rPr lang="en-US" sz="2800" kern="0" dirty="0">
                <a:solidFill>
                  <a:srgbClr val="000000"/>
                </a:solidFill>
              </a:rPr>
              <a:t>Senior Associate, T/TA</a:t>
            </a:r>
          </a:p>
          <a:p>
            <a:pPr marL="0" indent="0" algn="ctr">
              <a:spcBef>
                <a:spcPts val="0"/>
              </a:spcBef>
              <a:buNone/>
              <a:defRPr/>
            </a:pPr>
            <a:r>
              <a:rPr lang="en-US" sz="2800" kern="0" dirty="0">
                <a:solidFill>
                  <a:srgbClr val="000000"/>
                </a:solidFill>
              </a:rPr>
              <a:t>Community Action Partnership National Office</a:t>
            </a:r>
          </a:p>
          <a:p>
            <a:pPr marL="0" indent="0" algn="ctr">
              <a:spcBef>
                <a:spcPts val="0"/>
              </a:spcBef>
              <a:buNone/>
              <a:defRPr/>
            </a:pPr>
            <a:r>
              <a:rPr lang="en-US" sz="2800" kern="0" dirty="0">
                <a:solidFill>
                  <a:srgbClr val="000000"/>
                </a:solidFill>
                <a:hlinkClick r:id="rId3"/>
              </a:rPr>
              <a:t>ckohler@communityactionpartnership.com</a:t>
            </a:r>
            <a:r>
              <a:rPr lang="en-US" sz="2800" kern="0" dirty="0">
                <a:solidFill>
                  <a:srgbClr val="000000"/>
                </a:solidFill>
              </a:rPr>
              <a:t>  </a:t>
            </a:r>
            <a:endParaRPr lang="en-US" sz="2800" kern="0" dirty="0" smtClean="0">
              <a:solidFill>
                <a:srgbClr val="000000"/>
              </a:solidFill>
            </a:endParaRPr>
          </a:p>
          <a:p>
            <a:pPr marL="0" indent="0" algn="ctr">
              <a:spcBef>
                <a:spcPts val="0"/>
              </a:spcBef>
              <a:buNone/>
              <a:defRPr/>
            </a:pPr>
            <a:endParaRPr lang="en-US" sz="2800" kern="0" dirty="0" smtClean="0">
              <a:solidFill>
                <a:srgbClr val="000000"/>
              </a:solidFill>
            </a:endParaRPr>
          </a:p>
          <a:p>
            <a:pPr marL="0" indent="0" algn="ctr">
              <a:spcBef>
                <a:spcPts val="0"/>
              </a:spcBef>
              <a:buNone/>
              <a:defRPr/>
            </a:pPr>
            <a:r>
              <a:rPr lang="en-US" sz="2900" b="1" kern="0" dirty="0" smtClean="0">
                <a:solidFill>
                  <a:srgbClr val="000000"/>
                </a:solidFill>
              </a:rPr>
              <a:t>Barbara Mooney, Ed. D., NCRP</a:t>
            </a:r>
          </a:p>
          <a:p>
            <a:pPr marL="0" indent="0" algn="ctr">
              <a:spcBef>
                <a:spcPts val="0"/>
              </a:spcBef>
              <a:buNone/>
              <a:defRPr/>
            </a:pPr>
            <a:r>
              <a:rPr lang="en-US" sz="2700" kern="0" dirty="0" smtClean="0">
                <a:solidFill>
                  <a:srgbClr val="000000"/>
                </a:solidFill>
              </a:rPr>
              <a:t>Director</a:t>
            </a:r>
          </a:p>
          <a:p>
            <a:pPr marL="0" indent="0" algn="ctr">
              <a:spcBef>
                <a:spcPts val="0"/>
              </a:spcBef>
              <a:buNone/>
              <a:defRPr/>
            </a:pPr>
            <a:r>
              <a:rPr lang="en-US" sz="2700" kern="0" dirty="0" smtClean="0">
                <a:solidFill>
                  <a:srgbClr val="000000"/>
                </a:solidFill>
              </a:rPr>
              <a:t>Association of Nationally Certified ROMA Professionals</a:t>
            </a:r>
          </a:p>
          <a:p>
            <a:pPr marL="0" indent="0" algn="ctr">
              <a:spcBef>
                <a:spcPts val="0"/>
              </a:spcBef>
              <a:buNone/>
              <a:defRPr/>
            </a:pPr>
            <a:r>
              <a:rPr lang="en-US" sz="2900" b="1" kern="0" dirty="0" smtClean="0">
                <a:solidFill>
                  <a:srgbClr val="000000"/>
                </a:solidFill>
                <a:latin typeface="+mj-lt"/>
                <a:hlinkClick r:id="rId4"/>
              </a:rPr>
              <a:t>barbaramooney@windstream.net</a:t>
            </a:r>
            <a:endParaRPr lang="en-US" sz="2900" b="1" kern="0" dirty="0" smtClean="0">
              <a:solidFill>
                <a:srgbClr val="000000"/>
              </a:solidFill>
              <a:latin typeface="+mj-lt"/>
            </a:endParaRPr>
          </a:p>
          <a:p>
            <a:pPr marL="0" indent="0" algn="ctr">
              <a:spcBef>
                <a:spcPts val="0"/>
              </a:spcBef>
              <a:buNone/>
              <a:defRPr/>
            </a:pPr>
            <a:endParaRPr lang="en-US" sz="2900" b="1" kern="0" dirty="0" smtClean="0">
              <a:solidFill>
                <a:srgbClr val="000000"/>
              </a:solidFill>
              <a:latin typeface="+mj-lt"/>
            </a:endParaRPr>
          </a:p>
          <a:p>
            <a:pPr marL="0" indent="0" algn="ctr">
              <a:spcBef>
                <a:spcPts val="0"/>
              </a:spcBef>
              <a:buNone/>
              <a:defRPr/>
            </a:pPr>
            <a:r>
              <a:rPr lang="en-US" sz="2900" b="1" kern="0" dirty="0" smtClean="0">
                <a:solidFill>
                  <a:srgbClr val="000000"/>
                </a:solidFill>
                <a:latin typeface="+mj-lt"/>
              </a:rPr>
              <a:t>Carey Gibson, MSW, NCRP</a:t>
            </a:r>
          </a:p>
          <a:p>
            <a:pPr marL="0" indent="0" algn="ctr">
              <a:spcBef>
                <a:spcPts val="0"/>
              </a:spcBef>
              <a:buNone/>
              <a:defRPr/>
            </a:pPr>
            <a:r>
              <a:rPr lang="en-US" sz="2900" kern="0" dirty="0" smtClean="0">
                <a:solidFill>
                  <a:srgbClr val="000000"/>
                </a:solidFill>
                <a:latin typeface="+mj-lt"/>
              </a:rPr>
              <a:t>Project Manager</a:t>
            </a:r>
          </a:p>
          <a:p>
            <a:pPr marL="0" indent="0" algn="ctr">
              <a:spcBef>
                <a:spcPts val="0"/>
              </a:spcBef>
              <a:buNone/>
              <a:defRPr/>
            </a:pPr>
            <a:r>
              <a:rPr lang="en-US" sz="2900" kern="0" dirty="0" smtClean="0">
                <a:solidFill>
                  <a:srgbClr val="000000"/>
                </a:solidFill>
                <a:latin typeface="+mj-lt"/>
              </a:rPr>
              <a:t>National Peer to Peer NCRI Project</a:t>
            </a:r>
          </a:p>
          <a:p>
            <a:pPr marL="0" indent="0" algn="ctr">
              <a:spcBef>
                <a:spcPts val="0"/>
              </a:spcBef>
              <a:buNone/>
              <a:defRPr/>
            </a:pPr>
            <a:r>
              <a:rPr lang="en-US" sz="2900" b="1" kern="0" dirty="0" smtClean="0">
                <a:solidFill>
                  <a:srgbClr val="000000"/>
                </a:solidFill>
                <a:latin typeface="+mj-lt"/>
                <a:hlinkClick r:id="rId5"/>
              </a:rPr>
              <a:t>careylgibson@gmail.com</a:t>
            </a:r>
            <a:endParaRPr lang="en-US" sz="2900" b="1" kern="0" dirty="0" smtClean="0">
              <a:solidFill>
                <a:srgbClr val="000000"/>
              </a:solidFill>
              <a:latin typeface="+mj-lt"/>
            </a:endParaRPr>
          </a:p>
          <a:p>
            <a:pPr marL="0" indent="0" algn="ctr">
              <a:spcBef>
                <a:spcPts val="0"/>
              </a:spcBef>
              <a:buNone/>
              <a:defRPr/>
            </a:pPr>
            <a:endParaRPr lang="en-US" sz="2900" b="1" kern="0" dirty="0" smtClean="0">
              <a:solidFill>
                <a:srgbClr val="000000"/>
              </a:solidFill>
              <a:latin typeface="+mj-lt"/>
            </a:endParaRPr>
          </a:p>
          <a:p>
            <a:pPr marL="0" indent="0" algn="ctr">
              <a:spcBef>
                <a:spcPts val="0"/>
              </a:spcBef>
              <a:buNone/>
              <a:defRPr/>
            </a:pPr>
            <a:endParaRPr lang="en-US" sz="3500" b="1" kern="0" dirty="0" smtClean="0">
              <a:solidFill>
                <a:srgbClr val="000000"/>
              </a:solidFill>
              <a:latin typeface="+mj-lt"/>
            </a:endParaRPr>
          </a:p>
          <a:p>
            <a:pPr marL="0" indent="0" algn="ctr">
              <a:spcBef>
                <a:spcPts val="0"/>
              </a:spcBef>
              <a:buNone/>
              <a:defRPr/>
            </a:pPr>
            <a:endParaRPr lang="en-US" sz="900" i="1" kern="0" dirty="0" smtClean="0">
              <a:solidFill>
                <a:srgbClr val="000000"/>
              </a:solidFill>
              <a:latin typeface="Formata-LightItalic"/>
            </a:endParaRPr>
          </a:p>
          <a:p>
            <a:pPr marL="0" indent="0" algn="ctr">
              <a:spcBef>
                <a:spcPts val="0"/>
              </a:spcBef>
              <a:buNone/>
              <a:defRPr/>
            </a:pPr>
            <a:endParaRPr lang="en-US" sz="900" i="1" kern="0" dirty="0" smtClean="0">
              <a:solidFill>
                <a:srgbClr val="000000"/>
              </a:solidFill>
              <a:latin typeface="Formata-LightItalic"/>
            </a:endParaRPr>
          </a:p>
          <a:p>
            <a:pPr marL="0" lvl="0" indent="0" algn="ctr">
              <a:spcBef>
                <a:spcPts val="0"/>
              </a:spcBef>
              <a:buClrTx/>
              <a:buSzTx/>
              <a:buNone/>
              <a:defRPr/>
            </a:pPr>
            <a:endParaRPr lang="en-US" sz="2400" kern="0" dirty="0" smtClean="0">
              <a:solidFill>
                <a:srgbClr val="000000"/>
              </a:solidFill>
              <a:latin typeface="Calibri" panose="020F0502020204030204" pitchFamily="34" charset="0"/>
            </a:endParaRPr>
          </a:p>
          <a:p>
            <a:pPr marL="0" lvl="0" indent="0" algn="ctr">
              <a:spcBef>
                <a:spcPts val="0"/>
              </a:spcBef>
              <a:buClrTx/>
              <a:buSzTx/>
              <a:buNone/>
              <a:defRPr/>
            </a:pPr>
            <a:endParaRPr lang="en-US" sz="2400" kern="0" dirty="0" smtClean="0">
              <a:solidFill>
                <a:srgbClr val="000000"/>
              </a:solidFill>
              <a:latin typeface="Calibri" panose="020F0502020204030204" pitchFamily="34" charset="0"/>
            </a:endParaRPr>
          </a:p>
        </p:txBody>
      </p:sp>
      <p:sp>
        <p:nvSpPr>
          <p:cNvPr id="4" name="TextBox 3"/>
          <p:cNvSpPr txBox="1"/>
          <p:nvPr/>
        </p:nvSpPr>
        <p:spPr>
          <a:xfrm>
            <a:off x="914400" y="6096000"/>
            <a:ext cx="6477000" cy="1015663"/>
          </a:xfrm>
          <a:prstGeom prst="rect">
            <a:avLst/>
          </a:prstGeom>
          <a:noFill/>
        </p:spPr>
        <p:txBody>
          <a:bodyPr wrap="square" rtlCol="0">
            <a:spAutoFit/>
          </a:bodyPr>
          <a:lstStyle/>
          <a:p>
            <a:pPr algn="ctr" defTabSz="914400"/>
            <a:r>
              <a:rPr lang="en-US" sz="800" i="1" kern="0" dirty="0">
                <a:solidFill>
                  <a:srgbClr val="000000"/>
                </a:solidFill>
                <a:latin typeface="Formata-LightItalic"/>
              </a:rPr>
              <a:t>This presentation was created by the National Association of Community Action Agencies – Community Action Partnership, in the performance of the U.S. Department of Health and Human Services, Administration for Children and Families, Office of Community Services Grant </a:t>
            </a:r>
            <a:r>
              <a:rPr lang="en-US" sz="800" i="1" kern="0" dirty="0" smtClean="0">
                <a:solidFill>
                  <a:srgbClr val="000000"/>
                </a:solidFill>
                <a:latin typeface="Formata-LightItalic"/>
              </a:rPr>
              <a:t>Number </a:t>
            </a:r>
            <a:r>
              <a:rPr lang="en-US" sz="800" i="1" kern="0" dirty="0">
                <a:solidFill>
                  <a:srgbClr val="000000"/>
                </a:solidFill>
                <a:latin typeface="Formata-LightItalic"/>
              </a:rPr>
              <a:t>90ET0465. Any opinion, findings, and conclusions, or recommendations expressed in this material are those of the author(s) and do not necessarily reflect the views of the U.S. Department of Health and Human Services, Administration for Children and Families</a:t>
            </a:r>
            <a:r>
              <a:rPr lang="en-US" sz="900" i="1" kern="0" dirty="0">
                <a:solidFill>
                  <a:srgbClr val="000000"/>
                </a:solidFill>
                <a:latin typeface="Formata-LightItalic"/>
              </a:rPr>
              <a:t>.</a:t>
            </a:r>
            <a:endParaRPr lang="en-US" sz="900" kern="0" dirty="0">
              <a:solidFill>
                <a:sysClr val="windowText" lastClr="000000"/>
              </a:solidFill>
            </a:endParaRPr>
          </a:p>
          <a:p>
            <a:pPr algn="ctr" defTabSz="914400"/>
            <a:endParaRPr lang="en-US" dirty="0">
              <a:solidFill>
                <a:prstClr val="black"/>
              </a:solidFill>
            </a:endParaRPr>
          </a:p>
        </p:txBody>
      </p:sp>
    </p:spTree>
    <p:extLst>
      <p:ext uri="{BB962C8B-B14F-4D97-AF65-F5344CB8AC3E}">
        <p14:creationId xmlns:p14="http://schemas.microsoft.com/office/powerpoint/2010/main" val="793756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A84772-C5CA-49BF-82A1-B7408888BEC6}"/>
              </a:ext>
            </a:extLst>
          </p:cNvPr>
          <p:cNvSpPr>
            <a:spLocks noGrp="1"/>
          </p:cNvSpPr>
          <p:nvPr>
            <p:ph type="title"/>
          </p:nvPr>
        </p:nvSpPr>
        <p:spPr>
          <a:xfrm>
            <a:off x="838200" y="0"/>
            <a:ext cx="7543800" cy="1905000"/>
          </a:xfrm>
        </p:spPr>
        <p:txBody>
          <a:bodyPr>
            <a:normAutofit/>
          </a:bodyPr>
          <a:lstStyle/>
          <a:p>
            <a:r>
              <a:rPr lang="en-US" dirty="0" smtClean="0"/>
              <a:t>A </a:t>
            </a:r>
            <a:r>
              <a:rPr lang="en-US" dirty="0"/>
              <a:t>Theory of </a:t>
            </a:r>
            <a:r>
              <a:rPr lang="en-US" dirty="0" smtClean="0"/>
              <a:t>Change Is Like a Logic Model</a:t>
            </a:r>
            <a:endParaRPr lang="en-US" dirty="0"/>
          </a:p>
        </p:txBody>
      </p:sp>
      <p:sp>
        <p:nvSpPr>
          <p:cNvPr id="3" name="Content Placeholder 2">
            <a:extLst>
              <a:ext uri="{FF2B5EF4-FFF2-40B4-BE49-F238E27FC236}">
                <a16:creationId xmlns="" xmlns:a16="http://schemas.microsoft.com/office/drawing/2014/main" id="{2B3FFECC-B2DB-4D81-B9CD-EB847F1702FA}"/>
              </a:ext>
            </a:extLst>
          </p:cNvPr>
          <p:cNvSpPr>
            <a:spLocks noGrp="1"/>
          </p:cNvSpPr>
          <p:nvPr>
            <p:ph idx="1"/>
          </p:nvPr>
        </p:nvSpPr>
        <p:spPr>
          <a:xfrm>
            <a:off x="0" y="2362200"/>
            <a:ext cx="6629400" cy="3549953"/>
          </a:xfrm>
        </p:spPr>
        <p:txBody>
          <a:bodyPr>
            <a:noAutofit/>
          </a:bodyPr>
          <a:lstStyle/>
          <a:p>
            <a:pPr>
              <a:buFont typeface="Wingdings" panose="05000000000000000000" pitchFamily="2" charset="2"/>
              <a:buChar char="§"/>
            </a:pPr>
            <a:r>
              <a:rPr lang="en-US" sz="2400" dirty="0" smtClean="0"/>
              <a:t>It includes </a:t>
            </a:r>
            <a:r>
              <a:rPr lang="en-US" sz="2400" dirty="0"/>
              <a:t>the core principles of the network, identification of strategies and services, and how the network will convert their organizational and financial resources into the desired results</a:t>
            </a:r>
            <a:r>
              <a:rPr lang="en-US" sz="2400" dirty="0" smtClean="0"/>
              <a:t>.</a:t>
            </a:r>
          </a:p>
          <a:p>
            <a:pPr>
              <a:buFont typeface="Wingdings" panose="05000000000000000000" pitchFamily="2" charset="2"/>
              <a:buChar char="§"/>
            </a:pPr>
            <a:r>
              <a:rPr lang="en-US" sz="2400" dirty="0" smtClean="0"/>
              <a:t>Often a graphic presentation of a mission statement</a:t>
            </a:r>
            <a:endParaRPr lang="en-US" sz="2400" dirty="0"/>
          </a:p>
        </p:txBody>
      </p:sp>
      <p:pic>
        <p:nvPicPr>
          <p:cNvPr id="5" name="Picture 2" descr="Image result for theory of change icon">
            <a:extLst>
              <a:ext uri="{FF2B5EF4-FFF2-40B4-BE49-F238E27FC236}">
                <a16:creationId xmlns="" xmlns:a16="http://schemas.microsoft.com/office/drawing/2014/main" id="{C7A019F7-A63B-4E10-A580-FF240CB925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81800" y="2273013"/>
            <a:ext cx="1883246" cy="282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06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605A42EF-68E6-4808-81CD-E5ABD0ED92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808764" y="634947"/>
            <a:ext cx="3845378" cy="1450757"/>
          </a:xfrm>
        </p:spPr>
        <p:txBody>
          <a:bodyPr>
            <a:normAutofit/>
          </a:bodyPr>
          <a:lstStyle/>
          <a:p>
            <a:r>
              <a:rPr lang="en-US" b="1" dirty="0"/>
              <a:t>Why We Need It</a:t>
            </a:r>
          </a:p>
        </p:txBody>
      </p:sp>
      <p:pic>
        <p:nvPicPr>
          <p:cNvPr id="7170" name="Picture 2" descr="Image result for why do we need it">
            <a:extLst>
              <a:ext uri="{FF2B5EF4-FFF2-40B4-BE49-F238E27FC236}">
                <a16:creationId xmlns="" xmlns:a16="http://schemas.microsoft.com/office/drawing/2014/main" id="{D40A6950-3F05-4779-BBC5-6F45156687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8850" y="645107"/>
            <a:ext cx="3935810" cy="524774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 xmlns:a16="http://schemas.microsoft.com/office/drawing/2014/main" id="{3C4A154E-1950-4755-A5FC-5998EE0CC1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494659" y="2152187"/>
            <a:ext cx="3845379" cy="3670180"/>
          </a:xfrm>
        </p:spPr>
        <p:txBody>
          <a:bodyPr>
            <a:normAutofit/>
          </a:bodyPr>
          <a:lstStyle/>
          <a:p>
            <a:pPr marL="0" indent="0" algn="ctr">
              <a:buNone/>
            </a:pPr>
            <a:r>
              <a:rPr lang="en-US" sz="2800" dirty="0"/>
              <a:t>*Make a complicated system easier to understand.</a:t>
            </a:r>
          </a:p>
          <a:p>
            <a:pPr marL="0" indent="0" algn="ctr">
              <a:buNone/>
            </a:pPr>
            <a:r>
              <a:rPr lang="en-US" sz="2800" dirty="0"/>
              <a:t>*Unify the network.</a:t>
            </a:r>
          </a:p>
          <a:p>
            <a:pPr marL="0" indent="0" algn="ctr">
              <a:buNone/>
            </a:pPr>
            <a:r>
              <a:rPr lang="en-US" sz="2800" dirty="0"/>
              <a:t>*Articulate core principles.</a:t>
            </a:r>
          </a:p>
          <a:p>
            <a:pPr marL="0" indent="0" algn="ctr">
              <a:buNone/>
            </a:pPr>
            <a:r>
              <a:rPr lang="en-US" sz="2800" dirty="0"/>
              <a:t>*Identify national goals. </a:t>
            </a:r>
          </a:p>
        </p:txBody>
      </p:sp>
      <p:sp>
        <p:nvSpPr>
          <p:cNvPr id="75" name="Rectangle 74">
            <a:extLst>
              <a:ext uri="{FF2B5EF4-FFF2-40B4-BE49-F238E27FC236}">
                <a16:creationId xmlns="" xmlns:a16="http://schemas.microsoft.com/office/drawing/2014/main" id="{3FE9C285-56FB-4B36-8ECA-C2D6596AA9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 xmlns:a16="http://schemas.microsoft.com/office/drawing/2014/main" id="{937C076B-00B1-4629-B27F-A86F9885FB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p:cNvSpPr>
            <a:spLocks noGrp="1"/>
          </p:cNvSpPr>
          <p:nvPr>
            <p:ph type="ftr" sz="quarter" idx="11"/>
          </p:nvPr>
        </p:nvSpPr>
        <p:spPr>
          <a:xfrm>
            <a:off x="2764639" y="6459786"/>
            <a:ext cx="3617103"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NASCSP |2017 ROMA ICEP</a:t>
            </a:r>
          </a:p>
        </p:txBody>
      </p:sp>
    </p:spTree>
    <p:extLst>
      <p:ext uri="{BB962C8B-B14F-4D97-AF65-F5344CB8AC3E}">
        <p14:creationId xmlns:p14="http://schemas.microsoft.com/office/powerpoint/2010/main" val="138131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3741B58E-3B65-4A01-A276-975AB2CF8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 xmlns:a16="http://schemas.microsoft.com/office/drawing/2014/main" id="{7AAC67C3-831B-4AB1-A259-DFB839CAFA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6C74888C-F6BE-4A52-A392-5308E8F43767}"/>
              </a:ext>
            </a:extLst>
          </p:cNvPr>
          <p:cNvSpPr>
            <a:spLocks noGrp="1"/>
          </p:cNvSpPr>
          <p:nvPr>
            <p:ph type="title"/>
          </p:nvPr>
        </p:nvSpPr>
        <p:spPr>
          <a:xfrm>
            <a:off x="369278" y="605896"/>
            <a:ext cx="2526322" cy="5646208"/>
          </a:xfrm>
        </p:spPr>
        <p:txBody>
          <a:bodyPr anchor="ctr">
            <a:normAutofit/>
          </a:bodyPr>
          <a:lstStyle/>
          <a:p>
            <a:pPr algn="ctr"/>
            <a:r>
              <a:rPr lang="en-US" sz="3600" dirty="0">
                <a:solidFill>
                  <a:srgbClr val="FFFFFF"/>
                </a:solidFill>
              </a:rPr>
              <a:t>The National Community Action Network Theory Of Change:</a:t>
            </a:r>
          </a:p>
        </p:txBody>
      </p:sp>
      <p:sp>
        <p:nvSpPr>
          <p:cNvPr id="21" name="Rectangle 20">
            <a:extLst>
              <a:ext uri="{FF2B5EF4-FFF2-40B4-BE49-F238E27FC236}">
                <a16:creationId xmlns="" xmlns:a16="http://schemas.microsoft.com/office/drawing/2014/main" id="{054B3F04-9EAC-45C0-B3CE-0387EEA10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 xmlns:a16="http://schemas.microsoft.com/office/drawing/2014/main" id="{69E05321-571E-497F-920B-28FE5235D901}"/>
              </a:ext>
            </a:extLst>
          </p:cNvPr>
          <p:cNvSpPr>
            <a:spLocks noGrp="1"/>
          </p:cNvSpPr>
          <p:nvPr>
            <p:ph idx="1"/>
          </p:nvPr>
        </p:nvSpPr>
        <p:spPr>
          <a:xfrm>
            <a:off x="3078060" y="406400"/>
            <a:ext cx="5778449" cy="6299200"/>
          </a:xfrm>
        </p:spPr>
        <p:txBody>
          <a:bodyPr anchor="ctr">
            <a:noAutofit/>
          </a:bodyPr>
          <a:lstStyle/>
          <a:p>
            <a:pPr>
              <a:spcAft>
                <a:spcPts val="1308"/>
              </a:spcAft>
              <a:buNone/>
              <a:defRPr/>
            </a:pPr>
            <a:r>
              <a:rPr lang="en-US" sz="4000" b="1" dirty="0" smtClean="0"/>
              <a:t>* Describes</a:t>
            </a:r>
            <a:endParaRPr lang="en-US" sz="4000" dirty="0"/>
          </a:p>
          <a:p>
            <a:pPr>
              <a:spcAft>
                <a:spcPts val="1308"/>
              </a:spcAft>
              <a:buNone/>
              <a:defRPr/>
            </a:pPr>
            <a:r>
              <a:rPr lang="en-US" sz="4000" b="1" dirty="0" smtClean="0"/>
              <a:t>* Portrays</a:t>
            </a:r>
            <a:endParaRPr lang="en-US" sz="4000" dirty="0"/>
          </a:p>
          <a:p>
            <a:pPr>
              <a:spcAft>
                <a:spcPts val="1308"/>
              </a:spcAft>
              <a:buNone/>
              <a:defRPr/>
            </a:pPr>
            <a:r>
              <a:rPr lang="en-US" sz="4000" b="1" dirty="0" smtClean="0"/>
              <a:t>* Identifies</a:t>
            </a:r>
            <a:endParaRPr lang="en-US" sz="4000" dirty="0"/>
          </a:p>
          <a:p>
            <a:pPr>
              <a:spcAft>
                <a:spcPts val="1308"/>
              </a:spcAft>
              <a:buNone/>
              <a:defRPr/>
            </a:pPr>
            <a:r>
              <a:rPr lang="en-US" sz="4000" b="1" dirty="0" smtClean="0"/>
              <a:t>* Demonstrates</a:t>
            </a:r>
            <a:endParaRPr lang="en-US" sz="4000" dirty="0"/>
          </a:p>
          <a:p>
            <a:pPr>
              <a:spcAft>
                <a:spcPts val="1308"/>
              </a:spcAft>
              <a:buNone/>
              <a:defRPr/>
            </a:pPr>
            <a:r>
              <a:rPr lang="en-US" sz="4000" b="1" dirty="0" smtClean="0"/>
              <a:t>* Connects</a:t>
            </a:r>
            <a:endParaRPr lang="en-US" sz="4000" dirty="0"/>
          </a:p>
        </p:txBody>
      </p:sp>
    </p:spTree>
    <p:extLst>
      <p:ext uri="{BB962C8B-B14F-4D97-AF65-F5344CB8AC3E}">
        <p14:creationId xmlns:p14="http://schemas.microsoft.com/office/powerpoint/2010/main" val="119414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457200" y="152400"/>
            <a:ext cx="8260126" cy="5897563"/>
          </a:xfrm>
          <a:prstGeom prst="rect">
            <a:avLst/>
          </a:prstGeom>
          <a:noFill/>
          <a:ln w="9525">
            <a:noFill/>
            <a:miter lim="800000"/>
            <a:headEnd/>
            <a:tailEnd/>
          </a:ln>
        </p:spPr>
      </p:pic>
    </p:spTree>
    <p:extLst>
      <p:ext uri="{BB962C8B-B14F-4D97-AF65-F5344CB8AC3E}">
        <p14:creationId xmlns:p14="http://schemas.microsoft.com/office/powerpoint/2010/main" val="1105453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88736"/>
            <a:ext cx="7039527" cy="748303"/>
          </a:xfrm>
        </p:spPr>
        <p:txBody>
          <a:bodyPr>
            <a:normAutofit/>
          </a:bodyPr>
          <a:lstStyle/>
          <a:p>
            <a:r>
              <a:rPr lang="en-US" sz="3200" dirty="0"/>
              <a:t>Community Action and </a:t>
            </a:r>
            <a:r>
              <a:rPr lang="en-US" sz="3200" dirty="0" smtClean="0"/>
              <a:t>CSBG</a:t>
            </a:r>
            <a:endParaRPr lang="en-US" sz="3200" dirty="0">
              <a:solidFill>
                <a:srgbClr val="C00000"/>
              </a:solidFill>
            </a:endParaRPr>
          </a:p>
        </p:txBody>
      </p:sp>
      <p:sp>
        <p:nvSpPr>
          <p:cNvPr id="3" name="Content Placeholder 2"/>
          <p:cNvSpPr>
            <a:spLocks noGrp="1"/>
          </p:cNvSpPr>
          <p:nvPr>
            <p:ph idx="1"/>
          </p:nvPr>
        </p:nvSpPr>
        <p:spPr>
          <a:xfrm>
            <a:off x="588819" y="1380911"/>
            <a:ext cx="7966362" cy="4501176"/>
          </a:xfrm>
          <a:solidFill>
            <a:schemeClr val="tx2">
              <a:lumMod val="20000"/>
              <a:lumOff val="80000"/>
            </a:schemeClr>
          </a:solidFill>
          <a:ln>
            <a:noFill/>
          </a:ln>
        </p:spPr>
        <p:txBody>
          <a:bodyPr numCol="2">
            <a:normAutofit/>
          </a:bodyPr>
          <a:lstStyle/>
          <a:p>
            <a:pPr marL="0" indent="0">
              <a:buNone/>
            </a:pPr>
            <a:r>
              <a:rPr lang="en-US" sz="1800" b="1" dirty="0" smtClean="0"/>
              <a:t>	</a:t>
            </a:r>
            <a:r>
              <a:rPr lang="en-US" sz="2000" b="1" dirty="0" smtClean="0"/>
              <a:t>How well does the </a:t>
            </a:r>
          </a:p>
          <a:p>
            <a:pPr marL="0" indent="0">
              <a:buNone/>
            </a:pPr>
            <a:r>
              <a:rPr lang="en-US" sz="2000" b="1" dirty="0"/>
              <a:t>	</a:t>
            </a:r>
            <a:r>
              <a:rPr lang="en-US" sz="2000" b="1" dirty="0" smtClean="0"/>
              <a:t>Network operate?</a:t>
            </a:r>
            <a:r>
              <a:rPr lang="en-US" sz="1800" b="1" dirty="0" smtClean="0"/>
              <a:t>	</a:t>
            </a:r>
            <a:r>
              <a:rPr lang="en-US" sz="1800" dirty="0" smtClean="0"/>
              <a:t>				</a:t>
            </a:r>
            <a:br>
              <a:rPr lang="en-US" sz="1800" dirty="0" smtClean="0"/>
            </a:br>
            <a:r>
              <a:rPr lang="en-US" sz="1800" dirty="0" smtClean="0"/>
              <a:t/>
            </a:r>
            <a:br>
              <a:rPr lang="en-US" sz="1800" dirty="0" smtClean="0"/>
            </a:br>
            <a:endParaRPr lang="en-US" sz="1800" dirty="0" smtClean="0"/>
          </a:p>
          <a:p>
            <a:r>
              <a:rPr lang="en-US" sz="2000" dirty="0" smtClean="0"/>
              <a:t>Local Organizational </a:t>
            </a:r>
            <a:br>
              <a:rPr lang="en-US" sz="2000" dirty="0" smtClean="0"/>
            </a:br>
            <a:r>
              <a:rPr lang="en-US" sz="2000" dirty="0" smtClean="0"/>
              <a:t>standards			</a:t>
            </a:r>
          </a:p>
          <a:p>
            <a:r>
              <a:rPr lang="en-US" sz="2000" dirty="0" smtClean="0"/>
              <a:t>State and Federal Accountability</a:t>
            </a:r>
            <a:br>
              <a:rPr lang="en-US" sz="2000" dirty="0" smtClean="0"/>
            </a:br>
            <a:r>
              <a:rPr lang="en-US" sz="2000" dirty="0" smtClean="0"/>
              <a:t>Measures</a:t>
            </a:r>
          </a:p>
          <a:p>
            <a:r>
              <a:rPr lang="en-US" sz="2000" dirty="0" smtClean="0"/>
              <a:t>Results Oriented Management and Accountability System</a:t>
            </a:r>
          </a:p>
          <a:p>
            <a:pPr marL="0" indent="0">
              <a:buNone/>
            </a:pPr>
            <a:r>
              <a:rPr lang="en-US" sz="1800" b="1" dirty="0" smtClean="0"/>
              <a:t>	     </a:t>
            </a:r>
          </a:p>
          <a:p>
            <a:pPr marL="0" indent="0">
              <a:buNone/>
            </a:pPr>
            <a:r>
              <a:rPr lang="en-US" sz="2000" b="1" dirty="0" smtClean="0"/>
              <a:t>             </a:t>
            </a:r>
          </a:p>
          <a:p>
            <a:pPr marL="0" indent="0">
              <a:buNone/>
            </a:pPr>
            <a:r>
              <a:rPr lang="en-US" sz="2000" b="1" dirty="0" smtClean="0"/>
              <a:t>             What difference does </a:t>
            </a:r>
            <a:br>
              <a:rPr lang="en-US" sz="2000" b="1" dirty="0" smtClean="0"/>
            </a:br>
            <a:r>
              <a:rPr lang="en-US" sz="2000" b="1" dirty="0" smtClean="0"/>
              <a:t>	the Network make?</a:t>
            </a:r>
          </a:p>
          <a:p>
            <a:pPr marL="0" indent="0" algn="ctr">
              <a:buNone/>
            </a:pPr>
            <a:r>
              <a:rPr lang="en-US" sz="1800" b="1" dirty="0" smtClean="0"/>
              <a:t/>
            </a:r>
            <a:br>
              <a:rPr lang="en-US" sz="1800" b="1" dirty="0" smtClean="0"/>
            </a:br>
            <a:r>
              <a:rPr lang="en-US" sz="1800" b="1" dirty="0" smtClean="0"/>
              <a:t/>
            </a:r>
            <a:br>
              <a:rPr lang="en-US" sz="1800" b="1" dirty="0" smtClean="0"/>
            </a:br>
            <a:endParaRPr lang="en-US" sz="1800" dirty="0"/>
          </a:p>
          <a:p>
            <a:r>
              <a:rPr lang="en-US" sz="2000" dirty="0" smtClean="0"/>
              <a:t>Individual and Family National Performance Indicators</a:t>
            </a:r>
          </a:p>
          <a:p>
            <a:r>
              <a:rPr lang="en-US" sz="2000" dirty="0" smtClean="0"/>
              <a:t>Community National Performance Indicators</a:t>
            </a:r>
          </a:p>
        </p:txBody>
      </p:sp>
      <p:sp>
        <p:nvSpPr>
          <p:cNvPr id="4" name="Slide Number Placeholder 3"/>
          <p:cNvSpPr>
            <a:spLocks noGrp="1"/>
          </p:cNvSpPr>
          <p:nvPr>
            <p:ph type="sldNum" sz="quarter" idx="12"/>
          </p:nvPr>
        </p:nvSpPr>
        <p:spPr/>
        <p:txBody>
          <a:bodyPr/>
          <a:lstStyle/>
          <a:p>
            <a:fld id="{2066355A-084C-D24E-9AD2-7E4FC41EA627}" type="slidenum">
              <a:rPr lang="en-US" smtClean="0"/>
              <a:pPr/>
              <a:t>17</a:t>
            </a:fld>
            <a:endParaRPr lang="en-US" dirty="0"/>
          </a:p>
        </p:txBody>
      </p:sp>
      <p:sp>
        <p:nvSpPr>
          <p:cNvPr id="5" name="TextBox 4"/>
          <p:cNvSpPr txBox="1"/>
          <p:nvPr/>
        </p:nvSpPr>
        <p:spPr>
          <a:xfrm>
            <a:off x="588819" y="919246"/>
            <a:ext cx="7966362" cy="461665"/>
          </a:xfrm>
          <a:prstGeom prst="rect">
            <a:avLst/>
          </a:prstGeom>
          <a:solidFill>
            <a:schemeClr val="accent1">
              <a:lumMod val="20000"/>
              <a:lumOff val="80000"/>
            </a:schemeClr>
          </a:solidFill>
        </p:spPr>
        <p:txBody>
          <a:bodyPr wrap="square" rtlCol="0">
            <a:spAutoFit/>
          </a:bodyPr>
          <a:lstStyle/>
          <a:p>
            <a:pPr algn="ctr"/>
            <a:r>
              <a:rPr lang="en-US" sz="2400" b="1" dirty="0" smtClean="0"/>
              <a:t>PERFORMANCE MANAGEMENT</a:t>
            </a:r>
            <a:endParaRPr lang="en-US" sz="2400" b="1" dirty="0"/>
          </a:p>
        </p:txBody>
      </p:sp>
      <p:sp>
        <p:nvSpPr>
          <p:cNvPr id="7" name="Up Arrow 6"/>
          <p:cNvSpPr/>
          <p:nvPr/>
        </p:nvSpPr>
        <p:spPr>
          <a:xfrm>
            <a:off x="6288505" y="2268654"/>
            <a:ext cx="264695" cy="4622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Up Arrow 7"/>
          <p:cNvSpPr/>
          <p:nvPr/>
        </p:nvSpPr>
        <p:spPr>
          <a:xfrm>
            <a:off x="2362200" y="2268654"/>
            <a:ext cx="264695" cy="46225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rot="10800000">
            <a:off x="3733800" y="1595692"/>
            <a:ext cx="523374" cy="2416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a:off x="4648200" y="1595693"/>
            <a:ext cx="523374" cy="2416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5024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Applying the National TOC to Your Agency</a:t>
            </a:r>
            <a:endParaRPr lang="en-US" dirty="0"/>
          </a:p>
        </p:txBody>
      </p:sp>
      <p:sp>
        <p:nvSpPr>
          <p:cNvPr id="4" name="Text Placeholder 3"/>
          <p:cNvSpPr>
            <a:spLocks noGrp="1"/>
          </p:cNvSpPr>
          <p:nvPr>
            <p:ph idx="1"/>
          </p:nvPr>
        </p:nvSpPr>
        <p:spPr/>
        <p:txBody>
          <a:bodyPr>
            <a:normAutofit fontScale="92500"/>
          </a:bodyPr>
          <a:lstStyle/>
          <a:p>
            <a:r>
              <a:rPr lang="en-US" dirty="0" smtClean="0"/>
              <a:t>Not all local CAAs are the same</a:t>
            </a:r>
          </a:p>
          <a:p>
            <a:r>
              <a:rPr lang="en-US" dirty="0" smtClean="0"/>
              <a:t>Each CAA will use the Performance Management Framework in ways that match their identification of local community needs and resources</a:t>
            </a:r>
          </a:p>
          <a:p>
            <a:r>
              <a:rPr lang="en-US" dirty="0" smtClean="0"/>
              <a:t>At the local level you will want to demonstrate</a:t>
            </a:r>
          </a:p>
          <a:p>
            <a:pPr marL="0" indent="0">
              <a:buNone/>
            </a:pPr>
            <a:r>
              <a:rPr lang="en-US" b="1" dirty="0" smtClean="0"/>
              <a:t>How well does the AGENCY  operate?</a:t>
            </a:r>
            <a:r>
              <a:rPr lang="en-US" sz="2800" b="1" dirty="0" smtClean="0"/>
              <a:t>	</a:t>
            </a:r>
            <a:r>
              <a:rPr lang="en-US" sz="2800" dirty="0" smtClean="0"/>
              <a:t>				</a:t>
            </a:r>
            <a:r>
              <a:rPr lang="en-US" b="1" dirty="0" smtClean="0"/>
              <a:t>          </a:t>
            </a:r>
          </a:p>
          <a:p>
            <a:pPr marL="0" indent="0">
              <a:buNone/>
            </a:pPr>
            <a:r>
              <a:rPr lang="en-US" b="1" dirty="0" smtClean="0"/>
              <a:t>             What difference does the AGENCY make?</a:t>
            </a:r>
          </a:p>
          <a:p>
            <a:pPr>
              <a:buNone/>
            </a:pPr>
            <a:endParaRPr lang="en-US" dirty="0"/>
          </a:p>
        </p:txBody>
      </p:sp>
      <p:sp>
        <p:nvSpPr>
          <p:cNvPr id="5" name="Right Arrow 4"/>
          <p:cNvSpPr/>
          <p:nvPr/>
        </p:nvSpPr>
        <p:spPr>
          <a:xfrm rot="4912396">
            <a:off x="4572000" y="4953000"/>
            <a:ext cx="523374" cy="2416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5"/>
          <p:cNvSpPr/>
          <p:nvPr/>
        </p:nvSpPr>
        <p:spPr>
          <a:xfrm rot="16045142">
            <a:off x="2994978" y="4794259"/>
            <a:ext cx="523374" cy="2416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 What Results?</a:t>
            </a:r>
            <a:endParaRPr lang="en-US" dirty="0"/>
          </a:p>
        </p:txBody>
      </p:sp>
      <p:sp>
        <p:nvSpPr>
          <p:cNvPr id="3" name="Content Placeholder 2"/>
          <p:cNvSpPr>
            <a:spLocks noGrp="1"/>
          </p:cNvSpPr>
          <p:nvPr>
            <p:ph idx="1"/>
          </p:nvPr>
        </p:nvSpPr>
        <p:spPr>
          <a:xfrm>
            <a:off x="457200" y="1524000"/>
            <a:ext cx="8229600" cy="4525963"/>
          </a:xfrm>
        </p:spPr>
        <p:txBody>
          <a:bodyPr>
            <a:normAutofit fontScale="92500"/>
          </a:bodyPr>
          <a:lstStyle/>
          <a:p>
            <a:pPr>
              <a:buNone/>
            </a:pPr>
            <a:r>
              <a:rPr lang="en-US" dirty="0" smtClean="0"/>
              <a:t>What stands in the way of a “results orientation?”</a:t>
            </a:r>
          </a:p>
          <a:p>
            <a:r>
              <a:rPr lang="en-US" dirty="0" smtClean="0"/>
              <a:t>A historical focus on what we do, not what we accomplish</a:t>
            </a:r>
          </a:p>
          <a:p>
            <a:r>
              <a:rPr lang="en-US" dirty="0" smtClean="0"/>
              <a:t>Confusion between services and results.  </a:t>
            </a:r>
          </a:p>
          <a:p>
            <a:pPr lvl="2"/>
            <a:r>
              <a:rPr lang="en-US" dirty="0" smtClean="0"/>
              <a:t>If we give out food boxes and people receive food boxes, the receipt of the service is sometimes considered to be an outcome.  </a:t>
            </a:r>
          </a:p>
          <a:p>
            <a:pPr lvl="2"/>
            <a:r>
              <a:rPr lang="en-US" dirty="0" smtClean="0"/>
              <a:t>It is not an outcome.  It is receipt of a service.</a:t>
            </a:r>
          </a:p>
          <a:p>
            <a:r>
              <a:rPr lang="en-US" dirty="0" smtClean="0"/>
              <a:t>Lack of follow up </a:t>
            </a:r>
          </a:p>
          <a:p>
            <a:pPr lvl="3"/>
            <a:r>
              <a:rPr lang="en-US" dirty="0" smtClean="0"/>
              <a:t>lack of resources for follow up, lack of measurement plans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 Modules</a:t>
            </a:r>
            <a:endParaRPr lang="en-US" dirty="0"/>
          </a:p>
        </p:txBody>
      </p:sp>
      <p:sp>
        <p:nvSpPr>
          <p:cNvPr id="3" name="Content Placeholder 2"/>
          <p:cNvSpPr>
            <a:spLocks noGrp="1"/>
          </p:cNvSpPr>
          <p:nvPr>
            <p:ph idx="1"/>
          </p:nvPr>
        </p:nvSpPr>
        <p:spPr>
          <a:xfrm>
            <a:off x="457200" y="1828800"/>
            <a:ext cx="8229600" cy="4297364"/>
          </a:xfrm>
        </p:spPr>
        <p:txBody>
          <a:bodyPr/>
          <a:lstStyle/>
          <a:p>
            <a:pPr marL="0" indent="0" algn="ctr">
              <a:buNone/>
            </a:pPr>
            <a:r>
              <a:rPr lang="en-US" i="1" dirty="0" smtClean="0"/>
              <a:t>The ROMA Next Generation Training Series </a:t>
            </a:r>
            <a:endParaRPr lang="en-US" i="1" dirty="0"/>
          </a:p>
        </p:txBody>
      </p:sp>
      <p:pic>
        <p:nvPicPr>
          <p:cNvPr id="5" name="Picture 4"/>
          <p:cNvPicPr>
            <a:picLocks noChangeAspect="1"/>
          </p:cNvPicPr>
          <p:nvPr/>
        </p:nvPicPr>
        <p:blipFill>
          <a:blip r:embed="rId3" cstate="print"/>
          <a:stretch>
            <a:fillRect/>
          </a:stretch>
        </p:blipFill>
        <p:spPr>
          <a:xfrm>
            <a:off x="311024" y="2438400"/>
            <a:ext cx="8521951" cy="2209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a:bodyPr>
          <a:lstStyle/>
          <a:p>
            <a:r>
              <a:rPr lang="en-US" sz="3600" b="1" dirty="0" smtClean="0">
                <a:latin typeface="+mj-lt"/>
              </a:rPr>
              <a:t>Two Different Approaches</a:t>
            </a:r>
            <a:endParaRPr lang="en-US" sz="3600" b="1" dirty="0">
              <a:latin typeface="+mj-lt"/>
            </a:endParaRPr>
          </a:p>
        </p:txBody>
      </p:sp>
      <p:sp>
        <p:nvSpPr>
          <p:cNvPr id="174083" name="Rectangle 3"/>
          <p:cNvSpPr>
            <a:spLocks noChangeArrowheads="1"/>
          </p:cNvSpPr>
          <p:nvPr/>
        </p:nvSpPr>
        <p:spPr bwMode="auto">
          <a:xfrm>
            <a:off x="5105400" y="6096000"/>
            <a:ext cx="3429000" cy="533400"/>
          </a:xfrm>
          <a:prstGeom prst="rect">
            <a:avLst/>
          </a:prstGeom>
          <a:solidFill>
            <a:schemeClr val="bg2">
              <a:lumMod val="7500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2000" b="1" dirty="0">
                <a:latin typeface="+mj-lt"/>
              </a:rPr>
              <a:t>Basic  Services</a:t>
            </a:r>
            <a:endParaRPr lang="en-US" sz="2800" b="1" dirty="0">
              <a:latin typeface="+mj-lt"/>
            </a:endParaRPr>
          </a:p>
        </p:txBody>
      </p:sp>
      <p:sp>
        <p:nvSpPr>
          <p:cNvPr id="174084" name="Rectangle 4"/>
          <p:cNvSpPr>
            <a:spLocks noChangeArrowheads="1"/>
          </p:cNvSpPr>
          <p:nvPr/>
        </p:nvSpPr>
        <p:spPr bwMode="auto">
          <a:xfrm>
            <a:off x="5181600" y="5562600"/>
            <a:ext cx="3352800" cy="304800"/>
          </a:xfrm>
          <a:prstGeom prst="rect">
            <a:avLst/>
          </a:prstGeom>
          <a:solidFill>
            <a:schemeClr val="bg2">
              <a:lumMod val="60000"/>
              <a:lumOff val="4000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b="1" dirty="0">
                <a:latin typeface="+mj-lt"/>
              </a:rPr>
              <a:t>Advocacy</a:t>
            </a:r>
            <a:endParaRPr lang="en-US" sz="2400" b="1" dirty="0">
              <a:latin typeface="+mj-lt"/>
            </a:endParaRPr>
          </a:p>
        </p:txBody>
      </p:sp>
      <p:sp>
        <p:nvSpPr>
          <p:cNvPr id="174085" name="Rectangle 5"/>
          <p:cNvSpPr>
            <a:spLocks noChangeArrowheads="1"/>
          </p:cNvSpPr>
          <p:nvPr/>
        </p:nvSpPr>
        <p:spPr bwMode="auto">
          <a:xfrm>
            <a:off x="5334000" y="3886200"/>
            <a:ext cx="457200" cy="1447800"/>
          </a:xfrm>
          <a:prstGeom prst="rect">
            <a:avLst/>
          </a:prstGeom>
          <a:solidFill>
            <a:srgbClr val="0070C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dirty="0"/>
          </a:p>
        </p:txBody>
      </p:sp>
      <p:sp>
        <p:nvSpPr>
          <p:cNvPr id="174086" name="Rectangle 6"/>
          <p:cNvSpPr>
            <a:spLocks noChangeArrowheads="1"/>
          </p:cNvSpPr>
          <p:nvPr/>
        </p:nvSpPr>
        <p:spPr bwMode="auto">
          <a:xfrm>
            <a:off x="5105400" y="4191000"/>
            <a:ext cx="990600" cy="457200"/>
          </a:xfrm>
          <a:prstGeom prst="rect">
            <a:avLst/>
          </a:prstGeom>
          <a:solidFill>
            <a:schemeClr val="bg1"/>
          </a:solidFill>
          <a:ln w="9525">
            <a:noFill/>
            <a:miter lim="800000"/>
            <a:headEnd/>
            <a:tailEnd/>
          </a:ln>
          <a:effectLst>
            <a:prstShdw prst="shdw18" dist="17961" dir="13500000">
              <a:schemeClr val="accent1">
                <a:gamma/>
                <a:shade val="60000"/>
                <a:invGamma/>
              </a:schemeClr>
            </a:prstShdw>
          </a:effectLst>
        </p:spPr>
        <p:txBody>
          <a:bodyPr wrap="none" anchor="ctr"/>
          <a:lstStyle/>
          <a:p>
            <a:pPr algn="ctr" eaLnBrk="1" hangingPunct="1"/>
            <a:r>
              <a:rPr lang="en-US" sz="2000" b="1" dirty="0">
                <a:latin typeface="+mj-lt"/>
              </a:rPr>
              <a:t>Jobs</a:t>
            </a:r>
            <a:endParaRPr lang="en-US" sz="3600" b="1" dirty="0">
              <a:latin typeface="+mj-lt"/>
            </a:endParaRPr>
          </a:p>
        </p:txBody>
      </p:sp>
      <p:sp>
        <p:nvSpPr>
          <p:cNvPr id="174087" name="Rectangle 7"/>
          <p:cNvSpPr>
            <a:spLocks noChangeArrowheads="1"/>
          </p:cNvSpPr>
          <p:nvPr/>
        </p:nvSpPr>
        <p:spPr bwMode="auto">
          <a:xfrm>
            <a:off x="6705600" y="3886200"/>
            <a:ext cx="457200" cy="1447800"/>
          </a:xfrm>
          <a:prstGeom prst="rect">
            <a:avLst/>
          </a:prstGeom>
          <a:solidFill>
            <a:srgbClr val="C8045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dirty="0"/>
          </a:p>
        </p:txBody>
      </p:sp>
      <p:sp>
        <p:nvSpPr>
          <p:cNvPr id="174088" name="Rectangle 8"/>
          <p:cNvSpPr>
            <a:spLocks noChangeArrowheads="1"/>
          </p:cNvSpPr>
          <p:nvPr/>
        </p:nvSpPr>
        <p:spPr bwMode="auto">
          <a:xfrm>
            <a:off x="8077200" y="3886200"/>
            <a:ext cx="457200" cy="1447800"/>
          </a:xfrm>
          <a:prstGeom prst="rect">
            <a:avLst/>
          </a:prstGeom>
          <a:solidFill>
            <a:schemeClr val="accent2">
              <a:lumMod val="7500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dirty="0"/>
          </a:p>
        </p:txBody>
      </p:sp>
      <p:sp>
        <p:nvSpPr>
          <p:cNvPr id="174089" name="Rectangle 9"/>
          <p:cNvSpPr>
            <a:spLocks noChangeArrowheads="1"/>
          </p:cNvSpPr>
          <p:nvPr/>
        </p:nvSpPr>
        <p:spPr bwMode="auto">
          <a:xfrm>
            <a:off x="6477000" y="4191000"/>
            <a:ext cx="990600" cy="457200"/>
          </a:xfrm>
          <a:prstGeom prst="rect">
            <a:avLst/>
          </a:prstGeom>
          <a:solidFill>
            <a:schemeClr val="bg1"/>
          </a:solidFill>
          <a:ln w="9525">
            <a:noFill/>
            <a:miter lim="800000"/>
            <a:headEnd/>
            <a:tailEnd/>
          </a:ln>
          <a:effectLst>
            <a:prstShdw prst="shdw18" dist="17961" dir="13500000">
              <a:schemeClr val="accent1">
                <a:gamma/>
                <a:shade val="60000"/>
                <a:invGamma/>
              </a:schemeClr>
            </a:prstShdw>
          </a:effectLst>
        </p:spPr>
        <p:txBody>
          <a:bodyPr wrap="none" anchor="ctr"/>
          <a:lstStyle/>
          <a:p>
            <a:pPr algn="ctr" eaLnBrk="1" hangingPunct="1"/>
            <a:r>
              <a:rPr lang="en-US" sz="1400" b="1" dirty="0">
                <a:latin typeface="+mj-lt"/>
              </a:rPr>
              <a:t>Education</a:t>
            </a:r>
          </a:p>
          <a:p>
            <a:pPr algn="ctr" eaLnBrk="1" hangingPunct="1"/>
            <a:r>
              <a:rPr lang="en-US" sz="1400" b="1" dirty="0">
                <a:latin typeface="+mj-lt"/>
              </a:rPr>
              <a:t>&amp; Training</a:t>
            </a:r>
            <a:endParaRPr lang="en-US" sz="2400" b="1" dirty="0">
              <a:latin typeface="+mj-lt"/>
            </a:endParaRPr>
          </a:p>
        </p:txBody>
      </p:sp>
      <p:sp>
        <p:nvSpPr>
          <p:cNvPr id="174090" name="Rectangle 10"/>
          <p:cNvSpPr>
            <a:spLocks noChangeArrowheads="1"/>
          </p:cNvSpPr>
          <p:nvPr/>
        </p:nvSpPr>
        <p:spPr bwMode="auto">
          <a:xfrm>
            <a:off x="7848600" y="4191000"/>
            <a:ext cx="990600" cy="457200"/>
          </a:xfrm>
          <a:prstGeom prst="rect">
            <a:avLst/>
          </a:prstGeom>
          <a:solidFill>
            <a:schemeClr val="bg1"/>
          </a:solidFill>
          <a:ln w="9525">
            <a:noFill/>
            <a:miter lim="800000"/>
            <a:headEnd/>
            <a:tailEnd/>
          </a:ln>
          <a:effectLst>
            <a:prstShdw prst="shdw18" dist="17961" dir="13500000">
              <a:schemeClr val="accent1">
                <a:gamma/>
                <a:shade val="60000"/>
                <a:invGamma/>
              </a:schemeClr>
            </a:prstShdw>
          </a:effectLst>
        </p:spPr>
        <p:txBody>
          <a:bodyPr wrap="none" anchor="ctr"/>
          <a:lstStyle/>
          <a:p>
            <a:pPr algn="ctr" eaLnBrk="1" hangingPunct="1"/>
            <a:r>
              <a:rPr lang="en-US" sz="1200" b="1" dirty="0" smtClean="0">
                <a:latin typeface="+mj-lt"/>
              </a:rPr>
              <a:t>Health Care </a:t>
            </a:r>
          </a:p>
          <a:p>
            <a:pPr algn="ctr" eaLnBrk="1" hangingPunct="1"/>
            <a:r>
              <a:rPr lang="en-US" sz="900" b="1" dirty="0" smtClean="0">
                <a:latin typeface="+mj-lt"/>
              </a:rPr>
              <a:t>Prevention/</a:t>
            </a:r>
          </a:p>
          <a:p>
            <a:pPr algn="ctr" eaLnBrk="1" hangingPunct="1"/>
            <a:r>
              <a:rPr lang="en-US" sz="900" b="1" dirty="0" smtClean="0">
                <a:latin typeface="+mj-lt"/>
              </a:rPr>
              <a:t> Treatment</a:t>
            </a:r>
            <a:endParaRPr lang="en-US" sz="1200" b="1" dirty="0">
              <a:latin typeface="+mj-lt"/>
            </a:endParaRPr>
          </a:p>
        </p:txBody>
      </p:sp>
      <p:sp>
        <p:nvSpPr>
          <p:cNvPr id="174091" name="Rectangle 11"/>
          <p:cNvSpPr>
            <a:spLocks noChangeArrowheads="1"/>
          </p:cNvSpPr>
          <p:nvPr/>
        </p:nvSpPr>
        <p:spPr bwMode="auto">
          <a:xfrm>
            <a:off x="5257800" y="3352800"/>
            <a:ext cx="3352800" cy="304800"/>
          </a:xfrm>
          <a:prstGeom prst="rect">
            <a:avLst/>
          </a:prstGeom>
          <a:solidFill>
            <a:srgbClr val="92D05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b="1" dirty="0">
                <a:latin typeface="+mj-lt"/>
              </a:rPr>
              <a:t>Asset Accumulation</a:t>
            </a:r>
            <a:endParaRPr lang="en-US" sz="2400" b="1" dirty="0">
              <a:latin typeface="+mj-lt"/>
            </a:endParaRPr>
          </a:p>
        </p:txBody>
      </p:sp>
      <p:sp>
        <p:nvSpPr>
          <p:cNvPr id="174092" name="AutoShape 12"/>
          <p:cNvSpPr>
            <a:spLocks noChangeArrowheads="1"/>
          </p:cNvSpPr>
          <p:nvPr/>
        </p:nvSpPr>
        <p:spPr bwMode="auto">
          <a:xfrm>
            <a:off x="6248400" y="1143000"/>
            <a:ext cx="1752600" cy="762000"/>
          </a:xfrm>
          <a:prstGeom prst="triangle">
            <a:avLst>
              <a:gd name="adj" fmla="val 50000"/>
            </a:avLst>
          </a:prstGeom>
          <a:solidFill>
            <a:schemeClr val="accent6">
              <a:lumMod val="60000"/>
              <a:lumOff val="4000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600" b="1" dirty="0">
                <a:solidFill>
                  <a:schemeClr val="bg1"/>
                </a:solidFill>
                <a:latin typeface="Arial" charset="0"/>
              </a:rPr>
              <a:t>Self</a:t>
            </a:r>
          </a:p>
          <a:p>
            <a:pPr algn="ctr" eaLnBrk="1" hangingPunct="1"/>
            <a:r>
              <a:rPr lang="en-US" sz="1600" b="1" dirty="0">
                <a:solidFill>
                  <a:schemeClr val="bg1"/>
                </a:solidFill>
                <a:latin typeface="Arial" charset="0"/>
              </a:rPr>
              <a:t>Sufficiency</a:t>
            </a:r>
            <a:endParaRPr lang="en-US" sz="2000" b="1" dirty="0">
              <a:solidFill>
                <a:schemeClr val="bg1"/>
              </a:solidFill>
              <a:latin typeface="Arial" charset="0"/>
            </a:endParaRPr>
          </a:p>
        </p:txBody>
      </p:sp>
      <p:sp>
        <p:nvSpPr>
          <p:cNvPr id="174093" name="AutoShape 13"/>
          <p:cNvSpPr>
            <a:spLocks noChangeArrowheads="1"/>
          </p:cNvSpPr>
          <p:nvPr/>
        </p:nvSpPr>
        <p:spPr bwMode="auto">
          <a:xfrm rot="10800000">
            <a:off x="5334000" y="2133600"/>
            <a:ext cx="3276600" cy="457200"/>
          </a:xfrm>
          <a:prstGeom prst="flowChartManualOperation">
            <a:avLst/>
          </a:prstGeom>
          <a:solidFill>
            <a:srgbClr val="0070C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rot="10800000" wrap="none" anchor="ctr">
            <a:flatTx/>
          </a:bodyPr>
          <a:lstStyle/>
          <a:p>
            <a:pPr algn="ctr" eaLnBrk="1" hangingPunct="1"/>
            <a:r>
              <a:rPr lang="en-US" b="1" dirty="0">
                <a:solidFill>
                  <a:schemeClr val="bg1"/>
                </a:solidFill>
                <a:latin typeface="+mj-lt"/>
              </a:rPr>
              <a:t>Improved Quality</a:t>
            </a:r>
          </a:p>
          <a:p>
            <a:pPr algn="ctr" eaLnBrk="1" hangingPunct="1"/>
            <a:r>
              <a:rPr lang="en-US" b="1" dirty="0">
                <a:solidFill>
                  <a:schemeClr val="bg1"/>
                </a:solidFill>
                <a:latin typeface="+mj-lt"/>
              </a:rPr>
              <a:t>Of Life</a:t>
            </a:r>
            <a:endParaRPr lang="en-US" sz="2400" b="1" dirty="0">
              <a:solidFill>
                <a:schemeClr val="bg1"/>
              </a:solidFill>
              <a:latin typeface="+mj-lt"/>
            </a:endParaRPr>
          </a:p>
        </p:txBody>
      </p:sp>
      <p:sp>
        <p:nvSpPr>
          <p:cNvPr id="174094" name="Rectangle 14"/>
          <p:cNvSpPr>
            <a:spLocks noChangeArrowheads="1"/>
          </p:cNvSpPr>
          <p:nvPr/>
        </p:nvSpPr>
        <p:spPr bwMode="auto">
          <a:xfrm>
            <a:off x="5181600" y="2819400"/>
            <a:ext cx="3352800" cy="304800"/>
          </a:xfrm>
          <a:prstGeom prst="rect">
            <a:avLst/>
          </a:prstGeom>
          <a:solidFill>
            <a:schemeClr val="accent6">
              <a:lumMod val="7500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b="1" dirty="0">
                <a:solidFill>
                  <a:schemeClr val="bg1"/>
                </a:solidFill>
                <a:latin typeface="+mj-lt"/>
              </a:rPr>
              <a:t>Improved Living Conditions</a:t>
            </a:r>
            <a:endParaRPr lang="en-US" sz="2000" b="1" dirty="0">
              <a:solidFill>
                <a:schemeClr val="bg1"/>
              </a:solidFill>
              <a:latin typeface="+mj-lt"/>
            </a:endParaRPr>
          </a:p>
        </p:txBody>
      </p:sp>
      <p:sp>
        <p:nvSpPr>
          <p:cNvPr id="174095" name="Rectangle 15"/>
          <p:cNvSpPr>
            <a:spLocks noChangeArrowheads="1"/>
          </p:cNvSpPr>
          <p:nvPr/>
        </p:nvSpPr>
        <p:spPr bwMode="auto">
          <a:xfrm>
            <a:off x="393291" y="4783393"/>
            <a:ext cx="3429000" cy="533400"/>
          </a:xfrm>
          <a:prstGeom prst="rect">
            <a:avLst/>
          </a:prstGeom>
          <a:solidFill>
            <a:schemeClr val="accent2">
              <a:lumMod val="7500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2000" b="1" dirty="0">
                <a:solidFill>
                  <a:schemeClr val="bg1"/>
                </a:solidFill>
                <a:latin typeface="+mj-lt"/>
              </a:rPr>
              <a:t>Basic Services</a:t>
            </a:r>
            <a:endParaRPr lang="en-US" sz="2800" b="1" dirty="0">
              <a:solidFill>
                <a:schemeClr val="bg1"/>
              </a:solidFill>
              <a:latin typeface="+mj-lt"/>
            </a:endParaRPr>
          </a:p>
        </p:txBody>
      </p:sp>
      <p:sp>
        <p:nvSpPr>
          <p:cNvPr id="174096" name="Rectangle 16"/>
          <p:cNvSpPr>
            <a:spLocks noChangeArrowheads="1"/>
          </p:cNvSpPr>
          <p:nvPr/>
        </p:nvSpPr>
        <p:spPr bwMode="auto">
          <a:xfrm>
            <a:off x="336755" y="2802193"/>
            <a:ext cx="3352800" cy="1752600"/>
          </a:xfrm>
          <a:prstGeom prst="rect">
            <a:avLst/>
          </a:prstGeom>
          <a:solidFill>
            <a:srgbClr val="0070C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2000" b="1" dirty="0">
                <a:solidFill>
                  <a:schemeClr val="bg1"/>
                </a:solidFill>
                <a:latin typeface="+mj-lt"/>
              </a:rPr>
              <a:t>More Basic Services</a:t>
            </a:r>
            <a:endParaRPr lang="en-US" sz="2800" b="1" dirty="0">
              <a:solidFill>
                <a:schemeClr val="bg1"/>
              </a:solidFill>
              <a:latin typeface="+mj-lt"/>
            </a:endParaRPr>
          </a:p>
        </p:txBody>
      </p:sp>
      <p:sp>
        <p:nvSpPr>
          <p:cNvPr id="174097" name="Rectangle 17"/>
          <p:cNvSpPr>
            <a:spLocks noChangeArrowheads="1"/>
          </p:cNvSpPr>
          <p:nvPr/>
        </p:nvSpPr>
        <p:spPr bwMode="auto">
          <a:xfrm>
            <a:off x="3854246" y="3676650"/>
            <a:ext cx="1447800" cy="685800"/>
          </a:xfrm>
          <a:prstGeom prst="rect">
            <a:avLst/>
          </a:prstGeom>
          <a:noFill/>
          <a:ln w="9525">
            <a:noFill/>
            <a:miter lim="800000"/>
            <a:headEnd/>
            <a:tailEnd/>
          </a:ln>
          <a:effectLst/>
        </p:spPr>
        <p:txBody>
          <a:bodyPr anchor="ctr"/>
          <a:lstStyle/>
          <a:p>
            <a:pPr algn="ctr" eaLnBrk="1" hangingPunct="1"/>
            <a:r>
              <a:rPr lang="en-US" sz="4400" b="1" dirty="0">
                <a:solidFill>
                  <a:schemeClr val="tx2"/>
                </a:solidFill>
              </a:rPr>
              <a:t>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95"/>
                                        </p:tgtEl>
                                        <p:attrNameLst>
                                          <p:attrName>style.visibility</p:attrName>
                                        </p:attrNameLst>
                                      </p:cBhvr>
                                      <p:to>
                                        <p:strVal val="visible"/>
                                      </p:to>
                                    </p:set>
                                    <p:anim calcmode="lin" valueType="num">
                                      <p:cBhvr additive="base">
                                        <p:cTn id="7" dur="500" fill="hold"/>
                                        <p:tgtEl>
                                          <p:spTgt spid="174095"/>
                                        </p:tgtEl>
                                        <p:attrNameLst>
                                          <p:attrName>ppt_x</p:attrName>
                                        </p:attrNameLst>
                                      </p:cBhvr>
                                      <p:tavLst>
                                        <p:tav tm="0">
                                          <p:val>
                                            <p:strVal val="#ppt_x"/>
                                          </p:val>
                                        </p:tav>
                                        <p:tav tm="100000">
                                          <p:val>
                                            <p:strVal val="#ppt_x"/>
                                          </p:val>
                                        </p:tav>
                                      </p:tavLst>
                                    </p:anim>
                                    <p:anim calcmode="lin" valueType="num">
                                      <p:cBhvr additive="base">
                                        <p:cTn id="8" dur="500" fill="hold"/>
                                        <p:tgtEl>
                                          <p:spTgt spid="1740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096"/>
                                        </p:tgtEl>
                                        <p:attrNameLst>
                                          <p:attrName>style.visibility</p:attrName>
                                        </p:attrNameLst>
                                      </p:cBhvr>
                                      <p:to>
                                        <p:strVal val="visible"/>
                                      </p:to>
                                    </p:set>
                                    <p:anim calcmode="lin" valueType="num">
                                      <p:cBhvr additive="base">
                                        <p:cTn id="13" dur="500" fill="hold"/>
                                        <p:tgtEl>
                                          <p:spTgt spid="174096"/>
                                        </p:tgtEl>
                                        <p:attrNameLst>
                                          <p:attrName>ppt_x</p:attrName>
                                        </p:attrNameLst>
                                      </p:cBhvr>
                                      <p:tavLst>
                                        <p:tav tm="0">
                                          <p:val>
                                            <p:strVal val="#ppt_x"/>
                                          </p:val>
                                        </p:tav>
                                        <p:tav tm="100000">
                                          <p:val>
                                            <p:strVal val="#ppt_x"/>
                                          </p:val>
                                        </p:tav>
                                      </p:tavLst>
                                    </p:anim>
                                    <p:anim calcmode="lin" valueType="num">
                                      <p:cBhvr additive="base">
                                        <p:cTn id="14" dur="500" fill="hold"/>
                                        <p:tgtEl>
                                          <p:spTgt spid="1740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085"/>
                                        </p:tgtEl>
                                        <p:attrNameLst>
                                          <p:attrName>style.visibility</p:attrName>
                                        </p:attrNameLst>
                                      </p:cBhvr>
                                      <p:to>
                                        <p:strVal val="visible"/>
                                      </p:to>
                                    </p:set>
                                    <p:anim calcmode="lin" valueType="num">
                                      <p:cBhvr additive="base">
                                        <p:cTn id="19" dur="500" fill="hold"/>
                                        <p:tgtEl>
                                          <p:spTgt spid="174085"/>
                                        </p:tgtEl>
                                        <p:attrNameLst>
                                          <p:attrName>ppt_x</p:attrName>
                                        </p:attrNameLst>
                                      </p:cBhvr>
                                      <p:tavLst>
                                        <p:tav tm="0">
                                          <p:val>
                                            <p:strVal val="#ppt_x"/>
                                          </p:val>
                                        </p:tav>
                                        <p:tav tm="100000">
                                          <p:val>
                                            <p:strVal val="#ppt_x"/>
                                          </p:val>
                                        </p:tav>
                                      </p:tavLst>
                                    </p:anim>
                                    <p:anim calcmode="lin" valueType="num">
                                      <p:cBhvr additive="base">
                                        <p:cTn id="20" dur="500" fill="hold"/>
                                        <p:tgtEl>
                                          <p:spTgt spid="17408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4087"/>
                                        </p:tgtEl>
                                        <p:attrNameLst>
                                          <p:attrName>style.visibility</p:attrName>
                                        </p:attrNameLst>
                                      </p:cBhvr>
                                      <p:to>
                                        <p:strVal val="visible"/>
                                      </p:to>
                                    </p:set>
                                    <p:anim calcmode="lin" valueType="num">
                                      <p:cBhvr additive="base">
                                        <p:cTn id="23" dur="500" fill="hold"/>
                                        <p:tgtEl>
                                          <p:spTgt spid="174087"/>
                                        </p:tgtEl>
                                        <p:attrNameLst>
                                          <p:attrName>ppt_x</p:attrName>
                                        </p:attrNameLst>
                                      </p:cBhvr>
                                      <p:tavLst>
                                        <p:tav tm="0">
                                          <p:val>
                                            <p:strVal val="#ppt_x"/>
                                          </p:val>
                                        </p:tav>
                                        <p:tav tm="100000">
                                          <p:val>
                                            <p:strVal val="#ppt_x"/>
                                          </p:val>
                                        </p:tav>
                                      </p:tavLst>
                                    </p:anim>
                                    <p:anim calcmode="lin" valueType="num">
                                      <p:cBhvr additive="base">
                                        <p:cTn id="24" dur="500" fill="hold"/>
                                        <p:tgtEl>
                                          <p:spTgt spid="17408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4088"/>
                                        </p:tgtEl>
                                        <p:attrNameLst>
                                          <p:attrName>style.visibility</p:attrName>
                                        </p:attrNameLst>
                                      </p:cBhvr>
                                      <p:to>
                                        <p:strVal val="visible"/>
                                      </p:to>
                                    </p:set>
                                    <p:anim calcmode="lin" valueType="num">
                                      <p:cBhvr additive="base">
                                        <p:cTn id="27" dur="500" fill="hold"/>
                                        <p:tgtEl>
                                          <p:spTgt spid="174088"/>
                                        </p:tgtEl>
                                        <p:attrNameLst>
                                          <p:attrName>ppt_x</p:attrName>
                                        </p:attrNameLst>
                                      </p:cBhvr>
                                      <p:tavLst>
                                        <p:tav tm="0">
                                          <p:val>
                                            <p:strVal val="#ppt_x"/>
                                          </p:val>
                                        </p:tav>
                                        <p:tav tm="100000">
                                          <p:val>
                                            <p:strVal val="#ppt_x"/>
                                          </p:val>
                                        </p:tav>
                                      </p:tavLst>
                                    </p:anim>
                                    <p:anim calcmode="lin" valueType="num">
                                      <p:cBhvr additive="base">
                                        <p:cTn id="28" dur="500" fill="hold"/>
                                        <p:tgtEl>
                                          <p:spTgt spid="17408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4089"/>
                                        </p:tgtEl>
                                        <p:attrNameLst>
                                          <p:attrName>style.visibility</p:attrName>
                                        </p:attrNameLst>
                                      </p:cBhvr>
                                      <p:to>
                                        <p:strVal val="visible"/>
                                      </p:to>
                                    </p:set>
                                    <p:anim calcmode="lin" valueType="num">
                                      <p:cBhvr additive="base">
                                        <p:cTn id="31" dur="500" fill="hold"/>
                                        <p:tgtEl>
                                          <p:spTgt spid="174089"/>
                                        </p:tgtEl>
                                        <p:attrNameLst>
                                          <p:attrName>ppt_x</p:attrName>
                                        </p:attrNameLst>
                                      </p:cBhvr>
                                      <p:tavLst>
                                        <p:tav tm="0">
                                          <p:val>
                                            <p:strVal val="#ppt_x"/>
                                          </p:val>
                                        </p:tav>
                                        <p:tav tm="100000">
                                          <p:val>
                                            <p:strVal val="#ppt_x"/>
                                          </p:val>
                                        </p:tav>
                                      </p:tavLst>
                                    </p:anim>
                                    <p:anim calcmode="lin" valueType="num">
                                      <p:cBhvr additive="base">
                                        <p:cTn id="32" dur="500" fill="hold"/>
                                        <p:tgtEl>
                                          <p:spTgt spid="17408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4090"/>
                                        </p:tgtEl>
                                        <p:attrNameLst>
                                          <p:attrName>style.visibility</p:attrName>
                                        </p:attrNameLst>
                                      </p:cBhvr>
                                      <p:to>
                                        <p:strVal val="visible"/>
                                      </p:to>
                                    </p:set>
                                    <p:anim calcmode="lin" valueType="num">
                                      <p:cBhvr additive="base">
                                        <p:cTn id="35" dur="500" fill="hold"/>
                                        <p:tgtEl>
                                          <p:spTgt spid="174090"/>
                                        </p:tgtEl>
                                        <p:attrNameLst>
                                          <p:attrName>ppt_x</p:attrName>
                                        </p:attrNameLst>
                                      </p:cBhvr>
                                      <p:tavLst>
                                        <p:tav tm="0">
                                          <p:val>
                                            <p:strVal val="#ppt_x"/>
                                          </p:val>
                                        </p:tav>
                                        <p:tav tm="100000">
                                          <p:val>
                                            <p:strVal val="#ppt_x"/>
                                          </p:val>
                                        </p:tav>
                                      </p:tavLst>
                                    </p:anim>
                                    <p:anim calcmode="lin" valueType="num">
                                      <p:cBhvr additive="base">
                                        <p:cTn id="36" dur="500" fill="hold"/>
                                        <p:tgtEl>
                                          <p:spTgt spid="17409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4091"/>
                                        </p:tgtEl>
                                        <p:attrNameLst>
                                          <p:attrName>style.visibility</p:attrName>
                                        </p:attrNameLst>
                                      </p:cBhvr>
                                      <p:to>
                                        <p:strVal val="visible"/>
                                      </p:to>
                                    </p:set>
                                    <p:anim calcmode="lin" valueType="num">
                                      <p:cBhvr additive="base">
                                        <p:cTn id="39" dur="500" fill="hold"/>
                                        <p:tgtEl>
                                          <p:spTgt spid="174091"/>
                                        </p:tgtEl>
                                        <p:attrNameLst>
                                          <p:attrName>ppt_x</p:attrName>
                                        </p:attrNameLst>
                                      </p:cBhvr>
                                      <p:tavLst>
                                        <p:tav tm="0">
                                          <p:val>
                                            <p:strVal val="#ppt_x"/>
                                          </p:val>
                                        </p:tav>
                                        <p:tav tm="100000">
                                          <p:val>
                                            <p:strVal val="#ppt_x"/>
                                          </p:val>
                                        </p:tav>
                                      </p:tavLst>
                                    </p:anim>
                                    <p:anim calcmode="lin" valueType="num">
                                      <p:cBhvr additive="base">
                                        <p:cTn id="40" dur="500" fill="hold"/>
                                        <p:tgtEl>
                                          <p:spTgt spid="17409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092"/>
                                        </p:tgtEl>
                                        <p:attrNameLst>
                                          <p:attrName>style.visibility</p:attrName>
                                        </p:attrNameLst>
                                      </p:cBhvr>
                                      <p:to>
                                        <p:strVal val="visible"/>
                                      </p:to>
                                    </p:set>
                                    <p:anim calcmode="lin" valueType="num">
                                      <p:cBhvr additive="base">
                                        <p:cTn id="43" dur="500" fill="hold"/>
                                        <p:tgtEl>
                                          <p:spTgt spid="174092"/>
                                        </p:tgtEl>
                                        <p:attrNameLst>
                                          <p:attrName>ppt_x</p:attrName>
                                        </p:attrNameLst>
                                      </p:cBhvr>
                                      <p:tavLst>
                                        <p:tav tm="0">
                                          <p:val>
                                            <p:strVal val="#ppt_x"/>
                                          </p:val>
                                        </p:tav>
                                        <p:tav tm="100000">
                                          <p:val>
                                            <p:strVal val="#ppt_x"/>
                                          </p:val>
                                        </p:tav>
                                      </p:tavLst>
                                    </p:anim>
                                    <p:anim calcmode="lin" valueType="num">
                                      <p:cBhvr additive="base">
                                        <p:cTn id="44" dur="500" fill="hold"/>
                                        <p:tgtEl>
                                          <p:spTgt spid="17409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4093"/>
                                        </p:tgtEl>
                                        <p:attrNameLst>
                                          <p:attrName>style.visibility</p:attrName>
                                        </p:attrNameLst>
                                      </p:cBhvr>
                                      <p:to>
                                        <p:strVal val="visible"/>
                                      </p:to>
                                    </p:set>
                                    <p:anim calcmode="lin" valueType="num">
                                      <p:cBhvr additive="base">
                                        <p:cTn id="47" dur="500" fill="hold"/>
                                        <p:tgtEl>
                                          <p:spTgt spid="174093"/>
                                        </p:tgtEl>
                                        <p:attrNameLst>
                                          <p:attrName>ppt_x</p:attrName>
                                        </p:attrNameLst>
                                      </p:cBhvr>
                                      <p:tavLst>
                                        <p:tav tm="0">
                                          <p:val>
                                            <p:strVal val="#ppt_x"/>
                                          </p:val>
                                        </p:tav>
                                        <p:tav tm="100000">
                                          <p:val>
                                            <p:strVal val="#ppt_x"/>
                                          </p:val>
                                        </p:tav>
                                      </p:tavLst>
                                    </p:anim>
                                    <p:anim calcmode="lin" valueType="num">
                                      <p:cBhvr additive="base">
                                        <p:cTn id="48" dur="500" fill="hold"/>
                                        <p:tgtEl>
                                          <p:spTgt spid="17409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4094"/>
                                        </p:tgtEl>
                                        <p:attrNameLst>
                                          <p:attrName>style.visibility</p:attrName>
                                        </p:attrNameLst>
                                      </p:cBhvr>
                                      <p:to>
                                        <p:strVal val="visible"/>
                                      </p:to>
                                    </p:set>
                                    <p:anim calcmode="lin" valueType="num">
                                      <p:cBhvr additive="base">
                                        <p:cTn id="51" dur="500" fill="hold"/>
                                        <p:tgtEl>
                                          <p:spTgt spid="174094"/>
                                        </p:tgtEl>
                                        <p:attrNameLst>
                                          <p:attrName>ppt_x</p:attrName>
                                        </p:attrNameLst>
                                      </p:cBhvr>
                                      <p:tavLst>
                                        <p:tav tm="0">
                                          <p:val>
                                            <p:strVal val="#ppt_x"/>
                                          </p:val>
                                        </p:tav>
                                        <p:tav tm="100000">
                                          <p:val>
                                            <p:strVal val="#ppt_x"/>
                                          </p:val>
                                        </p:tav>
                                      </p:tavLst>
                                    </p:anim>
                                    <p:anim calcmode="lin" valueType="num">
                                      <p:cBhvr additive="base">
                                        <p:cTn id="52" dur="500" fill="hold"/>
                                        <p:tgtEl>
                                          <p:spTgt spid="17409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4084"/>
                                        </p:tgtEl>
                                        <p:attrNameLst>
                                          <p:attrName>style.visibility</p:attrName>
                                        </p:attrNameLst>
                                      </p:cBhvr>
                                      <p:to>
                                        <p:strVal val="visible"/>
                                      </p:to>
                                    </p:set>
                                    <p:anim calcmode="lin" valueType="num">
                                      <p:cBhvr additive="base">
                                        <p:cTn id="55" dur="500" fill="hold"/>
                                        <p:tgtEl>
                                          <p:spTgt spid="174084"/>
                                        </p:tgtEl>
                                        <p:attrNameLst>
                                          <p:attrName>ppt_x</p:attrName>
                                        </p:attrNameLst>
                                      </p:cBhvr>
                                      <p:tavLst>
                                        <p:tav tm="0">
                                          <p:val>
                                            <p:strVal val="#ppt_x"/>
                                          </p:val>
                                        </p:tav>
                                        <p:tav tm="100000">
                                          <p:val>
                                            <p:strVal val="#ppt_x"/>
                                          </p:val>
                                        </p:tav>
                                      </p:tavLst>
                                    </p:anim>
                                    <p:anim calcmode="lin" valueType="num">
                                      <p:cBhvr additive="base">
                                        <p:cTn id="56" dur="500" fill="hold"/>
                                        <p:tgtEl>
                                          <p:spTgt spid="17408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4083"/>
                                        </p:tgtEl>
                                        <p:attrNameLst>
                                          <p:attrName>style.visibility</p:attrName>
                                        </p:attrNameLst>
                                      </p:cBhvr>
                                      <p:to>
                                        <p:strVal val="visible"/>
                                      </p:to>
                                    </p:set>
                                    <p:anim calcmode="lin" valueType="num">
                                      <p:cBhvr additive="base">
                                        <p:cTn id="59" dur="500" fill="hold"/>
                                        <p:tgtEl>
                                          <p:spTgt spid="174083"/>
                                        </p:tgtEl>
                                        <p:attrNameLst>
                                          <p:attrName>ppt_x</p:attrName>
                                        </p:attrNameLst>
                                      </p:cBhvr>
                                      <p:tavLst>
                                        <p:tav tm="0">
                                          <p:val>
                                            <p:strVal val="#ppt_x"/>
                                          </p:val>
                                        </p:tav>
                                        <p:tav tm="100000">
                                          <p:val>
                                            <p:strVal val="#ppt_x"/>
                                          </p:val>
                                        </p:tav>
                                      </p:tavLst>
                                    </p:anim>
                                    <p:anim calcmode="lin" valueType="num">
                                      <p:cBhvr additive="base">
                                        <p:cTn id="60" dur="500" fill="hold"/>
                                        <p:tgtEl>
                                          <p:spTgt spid="17408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086"/>
                                        </p:tgtEl>
                                        <p:attrNameLst>
                                          <p:attrName>style.visibility</p:attrName>
                                        </p:attrNameLst>
                                      </p:cBhvr>
                                      <p:to>
                                        <p:strVal val="visible"/>
                                      </p:to>
                                    </p:set>
                                    <p:anim calcmode="lin" valueType="num">
                                      <p:cBhvr additive="base">
                                        <p:cTn id="63" dur="500" fill="hold"/>
                                        <p:tgtEl>
                                          <p:spTgt spid="174086"/>
                                        </p:tgtEl>
                                        <p:attrNameLst>
                                          <p:attrName>ppt_x</p:attrName>
                                        </p:attrNameLst>
                                      </p:cBhvr>
                                      <p:tavLst>
                                        <p:tav tm="0">
                                          <p:val>
                                            <p:strVal val="#ppt_x"/>
                                          </p:val>
                                        </p:tav>
                                        <p:tav tm="100000">
                                          <p:val>
                                            <p:strVal val="#ppt_x"/>
                                          </p:val>
                                        </p:tav>
                                      </p:tavLst>
                                    </p:anim>
                                    <p:anim calcmode="lin" valueType="num">
                                      <p:cBhvr additive="base">
                                        <p:cTn id="64" dur="500" fill="hold"/>
                                        <p:tgtEl>
                                          <p:spTgt spid="174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nimBg="1"/>
      <p:bldP spid="174084" grpId="0" animBg="1"/>
      <p:bldP spid="174085" grpId="0" animBg="1"/>
      <p:bldP spid="174086" grpId="0" animBg="1"/>
      <p:bldP spid="174087" grpId="0" animBg="1"/>
      <p:bldP spid="174088" grpId="0" animBg="1"/>
      <p:bldP spid="174089" grpId="0" animBg="1"/>
      <p:bldP spid="174090" grpId="0" animBg="1"/>
      <p:bldP spid="174091" grpId="0" animBg="1"/>
      <p:bldP spid="174092" grpId="0" animBg="1"/>
      <p:bldP spid="174093" grpId="0" animBg="1"/>
      <p:bldP spid="174094" grpId="0" animBg="1"/>
      <p:bldP spid="174095" grpId="0" animBg="1"/>
      <p:bldP spid="1740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09600" y="914400"/>
            <a:ext cx="3276599" cy="2219325"/>
          </a:xfrm>
          <a:prstGeom prst="rect">
            <a:avLst/>
          </a:prstGeom>
          <a:noFill/>
          <a:ln w="9525">
            <a:solidFill>
              <a:schemeClr val="tx2">
                <a:lumMod val="60000"/>
                <a:lumOff val="40000"/>
              </a:schemeClr>
            </a:solid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5029201" y="914400"/>
            <a:ext cx="3505200" cy="2133600"/>
          </a:xfrm>
          <a:prstGeom prst="rect">
            <a:avLst/>
          </a:prstGeom>
          <a:noFill/>
          <a:ln w="9525">
            <a:solidFill>
              <a:schemeClr val="tx2">
                <a:lumMod val="60000"/>
                <a:lumOff val="40000"/>
              </a:schemeClr>
            </a:solid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304800" y="3352800"/>
            <a:ext cx="2971800" cy="2709862"/>
          </a:xfrm>
          <a:prstGeom prst="rect">
            <a:avLst/>
          </a:prstGeom>
          <a:noFill/>
          <a:ln w="9525">
            <a:solidFill>
              <a:schemeClr val="tx2">
                <a:lumMod val="60000"/>
                <a:lumOff val="40000"/>
              </a:schemeClr>
            </a:solidFill>
            <a:miter lim="800000"/>
            <a:headEnd/>
            <a:tailEnd/>
          </a:ln>
        </p:spPr>
      </p:pic>
      <p:pic>
        <p:nvPicPr>
          <p:cNvPr id="8" name="Picture 4"/>
          <p:cNvPicPr>
            <a:picLocks noChangeAspect="1" noChangeArrowheads="1"/>
          </p:cNvPicPr>
          <p:nvPr/>
        </p:nvPicPr>
        <p:blipFill>
          <a:blip r:embed="rId6" cstate="print"/>
          <a:srcRect/>
          <a:stretch>
            <a:fillRect/>
          </a:stretch>
        </p:blipFill>
        <p:spPr bwMode="auto">
          <a:xfrm>
            <a:off x="3505200" y="3352800"/>
            <a:ext cx="2971800" cy="2624137"/>
          </a:xfrm>
          <a:prstGeom prst="rect">
            <a:avLst/>
          </a:prstGeom>
          <a:noFill/>
          <a:ln w="9525">
            <a:solidFill>
              <a:schemeClr val="tx2">
                <a:lumMod val="60000"/>
                <a:lumOff val="40000"/>
              </a:schemeClr>
            </a:solidFill>
            <a:miter lim="800000"/>
            <a:headEnd/>
            <a:tailEnd/>
          </a:ln>
        </p:spPr>
      </p:pic>
      <p:pic>
        <p:nvPicPr>
          <p:cNvPr id="9" name="Picture 5"/>
          <p:cNvPicPr>
            <a:picLocks noChangeAspect="1" noChangeArrowheads="1"/>
          </p:cNvPicPr>
          <p:nvPr/>
        </p:nvPicPr>
        <p:blipFill>
          <a:blip r:embed="rId7" cstate="print"/>
          <a:srcRect/>
          <a:stretch>
            <a:fillRect/>
          </a:stretch>
        </p:blipFill>
        <p:spPr bwMode="auto">
          <a:xfrm>
            <a:off x="6705600" y="3352800"/>
            <a:ext cx="2068002" cy="2123396"/>
          </a:xfrm>
          <a:prstGeom prst="rect">
            <a:avLst/>
          </a:prstGeom>
          <a:noFill/>
          <a:ln w="9525">
            <a:solidFill>
              <a:schemeClr val="tx2">
                <a:lumMod val="60000"/>
                <a:lumOff val="40000"/>
              </a:schemeClr>
            </a:solidFill>
            <a:miter lim="800000"/>
            <a:headEnd/>
            <a:tailEnd/>
          </a:ln>
        </p:spPr>
      </p:pic>
      <p:sp>
        <p:nvSpPr>
          <p:cNvPr id="10" name="TextBox 9"/>
          <p:cNvSpPr txBox="1"/>
          <p:nvPr/>
        </p:nvSpPr>
        <p:spPr>
          <a:xfrm>
            <a:off x="609600" y="228600"/>
            <a:ext cx="8077200" cy="523220"/>
          </a:xfrm>
          <a:prstGeom prst="rect">
            <a:avLst/>
          </a:prstGeom>
          <a:noFill/>
        </p:spPr>
        <p:txBody>
          <a:bodyPr wrap="square" rtlCol="0">
            <a:spAutoFit/>
          </a:bodyPr>
          <a:lstStyle/>
          <a:p>
            <a:pPr algn="ctr"/>
            <a:r>
              <a:rPr lang="en-US" sz="2800" b="1" dirty="0" smtClean="0"/>
              <a:t>Supporting Results for Individuals and Families</a:t>
            </a:r>
            <a:endParaRPr lang="en-US"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What are the service -&gt; outcome connections?</a:t>
            </a:r>
            <a:endParaRPr lang="en-US" dirty="0"/>
          </a:p>
        </p:txBody>
      </p:sp>
      <p:sp>
        <p:nvSpPr>
          <p:cNvPr id="3" name="Content Placeholder 2"/>
          <p:cNvSpPr>
            <a:spLocks noGrp="1"/>
          </p:cNvSpPr>
          <p:nvPr>
            <p:ph idx="1"/>
          </p:nvPr>
        </p:nvSpPr>
        <p:spPr/>
        <p:txBody>
          <a:bodyPr/>
          <a:lstStyle/>
          <a:p>
            <a:r>
              <a:rPr lang="en-US" dirty="0" smtClean="0"/>
              <a:t>Think about the services your agency provides and the strategies you have been involved in. </a:t>
            </a:r>
          </a:p>
          <a:p>
            <a:r>
              <a:rPr lang="en-US" dirty="0" smtClean="0"/>
              <a:t>Identify the outputs and the associated outcomes:</a:t>
            </a:r>
          </a:p>
          <a:p>
            <a:endParaRPr lang="en-US" dirty="0"/>
          </a:p>
        </p:txBody>
      </p:sp>
      <p:graphicFrame>
        <p:nvGraphicFramePr>
          <p:cNvPr id="4" name="Table 3"/>
          <p:cNvGraphicFramePr>
            <a:graphicFrameLocks noGrp="1"/>
          </p:cNvGraphicFramePr>
          <p:nvPr/>
        </p:nvGraphicFramePr>
        <p:xfrm>
          <a:off x="1219200" y="3962400"/>
          <a:ext cx="6096000" cy="148336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r>
                        <a:rPr lang="en-US" dirty="0" smtClean="0"/>
                        <a:t>PROGRAM NAME:</a:t>
                      </a:r>
                      <a:endParaRPr lang="en-US" dirty="0"/>
                    </a:p>
                  </a:txBody>
                  <a:tcPr/>
                </a:tc>
                <a:tc hMerge="1">
                  <a:txBody>
                    <a:bodyPr/>
                    <a:lstStyle/>
                    <a:p>
                      <a:endParaRPr lang="en-US" dirty="0"/>
                    </a:p>
                  </a:txBody>
                  <a:tcPr/>
                </a:tc>
              </a:tr>
              <a:tr h="370840">
                <a:tc>
                  <a:txBody>
                    <a:bodyPr/>
                    <a:lstStyle/>
                    <a:p>
                      <a:r>
                        <a:rPr lang="en-US" dirty="0" smtClean="0"/>
                        <a:t>Outputs</a:t>
                      </a:r>
                      <a:endParaRPr lang="en-US" dirty="0"/>
                    </a:p>
                  </a:txBody>
                  <a:tcPr/>
                </a:tc>
                <a:tc>
                  <a:txBody>
                    <a:bodyPr/>
                    <a:lstStyle/>
                    <a:p>
                      <a:r>
                        <a:rPr lang="en-US" dirty="0" smtClean="0"/>
                        <a:t>Outcomes</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 </a:t>
            </a:r>
            <a:endParaRPr lang="en-US" dirty="0"/>
          </a:p>
        </p:txBody>
      </p:sp>
      <p:sp>
        <p:nvSpPr>
          <p:cNvPr id="3" name="Content Placeholder 2"/>
          <p:cNvSpPr>
            <a:spLocks noGrp="1"/>
          </p:cNvSpPr>
          <p:nvPr>
            <p:ph idx="1"/>
          </p:nvPr>
        </p:nvSpPr>
        <p:spPr/>
        <p:txBody>
          <a:bodyPr/>
          <a:lstStyle/>
          <a:p>
            <a:r>
              <a:rPr lang="en-US" dirty="0" smtClean="0"/>
              <a:t>Considering your own agency Mission and the services and strategies you provide can be a window into what you are communicating to the community.</a:t>
            </a:r>
          </a:p>
          <a:p>
            <a:r>
              <a:rPr lang="en-US" dirty="0" smtClean="0"/>
              <a:t>Are these really the assumptions of your agency? Your staff?  Your board?</a:t>
            </a:r>
          </a:p>
          <a:p>
            <a:r>
              <a:rPr lang="en-US" dirty="0" smtClean="0"/>
              <a:t>Do your mission and services help to identify the big goals your agency has?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Theory of Change</a:t>
            </a:r>
            <a:endParaRPr lang="en-US" dirty="0"/>
          </a:p>
        </p:txBody>
      </p:sp>
      <p:sp>
        <p:nvSpPr>
          <p:cNvPr id="3" name="Content Placeholder 2"/>
          <p:cNvSpPr>
            <a:spLocks noGrp="1"/>
          </p:cNvSpPr>
          <p:nvPr>
            <p:ph idx="1"/>
          </p:nvPr>
        </p:nvSpPr>
        <p:spPr/>
        <p:txBody>
          <a:bodyPr/>
          <a:lstStyle/>
          <a:p>
            <a:r>
              <a:rPr lang="en-US" dirty="0" smtClean="0"/>
              <a:t>What does your agency believe it should be doing to address issues related to poverty in your community?</a:t>
            </a:r>
          </a:p>
          <a:p>
            <a:r>
              <a:rPr lang="en-US" dirty="0" smtClean="0"/>
              <a:t>The answer to this question will guide the selection of outcomes and actions that will accomplish those outcomes.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Local Theory of Change</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98607638"/>
              </p:ext>
            </p:extLst>
          </p:nvPr>
        </p:nvGraphicFramePr>
        <p:xfrm>
          <a:off x="457200" y="131762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590800" y="2819400"/>
            <a:ext cx="5867400" cy="12192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3200" dirty="0" smtClean="0"/>
              <a:t>the causes and conditions of poverty in your local community</a:t>
            </a:r>
            <a:endParaRPr lang="en-US" sz="3200" dirty="0"/>
          </a:p>
        </p:txBody>
      </p:sp>
      <p:sp>
        <p:nvSpPr>
          <p:cNvPr id="7" name="Rectangle 6"/>
          <p:cNvSpPr/>
          <p:nvPr/>
        </p:nvSpPr>
        <p:spPr>
          <a:xfrm>
            <a:off x="838200" y="4343400"/>
            <a:ext cx="5867400" cy="11430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3200" dirty="0" smtClean="0"/>
              <a:t>the agency’s role in addressing the issues related to poverty.  </a:t>
            </a:r>
            <a:endParaRPr lang="en-US" sz="3200" dirty="0"/>
          </a:p>
        </p:txBody>
      </p:sp>
      <p:sp>
        <p:nvSpPr>
          <p:cNvPr id="8" name="TextBox 7"/>
          <p:cNvSpPr txBox="1"/>
          <p:nvPr/>
        </p:nvSpPr>
        <p:spPr>
          <a:xfrm>
            <a:off x="838200" y="1524000"/>
            <a:ext cx="6477000" cy="1138773"/>
          </a:xfrm>
          <a:prstGeom prst="rect">
            <a:avLst/>
          </a:prstGeom>
          <a:noFill/>
        </p:spPr>
        <p:txBody>
          <a:bodyPr wrap="square" rtlCol="0">
            <a:spAutoFit/>
          </a:bodyPr>
          <a:lstStyle/>
          <a:p>
            <a:r>
              <a:rPr lang="en-US" sz="3400" dirty="0" smtClean="0"/>
              <a:t>Starts with acknowledging specific assumptions about: </a:t>
            </a:r>
            <a:endParaRPr lang="en-US" sz="3400" dirty="0"/>
          </a:p>
        </p:txBody>
      </p:sp>
    </p:spTree>
    <p:extLst>
      <p:ext uri="{BB962C8B-B14F-4D97-AF65-F5344CB8AC3E}">
        <p14:creationId xmlns:p14="http://schemas.microsoft.com/office/powerpoint/2010/main" val="32790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Program or Agency Outcomes?</a:t>
            </a:r>
            <a:endParaRPr lang="en-US" dirty="0"/>
          </a:p>
        </p:txBody>
      </p:sp>
      <p:sp>
        <p:nvSpPr>
          <p:cNvPr id="9" name="Text Placeholder 8"/>
          <p:cNvSpPr>
            <a:spLocks noGrp="1"/>
          </p:cNvSpPr>
          <p:nvPr>
            <p:ph type="body" idx="1"/>
          </p:nvPr>
        </p:nvSpPr>
        <p:spPr/>
        <p:txBody>
          <a:bodyPr>
            <a:normAutofit fontScale="77500" lnSpcReduction="20000"/>
          </a:bodyPr>
          <a:lstStyle/>
          <a:p>
            <a:r>
              <a:rPr lang="en-US" dirty="0" smtClean="0"/>
              <a:t>Program Outcomes </a:t>
            </a:r>
          </a:p>
          <a:p>
            <a:r>
              <a:rPr lang="en-US" dirty="0" smtClean="0"/>
              <a:t>Identified in Silos </a:t>
            </a:r>
            <a:endParaRPr lang="en-US" dirty="0"/>
          </a:p>
        </p:txBody>
      </p:sp>
      <p:pic>
        <p:nvPicPr>
          <p:cNvPr id="1026" name="Picture 2"/>
          <p:cNvPicPr>
            <a:picLocks noGrp="1" noChangeAspect="1" noChangeArrowheads="1"/>
          </p:cNvPicPr>
          <p:nvPr>
            <p:ph sz="half" idx="2"/>
          </p:nvPr>
        </p:nvPicPr>
        <p:blipFill>
          <a:blip r:embed="rId3" cstate="print"/>
          <a:stretch>
            <a:fillRect/>
          </a:stretch>
        </p:blipFill>
        <p:spPr bwMode="auto">
          <a:xfrm>
            <a:off x="457200" y="2133600"/>
            <a:ext cx="4040188" cy="2225679"/>
          </a:xfrm>
          <a:prstGeom prst="rect">
            <a:avLst/>
          </a:prstGeom>
          <a:noFill/>
          <a:ln w="9525">
            <a:noFill/>
            <a:miter lim="800000"/>
            <a:headEnd/>
            <a:tailEnd/>
          </a:ln>
        </p:spPr>
      </p:pic>
      <p:sp>
        <p:nvSpPr>
          <p:cNvPr id="10" name="Text Placeholder 9"/>
          <p:cNvSpPr>
            <a:spLocks noGrp="1"/>
          </p:cNvSpPr>
          <p:nvPr>
            <p:ph type="body" sz="quarter" idx="3"/>
          </p:nvPr>
        </p:nvSpPr>
        <p:spPr>
          <a:xfrm>
            <a:off x="4645026" y="1535113"/>
            <a:ext cx="4270374" cy="369887"/>
          </a:xfrm>
        </p:spPr>
        <p:txBody>
          <a:bodyPr>
            <a:normAutofit/>
          </a:bodyPr>
          <a:lstStyle/>
          <a:p>
            <a:r>
              <a:rPr lang="en-US" sz="1800" dirty="0" smtClean="0"/>
              <a:t>Integrated View of  Agency Outcomes</a:t>
            </a:r>
            <a:endParaRPr lang="en-US" sz="1800" dirty="0"/>
          </a:p>
        </p:txBody>
      </p:sp>
      <p:pic>
        <p:nvPicPr>
          <p:cNvPr id="1027" name="Picture 3"/>
          <p:cNvPicPr>
            <a:picLocks noGrp="1" noChangeAspect="1" noChangeArrowheads="1"/>
          </p:cNvPicPr>
          <p:nvPr>
            <p:ph sz="quarter" idx="4"/>
          </p:nvPr>
        </p:nvPicPr>
        <p:blipFill>
          <a:blip r:embed="rId4" cstate="print"/>
          <a:srcRect/>
          <a:stretch>
            <a:fillRect/>
          </a:stretch>
        </p:blipFill>
        <p:spPr bwMode="auto">
          <a:xfrm>
            <a:off x="4645025" y="2057400"/>
            <a:ext cx="4041775" cy="403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Integration of Levels of Work</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343025" y="1236057"/>
            <a:ext cx="5972175" cy="47742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Think about how “we have always done” the work of the agency</a:t>
            </a:r>
          </a:p>
          <a:p>
            <a:pPr lvl="2"/>
            <a:r>
              <a:rPr lang="en-US" dirty="0" smtClean="0"/>
              <a:t>What is real, what is true, what is good, what has been done?</a:t>
            </a:r>
          </a:p>
          <a:p>
            <a:r>
              <a:rPr lang="en-US" dirty="0" smtClean="0"/>
              <a:t>Think about the outcomes (changes) that you have achieved in the past. </a:t>
            </a:r>
          </a:p>
          <a:p>
            <a:r>
              <a:rPr lang="en-US" dirty="0" smtClean="0"/>
              <a:t>Think about WHAT ELSE your agency could achieve if you were not focused on the provision of services (but rather on change). </a:t>
            </a:r>
          </a:p>
          <a:p>
            <a:pPr>
              <a:buNone/>
            </a:pPr>
            <a:r>
              <a:rPr lang="en-US" dirty="0" smtClean="0"/>
              <a:t>The ideas that are generated by this kind of thinking will influence your creation of your local Theory of Change </a:t>
            </a:r>
            <a:endParaRPr lang="en-US" dirty="0"/>
          </a:p>
        </p:txBody>
      </p:sp>
      <p:sp>
        <p:nvSpPr>
          <p:cNvPr id="4" name="Title 3"/>
          <p:cNvSpPr>
            <a:spLocks noGrp="1"/>
          </p:cNvSpPr>
          <p:nvPr>
            <p:ph type="title"/>
          </p:nvPr>
        </p:nvSpPr>
        <p:spPr/>
        <p:txBody>
          <a:bodyPr/>
          <a:lstStyle/>
          <a:p>
            <a:r>
              <a:rPr lang="en-US" dirty="0" smtClean="0"/>
              <a:t>Trying Something New</a:t>
            </a:r>
            <a:endParaRPr lang="en-US" dirty="0"/>
          </a:p>
        </p:txBody>
      </p:sp>
    </p:spTree>
    <p:extLst>
      <p:ext uri="{BB962C8B-B14F-4D97-AF65-F5344CB8AC3E}">
        <p14:creationId xmlns:p14="http://schemas.microsoft.com/office/powerpoint/2010/main" val="1527471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76200"/>
            <a:ext cx="9144000" cy="6804320"/>
          </a:xfrm>
          <a:prstGeom prst="rect">
            <a:avLst/>
          </a:prstGeom>
          <a:noFill/>
          <a:ln w="9525">
            <a:noFill/>
            <a:miter lim="800000"/>
            <a:headEnd/>
            <a:tailEnd/>
          </a:ln>
        </p:spPr>
      </p:pic>
    </p:spTree>
    <p:extLst>
      <p:ext uri="{BB962C8B-B14F-4D97-AF65-F5344CB8AC3E}">
        <p14:creationId xmlns:p14="http://schemas.microsoft.com/office/powerpoint/2010/main" val="2038463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a:t>
            </a:r>
            <a:endParaRPr lang="en-US" dirty="0"/>
          </a:p>
        </p:txBody>
      </p:sp>
      <p:sp>
        <p:nvSpPr>
          <p:cNvPr id="3" name="Content Placeholder 2"/>
          <p:cNvSpPr>
            <a:spLocks noGrp="1"/>
          </p:cNvSpPr>
          <p:nvPr>
            <p:ph idx="1"/>
          </p:nvPr>
        </p:nvSpPr>
        <p:spPr>
          <a:xfrm>
            <a:off x="457200" y="1371601"/>
            <a:ext cx="8229600" cy="4754564"/>
          </a:xfrm>
        </p:spPr>
        <p:txBody>
          <a:bodyPr>
            <a:normAutofit fontScale="85000" lnSpcReduction="20000"/>
          </a:bodyPr>
          <a:lstStyle/>
          <a:p>
            <a:r>
              <a:rPr lang="en-US" dirty="0" smtClean="0">
                <a:solidFill>
                  <a:srgbClr val="005288"/>
                </a:solidFill>
              </a:rPr>
              <a:t>Understand basic principles of a results orientation and performance management</a:t>
            </a:r>
          </a:p>
          <a:p>
            <a:pPr lvl="1"/>
            <a:r>
              <a:rPr lang="en-US" dirty="0" smtClean="0">
                <a:solidFill>
                  <a:srgbClr val="005288"/>
                </a:solidFill>
              </a:rPr>
              <a:t>Clarify how ROMA fits into the Performance Management Framework</a:t>
            </a:r>
          </a:p>
          <a:p>
            <a:r>
              <a:rPr lang="en-US" dirty="0" smtClean="0">
                <a:solidFill>
                  <a:srgbClr val="005288"/>
                </a:solidFill>
              </a:rPr>
              <a:t>Acknowledge that we start with assessment </a:t>
            </a:r>
          </a:p>
          <a:p>
            <a:pPr lvl="1"/>
            <a:r>
              <a:rPr lang="en-US" dirty="0" smtClean="0">
                <a:solidFill>
                  <a:srgbClr val="005288"/>
                </a:solidFill>
              </a:rPr>
              <a:t>Understand your Organizational Culture</a:t>
            </a:r>
          </a:p>
          <a:p>
            <a:pPr lvl="1"/>
            <a:r>
              <a:rPr lang="en-US" dirty="0" smtClean="0">
                <a:solidFill>
                  <a:srgbClr val="005288"/>
                </a:solidFill>
              </a:rPr>
              <a:t>Identify current ROMA implementation </a:t>
            </a:r>
          </a:p>
          <a:p>
            <a:r>
              <a:rPr lang="en-US" dirty="0" smtClean="0">
                <a:solidFill>
                  <a:srgbClr val="005288"/>
                </a:solidFill>
              </a:rPr>
              <a:t>Identify elements of an Impact Pathway Plan</a:t>
            </a:r>
          </a:p>
          <a:p>
            <a:pPr lvl="1"/>
            <a:r>
              <a:rPr lang="en-US" dirty="0" smtClean="0">
                <a:solidFill>
                  <a:srgbClr val="005288"/>
                </a:solidFill>
              </a:rPr>
              <a:t>Prepare to create a Local Theory of Change </a:t>
            </a:r>
          </a:p>
          <a:p>
            <a:pPr lvl="1"/>
            <a:r>
              <a:rPr lang="en-US" dirty="0" smtClean="0">
                <a:solidFill>
                  <a:srgbClr val="005288"/>
                </a:solidFill>
              </a:rPr>
              <a:t>Create action steps in your pathway toward impact</a:t>
            </a:r>
          </a:p>
          <a:p>
            <a:r>
              <a:rPr lang="en-US" dirty="0" smtClean="0">
                <a:solidFill>
                  <a:srgbClr val="005288"/>
                </a:solidFill>
              </a:rPr>
              <a:t>Prepare for monitoring progress and identifying success</a:t>
            </a:r>
          </a:p>
          <a:p>
            <a:pPr lvl="1"/>
            <a:endParaRPr lang="en-US" dirty="0" smtClean="0">
              <a:solidFill>
                <a:srgbClr val="005288"/>
              </a:solidFill>
            </a:endParaRPr>
          </a:p>
          <a:p>
            <a:endParaRPr lang="en-US" dirty="0"/>
          </a:p>
        </p:txBody>
      </p:sp>
    </p:spTree>
    <p:extLst>
      <p:ext uri="{BB962C8B-B14F-4D97-AF65-F5344CB8AC3E}">
        <p14:creationId xmlns:p14="http://schemas.microsoft.com/office/powerpoint/2010/main" val="287172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 </a:t>
            </a:r>
            <a:br>
              <a:rPr lang="en-US" dirty="0" smtClean="0"/>
            </a:br>
            <a:r>
              <a:rPr lang="en-US" dirty="0" smtClean="0"/>
              <a:t>Where are you now?</a:t>
            </a:r>
            <a:endParaRPr lang="en-US" dirty="0"/>
          </a:p>
        </p:txBody>
      </p:sp>
      <p:sp>
        <p:nvSpPr>
          <p:cNvPr id="4" name="Text Placeholder 3"/>
          <p:cNvSpPr>
            <a:spLocks noGrp="1"/>
          </p:cNvSpPr>
          <p:nvPr>
            <p:ph type="subTitle" idx="1"/>
          </p:nvPr>
        </p:nvSpPr>
        <p:spPr>
          <a:xfrm>
            <a:off x="1371600" y="4267200"/>
            <a:ext cx="6400800" cy="1371600"/>
          </a:xfrm>
        </p:spPr>
        <p:txBody>
          <a:bodyPr>
            <a:normAutofit fontScale="92500" lnSpcReduction="20000"/>
          </a:bodyPr>
          <a:lstStyle/>
          <a:p>
            <a:r>
              <a:rPr lang="en-US" dirty="0" smtClean="0">
                <a:solidFill>
                  <a:srgbClr val="AE1259"/>
                </a:solidFill>
              </a:rPr>
              <a:t>Part II </a:t>
            </a:r>
          </a:p>
          <a:p>
            <a:r>
              <a:rPr lang="en-US" dirty="0" smtClean="0"/>
              <a:t>Implementing ROMA</a:t>
            </a:r>
          </a:p>
          <a:p>
            <a:r>
              <a:rPr lang="en-US" dirty="0" smtClean="0"/>
              <a:t>Organizational Culture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9556" y="1121027"/>
            <a:ext cx="7778644" cy="3255264"/>
          </a:xfrm>
        </p:spPr>
        <p:txBody>
          <a:bodyPr>
            <a:noAutofit/>
          </a:bodyPr>
          <a:lstStyle/>
          <a:p>
            <a:r>
              <a:rPr lang="en-US" sz="4400" dirty="0" smtClean="0"/>
              <a:t/>
            </a:r>
            <a:br>
              <a:rPr lang="en-US" sz="4400" dirty="0" smtClean="0"/>
            </a:br>
            <a:r>
              <a:rPr lang="en-US" sz="4400" dirty="0" smtClean="0"/>
              <a:t>If we don’t know where we started, we cannot identify what has changed…..</a:t>
            </a:r>
            <a:br>
              <a:rPr lang="en-US" sz="4400" dirty="0" smtClean="0"/>
            </a:br>
            <a:r>
              <a:rPr lang="en-US" sz="4400" dirty="0" smtClean="0"/>
              <a:t/>
            </a:r>
            <a:br>
              <a:rPr lang="en-US" sz="4400" dirty="0" smtClean="0"/>
            </a:br>
            <a:r>
              <a:rPr lang="en-US" sz="4400" dirty="0" smtClean="0"/>
              <a:t>If we can’t identify the change, we can’t acknowledge success!</a:t>
            </a:r>
            <a:endParaRPr lang="en-US" sz="4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13577A01-3DD8-4E33-BEE1-3065F7E6FB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59602"/>
            <a:ext cx="528936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25515" y="1371600"/>
            <a:ext cx="4838333" cy="1255469"/>
          </a:xfrm>
        </p:spPr>
        <p:txBody>
          <a:bodyPr>
            <a:normAutofit fontScale="90000"/>
          </a:bodyPr>
          <a:lstStyle/>
          <a:p>
            <a:pPr algn="ctr"/>
            <a:r>
              <a:rPr lang="en-US" sz="4000" dirty="0" smtClean="0">
                <a:solidFill>
                  <a:schemeClr val="bg1"/>
                </a:solidFill>
              </a:rPr>
              <a:t>Using a Checklist </a:t>
            </a:r>
            <a:r>
              <a:rPr lang="en-US" sz="4000" dirty="0">
                <a:solidFill>
                  <a:schemeClr val="bg1"/>
                </a:solidFill>
              </a:rPr>
              <a:t>for </a:t>
            </a:r>
            <a:r>
              <a:rPr lang="en-US" sz="4000" dirty="0" smtClean="0">
                <a:solidFill>
                  <a:schemeClr val="bg1"/>
                </a:solidFill>
              </a:rPr>
              <a:t>Implementation </a:t>
            </a:r>
            <a:br>
              <a:rPr lang="en-US" sz="4000" dirty="0" smtClean="0">
                <a:solidFill>
                  <a:schemeClr val="bg1"/>
                </a:solidFill>
              </a:rPr>
            </a:br>
            <a:r>
              <a:rPr lang="en-US" sz="4000" dirty="0" smtClean="0">
                <a:solidFill>
                  <a:schemeClr val="bg1"/>
                </a:solidFill>
              </a:rPr>
              <a:t>aka “ROMA Audit”</a:t>
            </a:r>
            <a:r>
              <a:rPr lang="en-US" sz="4000" dirty="0" smtClean="0">
                <a:solidFill>
                  <a:schemeClr val="tx1"/>
                </a:solidFill>
              </a:rPr>
              <a:t/>
            </a:r>
            <a:br>
              <a:rPr lang="en-US" sz="4000" dirty="0" smtClean="0">
                <a:solidFill>
                  <a:schemeClr val="tx1"/>
                </a:solidFill>
              </a:rPr>
            </a:br>
            <a:endParaRPr lang="en-US" sz="4000" dirty="0">
              <a:solidFill>
                <a:schemeClr val="tx1"/>
              </a:solidFill>
            </a:endParaRPr>
          </a:p>
        </p:txBody>
      </p:sp>
      <p:sp>
        <p:nvSpPr>
          <p:cNvPr id="3" name="Content Placeholder 2"/>
          <p:cNvSpPr>
            <a:spLocks noGrp="1"/>
          </p:cNvSpPr>
          <p:nvPr>
            <p:ph idx="1"/>
          </p:nvPr>
        </p:nvSpPr>
        <p:spPr>
          <a:xfrm>
            <a:off x="225514" y="2723043"/>
            <a:ext cx="4956085" cy="3274586"/>
          </a:xfrm>
        </p:spPr>
        <p:txBody>
          <a:bodyPr anchor="t">
            <a:normAutofit fontScale="92500"/>
          </a:bodyPr>
          <a:lstStyle/>
          <a:p>
            <a:pPr algn="ctr">
              <a:buNone/>
            </a:pPr>
            <a:r>
              <a:rPr lang="en-US" sz="3000" b="1" dirty="0">
                <a:solidFill>
                  <a:schemeClr val="tx1"/>
                </a:solidFill>
              </a:rPr>
              <a:t>Helps you identify: </a:t>
            </a:r>
          </a:p>
          <a:p>
            <a:pPr algn="ctr"/>
            <a:r>
              <a:rPr lang="en-US" sz="3000" dirty="0" smtClean="0">
                <a:solidFill>
                  <a:schemeClr val="tx1"/>
                </a:solidFill>
              </a:rPr>
              <a:t> What </a:t>
            </a:r>
            <a:r>
              <a:rPr lang="en-US" sz="3000" dirty="0">
                <a:solidFill>
                  <a:schemeClr val="tx1"/>
                </a:solidFill>
              </a:rPr>
              <a:t>are you doing now that would demonstrate each </a:t>
            </a:r>
            <a:r>
              <a:rPr lang="en-US" sz="3000" dirty="0" smtClean="0">
                <a:solidFill>
                  <a:schemeClr val="tx1"/>
                </a:solidFill>
              </a:rPr>
              <a:t>phase of the ROMA Cycle  </a:t>
            </a:r>
            <a:endParaRPr lang="en-US" sz="3000" dirty="0">
              <a:solidFill>
                <a:schemeClr val="tx1"/>
              </a:solidFill>
            </a:endParaRPr>
          </a:p>
          <a:p>
            <a:pPr algn="ctr"/>
            <a:r>
              <a:rPr lang="en-US" sz="3000" dirty="0" smtClean="0">
                <a:solidFill>
                  <a:schemeClr val="tx1"/>
                </a:solidFill>
              </a:rPr>
              <a:t>What </a:t>
            </a:r>
            <a:r>
              <a:rPr lang="en-US" sz="3000" dirty="0">
                <a:solidFill>
                  <a:schemeClr val="tx1"/>
                </a:solidFill>
              </a:rPr>
              <a:t>could be done differently to include the ROMA </a:t>
            </a:r>
            <a:r>
              <a:rPr lang="en-US" sz="3000" dirty="0" smtClean="0">
                <a:solidFill>
                  <a:schemeClr val="tx1"/>
                </a:solidFill>
              </a:rPr>
              <a:t>element</a:t>
            </a:r>
            <a:endParaRPr lang="en-US" sz="3000" dirty="0">
              <a:solidFill>
                <a:schemeClr val="tx1"/>
              </a:solidFill>
            </a:endParaRPr>
          </a:p>
          <a:p>
            <a:endParaRPr lang="en-US" dirty="0">
              <a:solidFill>
                <a:srgbClr val="FFFFFF"/>
              </a:solidFill>
            </a:endParaRPr>
          </a:p>
        </p:txBody>
      </p:sp>
      <p:pic>
        <p:nvPicPr>
          <p:cNvPr id="6146" name="Picture 2" descr="Image result for checklist">
            <a:extLst>
              <a:ext uri="{FF2B5EF4-FFF2-40B4-BE49-F238E27FC236}">
                <a16:creationId xmlns="" xmlns:a16="http://schemas.microsoft.com/office/drawing/2014/main" id="{46D9B24D-BCFB-448F-9307-995A977FA71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60" r="28270"/>
          <a:stretch/>
        </p:blipFill>
        <p:spPr bwMode="auto">
          <a:xfrm>
            <a:off x="5289363" y="-465991"/>
            <a:ext cx="3854638" cy="655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76400" y="-5862"/>
            <a:ext cx="58293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0516254-1D9F-4F3A-9870-3A3280BE2B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08059" y="261219"/>
            <a:ext cx="5486400" cy="1840537"/>
          </a:xfrm>
        </p:spPr>
        <p:txBody>
          <a:bodyPr>
            <a:normAutofit/>
          </a:bodyPr>
          <a:lstStyle/>
          <a:p>
            <a:pPr algn="r"/>
            <a:r>
              <a:rPr lang="en-US" b="1" dirty="0">
                <a:solidFill>
                  <a:schemeClr val="accent1">
                    <a:lumMod val="60000"/>
                    <a:lumOff val="40000"/>
                  </a:schemeClr>
                </a:solidFill>
              </a:rPr>
              <a:t>When completing the checklist, consider:</a:t>
            </a:r>
          </a:p>
        </p:txBody>
      </p:sp>
      <p:sp>
        <p:nvSpPr>
          <p:cNvPr id="3" name="Content Placeholder 2"/>
          <p:cNvSpPr>
            <a:spLocks noGrp="1"/>
          </p:cNvSpPr>
          <p:nvPr>
            <p:ph type="body" idx="1"/>
          </p:nvPr>
        </p:nvSpPr>
        <p:spPr>
          <a:xfrm>
            <a:off x="1295400" y="1676400"/>
            <a:ext cx="4572001" cy="4572000"/>
          </a:xfrm>
        </p:spPr>
        <p:txBody>
          <a:bodyPr>
            <a:normAutofit fontScale="92500" lnSpcReduction="10000"/>
          </a:bodyPr>
          <a:lstStyle/>
          <a:p>
            <a:r>
              <a:rPr lang="en-US" sz="3600" b="1" dirty="0" smtClean="0"/>
              <a:t>--What </a:t>
            </a:r>
            <a:r>
              <a:rPr lang="en-US" sz="3600" b="1" dirty="0"/>
              <a:t>can you identify right now </a:t>
            </a:r>
            <a:r>
              <a:rPr lang="en-US" sz="3600" b="1" dirty="0" smtClean="0"/>
              <a:t>for each phase of the cycle?  </a:t>
            </a:r>
          </a:p>
          <a:p>
            <a:r>
              <a:rPr lang="en-US" sz="3600" b="1" dirty="0" smtClean="0"/>
              <a:t>--What </a:t>
            </a:r>
            <a:r>
              <a:rPr lang="en-US" sz="3600" b="1" dirty="0"/>
              <a:t>do you need to find out more about?  </a:t>
            </a:r>
          </a:p>
          <a:p>
            <a:r>
              <a:rPr lang="en-US" sz="3600" b="1" dirty="0" smtClean="0"/>
              <a:t>--Who </a:t>
            </a:r>
            <a:r>
              <a:rPr lang="en-US" sz="3600" b="1" dirty="0"/>
              <a:t>do you need to talk to </a:t>
            </a:r>
            <a:r>
              <a:rPr lang="en-US" sz="3600" b="1" dirty="0" smtClean="0"/>
              <a:t>(</a:t>
            </a:r>
            <a:r>
              <a:rPr lang="en-US" sz="3600" b="1" dirty="0"/>
              <a:t>to find out what is happening in other departments)?</a:t>
            </a:r>
          </a:p>
          <a:p>
            <a:endParaRPr lang="en-US" dirty="0"/>
          </a:p>
        </p:txBody>
      </p:sp>
      <p:sp>
        <p:nvSpPr>
          <p:cNvPr id="10" name="Rectangle 9">
            <a:extLst>
              <a:ext uri="{FF2B5EF4-FFF2-40B4-BE49-F238E27FC236}">
                <a16:creationId xmlns:a16="http://schemas.microsoft.com/office/drawing/2014/main" xmlns="" id="{FC14672B-27A5-4CDA-ABAF-5E4CF4B41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62002"/>
            <a:ext cx="96520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9A206779-5C74-4555-94BC-5845C92EC3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2992" y="767828"/>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5"/>
          <p:cNvPicPr>
            <a:picLocks noChangeAspect="1"/>
          </p:cNvPicPr>
          <p:nvPr/>
        </p:nvPicPr>
        <p:blipFill>
          <a:blip r:embed="rId3" cstate="print"/>
          <a:stretch>
            <a:fillRect/>
          </a:stretch>
        </p:blipFill>
        <p:spPr>
          <a:xfrm>
            <a:off x="6096000" y="1905000"/>
            <a:ext cx="2764736" cy="2606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2210612" cy="4601183"/>
          </a:xfrm>
        </p:spPr>
        <p:txBody>
          <a:bodyPr>
            <a:normAutofit fontScale="90000"/>
          </a:bodyPr>
          <a:lstStyle/>
          <a:p>
            <a:r>
              <a:rPr lang="en-US" dirty="0">
                <a:solidFill>
                  <a:schemeClr val="tx1"/>
                </a:solidFill>
              </a:rPr>
              <a:t>In each phase of the ROMA Cycle, consider:</a:t>
            </a:r>
          </a:p>
        </p:txBody>
      </p:sp>
      <p:sp>
        <p:nvSpPr>
          <p:cNvPr id="4" name="Content Placeholder 3"/>
          <p:cNvSpPr>
            <a:spLocks noGrp="1"/>
          </p:cNvSpPr>
          <p:nvPr>
            <p:ph idx="1"/>
          </p:nvPr>
        </p:nvSpPr>
        <p:spPr>
          <a:xfrm>
            <a:off x="2743200" y="457200"/>
            <a:ext cx="6248400" cy="5562600"/>
          </a:xfrm>
        </p:spPr>
        <p:txBody>
          <a:bodyPr>
            <a:normAutofit fontScale="62500" lnSpcReduction="20000"/>
          </a:bodyPr>
          <a:lstStyle/>
          <a:p>
            <a:pPr lvl="0"/>
            <a:r>
              <a:rPr lang="en-US" sz="3600" dirty="0" smtClean="0"/>
              <a:t>Who is involved and what do they do?  Is their work done at program or agency level? </a:t>
            </a:r>
          </a:p>
          <a:p>
            <a:pPr lvl="0"/>
            <a:r>
              <a:rPr lang="en-US" sz="3600" dirty="0" smtClean="0"/>
              <a:t>What is expected to be achieved in each phase for the agency? For the specific program?  What (if anything) is required by other funding sources? </a:t>
            </a:r>
          </a:p>
          <a:p>
            <a:pPr lvl="0"/>
            <a:r>
              <a:rPr lang="en-US" sz="3600" dirty="0" smtClean="0"/>
              <a:t>How does the agency collect, aggregate and analyze the data in each phase?  Is it different in different departments?  How does it come together for the agency? </a:t>
            </a:r>
          </a:p>
          <a:p>
            <a:pPr lvl="0"/>
            <a:r>
              <a:rPr lang="en-US" sz="3600" dirty="0" smtClean="0"/>
              <a:t>How will you know if the activities and processes are being done well?  Are they successful?  What makes the process useful?  </a:t>
            </a:r>
          </a:p>
          <a:p>
            <a:pPr lvl="0"/>
            <a:r>
              <a:rPr lang="en-US" sz="3600" dirty="0" smtClean="0"/>
              <a:t>How is the data/information from each phase used at the program or agency level?  What would happen if this part of the cycle was left out? What if it was improved?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pic>
        <p:nvPicPr>
          <p:cNvPr id="6" name="Picture 5" descr="Debbie  Markma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3258" y="2185639"/>
            <a:ext cx="2392664" cy="3131573"/>
          </a:xfrm>
          <a:prstGeom prst="rect">
            <a:avLst/>
          </a:prstGeom>
          <a:noFill/>
          <a:ln>
            <a:noFill/>
          </a:ln>
        </p:spPr>
      </p:pic>
      <p:sp>
        <p:nvSpPr>
          <p:cNvPr id="7" name="Rectangle 6"/>
          <p:cNvSpPr/>
          <p:nvPr/>
        </p:nvSpPr>
        <p:spPr>
          <a:xfrm>
            <a:off x="1143000" y="2286000"/>
            <a:ext cx="3429000" cy="1508105"/>
          </a:xfrm>
          <a:prstGeom prst="rect">
            <a:avLst/>
          </a:prstGeom>
        </p:spPr>
        <p:txBody>
          <a:bodyPr wrap="square">
            <a:spAutoFit/>
          </a:bodyPr>
          <a:lstStyle/>
          <a:p>
            <a:pPr algn="ctr"/>
            <a:r>
              <a:rPr lang="en-US" sz="2000" b="1" dirty="0" smtClean="0"/>
              <a:t>Debbie Markman</a:t>
            </a:r>
          </a:p>
          <a:p>
            <a:pPr algn="ctr"/>
            <a:r>
              <a:rPr lang="en-US" dirty="0" smtClean="0"/>
              <a:t>Resource Development Director</a:t>
            </a:r>
          </a:p>
          <a:p>
            <a:pPr algn="ctr"/>
            <a:r>
              <a:rPr lang="en-US" dirty="0" smtClean="0"/>
              <a:t>Economic Security Corporation of Southwest Area, Joplin, MO</a:t>
            </a:r>
          </a:p>
          <a:p>
            <a:pPr algn="ctr">
              <a:buNone/>
            </a:pPr>
            <a:r>
              <a:rPr lang="en-US" dirty="0" smtClean="0"/>
              <a:t> </a:t>
            </a:r>
          </a:p>
        </p:txBody>
      </p:sp>
      <p:pic>
        <p:nvPicPr>
          <p:cNvPr id="9" name="Picture 2" descr="Economic Security Corporation of Southwest Are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7900" y="3780733"/>
            <a:ext cx="1219200" cy="126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798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147" y="287496"/>
            <a:ext cx="3749222" cy="1255469"/>
          </a:xfrm>
        </p:spPr>
        <p:txBody>
          <a:bodyPr>
            <a:normAutofit fontScale="90000"/>
          </a:bodyPr>
          <a:lstStyle/>
          <a:p>
            <a:r>
              <a:rPr lang="en-US" dirty="0" smtClean="0"/>
              <a:t>How do you know? </a:t>
            </a:r>
            <a:endParaRPr lang="en-US" dirty="0"/>
          </a:p>
        </p:txBody>
      </p:sp>
      <p:sp>
        <p:nvSpPr>
          <p:cNvPr id="3" name="Content Placeholder 2"/>
          <p:cNvSpPr>
            <a:spLocks noGrp="1"/>
          </p:cNvSpPr>
          <p:nvPr>
            <p:ph idx="1"/>
          </p:nvPr>
        </p:nvSpPr>
        <p:spPr>
          <a:xfrm>
            <a:off x="584926" y="2342932"/>
            <a:ext cx="3910874" cy="2675117"/>
          </a:xfrm>
          <a:solidFill>
            <a:schemeClr val="accent2"/>
          </a:solidFill>
        </p:spPr>
        <p:txBody>
          <a:bodyPr anchor="t">
            <a:normAutofit/>
          </a:bodyPr>
          <a:lstStyle/>
          <a:p>
            <a:pPr marL="0" indent="0" algn="ctr">
              <a:buNone/>
            </a:pPr>
            <a:r>
              <a:rPr lang="en-US" sz="3200" dirty="0" smtClean="0">
                <a:solidFill>
                  <a:schemeClr val="bg1"/>
                </a:solidFill>
              </a:rPr>
              <a:t>To find out who is “doing ROMA” it is important to talk to  peers </a:t>
            </a:r>
            <a:r>
              <a:rPr lang="en-US" sz="3200" dirty="0">
                <a:solidFill>
                  <a:schemeClr val="bg1"/>
                </a:solidFill>
              </a:rPr>
              <a:t>and colleagues in the agency</a:t>
            </a:r>
            <a:r>
              <a:rPr lang="en-US" sz="3200" dirty="0" smtClean="0">
                <a:solidFill>
                  <a:schemeClr val="bg1"/>
                </a:solidFill>
              </a:rPr>
              <a:t>.</a:t>
            </a:r>
            <a:endParaRPr lang="en-US" sz="3200" dirty="0">
              <a:solidFill>
                <a:schemeClr val="bg1"/>
              </a:solidFill>
            </a:endParaRPr>
          </a:p>
        </p:txBody>
      </p:sp>
      <p:pic>
        <p:nvPicPr>
          <p:cNvPr id="7" name="Graphic 6" descr="Group brainstorm">
            <a:extLst>
              <a:ext uri="{FF2B5EF4-FFF2-40B4-BE49-F238E27FC236}">
                <a16:creationId xmlns:a16="http://schemas.microsoft.com/office/drawing/2014/main" xmlns="" id="{667103FC-F215-4353-A183-8CC3D63154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36576" y="1190295"/>
            <a:ext cx="3928755" cy="5238340"/>
          </a:xfrm>
          <a:prstGeom prst="rect">
            <a:avLst/>
          </a:prstGeom>
        </p:spPr>
      </p:pic>
      <p:pic>
        <p:nvPicPr>
          <p:cNvPr id="6" name="Picture 2" descr="Economic Security Corporation of Southwest Are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5029200"/>
            <a:ext cx="928937" cy="963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420" y="1"/>
            <a:ext cx="9501813" cy="6858000"/>
          </a:xfrm>
          <a:prstGeom prst="rect">
            <a:avLst/>
          </a:prstGeom>
        </p:spPr>
      </p:pic>
    </p:spTree>
    <p:extLst>
      <p:ext uri="{BB962C8B-B14F-4D97-AF65-F5344CB8AC3E}">
        <p14:creationId xmlns:p14="http://schemas.microsoft.com/office/powerpoint/2010/main" val="3740876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2345"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5980" y="5815106"/>
            <a:ext cx="859421" cy="921593"/>
          </a:xfrm>
          <a:prstGeom prst="rect">
            <a:avLst/>
          </a:prstGeom>
        </p:spPr>
      </p:pic>
      <p:sp>
        <p:nvSpPr>
          <p:cNvPr id="5" name="TextBox 4"/>
          <p:cNvSpPr txBox="1"/>
          <p:nvPr/>
        </p:nvSpPr>
        <p:spPr>
          <a:xfrm>
            <a:off x="166946" y="5959789"/>
            <a:ext cx="7824486" cy="523220"/>
          </a:xfrm>
          <a:prstGeom prst="rect">
            <a:avLst/>
          </a:prstGeom>
          <a:noFill/>
        </p:spPr>
        <p:txBody>
          <a:bodyPr wrap="square" rtlCol="0">
            <a:spAutoFit/>
          </a:bodyPr>
          <a:lstStyle/>
          <a:p>
            <a:r>
              <a:rPr lang="en-US" sz="2800" dirty="0" smtClean="0"/>
              <a:t>ESC’s Weatherization ROMA Audit- Assessment</a:t>
            </a:r>
            <a:endParaRPr lang="en-US" sz="2800" dirty="0"/>
          </a:p>
        </p:txBody>
      </p:sp>
    </p:spTree>
    <p:extLst>
      <p:ext uri="{BB962C8B-B14F-4D97-AF65-F5344CB8AC3E}">
        <p14:creationId xmlns:p14="http://schemas.microsoft.com/office/powerpoint/2010/main" val="3770851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SETTING THE CONTEXT</a:t>
            </a:r>
            <a:endParaRPr lang="en-US" dirty="0"/>
          </a:p>
        </p:txBody>
      </p:sp>
      <p:sp>
        <p:nvSpPr>
          <p:cNvPr id="5" name="Text Placeholder 4"/>
          <p:cNvSpPr>
            <a:spLocks noGrp="1"/>
          </p:cNvSpPr>
          <p:nvPr>
            <p:ph type="subTitle" idx="1"/>
          </p:nvPr>
        </p:nvSpPr>
        <p:spPr/>
        <p:txBody>
          <a:bodyPr/>
          <a:lstStyle/>
          <a:p>
            <a:r>
              <a:rPr lang="en-US" dirty="0" smtClean="0">
                <a:solidFill>
                  <a:srgbClr val="AE1259"/>
                </a:solidFill>
              </a:rPr>
              <a:t>Part I</a:t>
            </a:r>
            <a:endParaRPr lang="en-US" dirty="0">
              <a:solidFill>
                <a:srgbClr val="AE125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533400"/>
            <a:ext cx="8566343" cy="523220"/>
          </a:xfrm>
          <a:prstGeom prst="rect">
            <a:avLst/>
          </a:prstGeom>
          <a:noFill/>
        </p:spPr>
        <p:txBody>
          <a:bodyPr wrap="square" rtlCol="0">
            <a:spAutoFit/>
          </a:bodyPr>
          <a:lstStyle/>
          <a:p>
            <a:r>
              <a:rPr lang="en-US" sz="2800" dirty="0" smtClean="0"/>
              <a:t>ESC’s Weatherization ROMA Audit - Evaluation</a:t>
            </a:r>
            <a:endParaRPr lang="en-US" sz="2800" dirty="0"/>
          </a:p>
        </p:txBody>
      </p:sp>
      <p:pic>
        <p:nvPicPr>
          <p:cNvPr id="5122" name="Picture 2"/>
          <p:cNvPicPr>
            <a:picLocks noChangeAspect="1" noChangeArrowheads="1"/>
          </p:cNvPicPr>
          <p:nvPr/>
        </p:nvPicPr>
        <p:blipFill>
          <a:blip r:embed="rId3" cstate="print"/>
          <a:srcRect/>
          <a:stretch>
            <a:fillRect/>
          </a:stretch>
        </p:blipFill>
        <p:spPr bwMode="auto">
          <a:xfrm>
            <a:off x="138113" y="1219200"/>
            <a:ext cx="8867775" cy="4495799"/>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228600"/>
            <a:ext cx="859421" cy="921593"/>
          </a:xfrm>
          <a:prstGeom prst="rect">
            <a:avLst/>
          </a:prstGeom>
        </p:spPr>
      </p:pic>
    </p:spTree>
    <p:extLst>
      <p:ext uri="{BB962C8B-B14F-4D97-AF65-F5344CB8AC3E}">
        <p14:creationId xmlns:p14="http://schemas.microsoft.com/office/powerpoint/2010/main" val="4205005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eriton\Pictures\2019\ESC TheoryOfChange flyer 11x8.5-01 for website smaller file.jpg"/>
          <p:cNvPicPr>
            <a:picLocks noChangeAspect="1" noChangeArrowheads="1"/>
          </p:cNvPicPr>
          <p:nvPr/>
        </p:nvPicPr>
        <p:blipFill>
          <a:blip r:embed="rId3" cstate="print"/>
          <a:srcRect/>
          <a:stretch>
            <a:fillRect/>
          </a:stretch>
        </p:blipFill>
        <p:spPr bwMode="auto">
          <a:xfrm>
            <a:off x="480645" y="248848"/>
            <a:ext cx="8305800" cy="5756665"/>
          </a:xfrm>
          <a:prstGeom prst="rect">
            <a:avLst/>
          </a:prstGeom>
          <a:noFill/>
        </p:spPr>
      </p:pic>
      <p:pic>
        <p:nvPicPr>
          <p:cNvPr id="3" name="Picture 2" descr="Economic Security Corporation of Southwest Are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6130435"/>
            <a:ext cx="695785" cy="721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Considering Each Phase</a:t>
            </a:r>
            <a:endParaRPr lang="en-US" dirty="0"/>
          </a:p>
        </p:txBody>
      </p:sp>
      <p:sp>
        <p:nvSpPr>
          <p:cNvPr id="3" name="Content Placeholder 2"/>
          <p:cNvSpPr>
            <a:spLocks noGrp="1"/>
          </p:cNvSpPr>
          <p:nvPr>
            <p:ph idx="1"/>
          </p:nvPr>
        </p:nvSpPr>
        <p:spPr/>
        <p:txBody>
          <a:bodyPr/>
          <a:lstStyle/>
          <a:p>
            <a:r>
              <a:rPr lang="en-US" dirty="0" smtClean="0"/>
              <a:t>Mission and Local TOC</a:t>
            </a:r>
          </a:p>
          <a:p>
            <a:r>
              <a:rPr lang="en-US" dirty="0" smtClean="0"/>
              <a:t>Assessment</a:t>
            </a:r>
          </a:p>
          <a:p>
            <a:r>
              <a:rPr lang="en-US" dirty="0" smtClean="0"/>
              <a:t>Planning</a:t>
            </a:r>
          </a:p>
          <a:p>
            <a:r>
              <a:rPr lang="en-US" dirty="0" smtClean="0"/>
              <a:t>Implementing</a:t>
            </a:r>
          </a:p>
          <a:p>
            <a:r>
              <a:rPr lang="en-US" dirty="0" smtClean="0"/>
              <a:t>Reporting</a:t>
            </a:r>
          </a:p>
          <a:p>
            <a:r>
              <a:rPr lang="en-US" dirty="0" smtClean="0"/>
              <a:t>Analysis</a:t>
            </a:r>
          </a:p>
          <a:p>
            <a:r>
              <a:rPr lang="en-US" dirty="0" smtClean="0"/>
              <a:t>Reassessment</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and Local TOC</a:t>
            </a:r>
            <a:endParaRPr lang="en-US" dirty="0"/>
          </a:p>
        </p:txBody>
      </p:sp>
      <p:sp>
        <p:nvSpPr>
          <p:cNvPr id="3" name="Content Placeholder 2"/>
          <p:cNvSpPr>
            <a:spLocks noGrp="1"/>
          </p:cNvSpPr>
          <p:nvPr>
            <p:ph sz="quarter" idx="1"/>
          </p:nvPr>
        </p:nvSpPr>
        <p:spPr/>
        <p:txBody>
          <a:bodyPr>
            <a:normAutofit/>
          </a:bodyPr>
          <a:lstStyle/>
          <a:p>
            <a:r>
              <a:rPr lang="en-US" dirty="0" smtClean="0"/>
              <a:t>What do you know about your Mission statement?</a:t>
            </a:r>
          </a:p>
          <a:p>
            <a:pPr lvl="1"/>
            <a:r>
              <a:rPr lang="en-US" dirty="0" smtClean="0"/>
              <a:t>has </a:t>
            </a:r>
            <a:r>
              <a:rPr lang="en-US" dirty="0"/>
              <a:t>been reviewed within the past 3 </a:t>
            </a:r>
            <a:r>
              <a:rPr lang="en-US" dirty="0" smtClean="0"/>
              <a:t>years</a:t>
            </a:r>
          </a:p>
          <a:p>
            <a:pPr lvl="1"/>
            <a:r>
              <a:rPr lang="en-US" dirty="0" smtClean="0"/>
              <a:t>Is used to guide agency </a:t>
            </a:r>
            <a:r>
              <a:rPr lang="en-US" dirty="0"/>
              <a:t>decisions and actions</a:t>
            </a:r>
            <a:r>
              <a:rPr lang="en-US" dirty="0" smtClean="0"/>
              <a:t>.</a:t>
            </a:r>
          </a:p>
          <a:p>
            <a:pPr lvl="1"/>
            <a:r>
              <a:rPr lang="en-US" dirty="0" smtClean="0"/>
              <a:t>Meets Organizational Standard 4.1</a:t>
            </a:r>
            <a:endParaRPr lang="en-US" dirty="0"/>
          </a:p>
          <a:p>
            <a:r>
              <a:rPr lang="en-US" dirty="0"/>
              <a:t>If the agency has a Local Theory of Change, </a:t>
            </a:r>
            <a:r>
              <a:rPr lang="en-US" dirty="0" smtClean="0"/>
              <a:t>it is </a:t>
            </a:r>
            <a:r>
              <a:rPr lang="en-US" dirty="0"/>
              <a:t>used in decision making, communications, etc.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of Needs and Resources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The Community Needs Assessment includes a variety of data from reliable </a:t>
            </a:r>
            <a:r>
              <a:rPr lang="en-US" dirty="0" smtClean="0"/>
              <a:t>sources</a:t>
            </a:r>
          </a:p>
          <a:p>
            <a:pPr lvl="2"/>
            <a:r>
              <a:rPr lang="en-US" dirty="0" smtClean="0"/>
              <a:t>Qualitative, Quantitative, Customer Satisfaction, Resources, Agency Report</a:t>
            </a:r>
          </a:p>
          <a:p>
            <a:pPr lvl="2"/>
            <a:r>
              <a:rPr lang="en-US" dirty="0" smtClean="0"/>
              <a:t>CNA identifies population in need</a:t>
            </a:r>
          </a:p>
          <a:p>
            <a:r>
              <a:rPr lang="en-US" dirty="0" smtClean="0"/>
              <a:t>Is there a clear process for making meaning out of all the assessment data</a:t>
            </a:r>
          </a:p>
          <a:p>
            <a:pPr lvl="2"/>
            <a:r>
              <a:rPr lang="en-US" dirty="0" smtClean="0"/>
              <a:t>Identifies family, community, agency levels of need</a:t>
            </a:r>
          </a:p>
          <a:p>
            <a:pPr lvl="2"/>
            <a:r>
              <a:rPr lang="en-US" dirty="0" smtClean="0"/>
              <a:t>Who is involved in the analysis of data?</a:t>
            </a:r>
          </a:p>
          <a:p>
            <a:pPr lvl="2"/>
            <a:r>
              <a:rPr lang="en-US" dirty="0" smtClean="0"/>
              <a:t>How are priorities identified? </a:t>
            </a:r>
          </a:p>
          <a:p>
            <a:r>
              <a:rPr lang="en-US" dirty="0" smtClean="0"/>
              <a:t>Agency meets Org Standards 3.1- 3.5  </a:t>
            </a:r>
          </a:p>
          <a:p>
            <a:pPr lvl="2"/>
            <a:r>
              <a:rPr lang="en-US" sz="2000" dirty="0"/>
              <a:t>CATEGORY THREE: Community Assessment</a:t>
            </a:r>
          </a:p>
          <a:p>
            <a:pPr lvl="2"/>
            <a:r>
              <a:rPr lang="en-US" sz="2000" dirty="0"/>
              <a:t>Board involvement </a:t>
            </a:r>
            <a:r>
              <a:rPr lang="en-US" sz="2000" dirty="0" smtClean="0"/>
              <a:t> is documented</a:t>
            </a:r>
            <a:endParaRPr lang="en-US" sz="2000" dirty="0"/>
          </a:p>
          <a:p>
            <a:endParaRPr lang="en-US" sz="1800" dirty="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There is an agency-wide Strategic Plan</a:t>
            </a:r>
          </a:p>
          <a:p>
            <a:r>
              <a:rPr lang="en-US" dirty="0" smtClean="0"/>
              <a:t>The Community Action Plan is a part of the Strategic Plan</a:t>
            </a:r>
          </a:p>
          <a:p>
            <a:pPr lvl="2"/>
            <a:r>
              <a:rPr lang="en-US" dirty="0" smtClean="0"/>
              <a:t>Focused on issues related to families and communities of low income </a:t>
            </a:r>
          </a:p>
          <a:p>
            <a:pPr lvl="2"/>
            <a:r>
              <a:rPr lang="en-US" dirty="0" smtClean="0"/>
              <a:t>Identifies how agency funds are used to meet broad agency goals </a:t>
            </a:r>
          </a:p>
          <a:p>
            <a:pPr lvl="2">
              <a:buNone/>
            </a:pPr>
            <a:r>
              <a:rPr lang="en-US" dirty="0"/>
              <a:t>	</a:t>
            </a:r>
            <a:r>
              <a:rPr lang="en-US" dirty="0" smtClean="0"/>
              <a:t>(not just program activities in silos) </a:t>
            </a:r>
          </a:p>
          <a:p>
            <a:r>
              <a:rPr lang="en-US" dirty="0" smtClean="0"/>
              <a:t>Plans connect directly to Community Needs Assessment </a:t>
            </a:r>
          </a:p>
          <a:p>
            <a:pPr lvl="1"/>
            <a:r>
              <a:rPr lang="en-US" dirty="0" smtClean="0"/>
              <a:t>Identifies both outputs and outcomes </a:t>
            </a:r>
          </a:p>
          <a:p>
            <a:pPr lvl="1"/>
            <a:r>
              <a:rPr lang="en-US" dirty="0" smtClean="0"/>
              <a:t>Identifies how success will be measured</a:t>
            </a:r>
          </a:p>
          <a:p>
            <a:pPr lvl="3"/>
            <a:r>
              <a:rPr lang="en-US" dirty="0" smtClean="0"/>
              <a:t>Tools, indicators, etc.</a:t>
            </a:r>
          </a:p>
          <a:p>
            <a:r>
              <a:rPr lang="en-US" dirty="0" smtClean="0"/>
              <a:t>Agency meets Org Standards 6.1- 6.5  </a:t>
            </a:r>
          </a:p>
          <a:p>
            <a:pPr lvl="2"/>
            <a:r>
              <a:rPr lang="en-US" sz="2300" dirty="0"/>
              <a:t>CATEGORY </a:t>
            </a:r>
            <a:r>
              <a:rPr lang="en-US" sz="2300" dirty="0" smtClean="0"/>
              <a:t>SIX: Strategic Planning </a:t>
            </a:r>
          </a:p>
          <a:p>
            <a:pPr lvl="2"/>
            <a:r>
              <a:rPr lang="en-US" sz="2300" dirty="0" smtClean="0"/>
              <a:t>Board </a:t>
            </a:r>
            <a:r>
              <a:rPr lang="en-US" sz="2300" dirty="0"/>
              <a:t>involvement </a:t>
            </a:r>
            <a:r>
              <a:rPr lang="en-US" sz="2300" dirty="0" smtClean="0"/>
              <a:t> is  documented</a:t>
            </a:r>
            <a:endParaRPr lang="en-US" sz="23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Implementing Services and Strategies</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Understand the Human Resource policies and procedures related to staff qualifications, training, supervision, monitoring, etc.</a:t>
            </a:r>
          </a:p>
          <a:p>
            <a:r>
              <a:rPr lang="en-US" dirty="0" smtClean="0"/>
              <a:t>Staff have access to resources for improvement of knowledge and skills</a:t>
            </a:r>
            <a:endParaRPr lang="en-US" dirty="0"/>
          </a:p>
          <a:p>
            <a:pPr lvl="2"/>
            <a:r>
              <a:rPr lang="en-US" b="1" dirty="0" smtClean="0"/>
              <a:t>CATEGORY </a:t>
            </a:r>
            <a:r>
              <a:rPr lang="en-US" b="1" dirty="0"/>
              <a:t>SEVEN: Human Resource Management</a:t>
            </a:r>
          </a:p>
          <a:p>
            <a:r>
              <a:rPr lang="en-US" dirty="0" smtClean="0"/>
              <a:t>Fiscal policies and procedures are in place to assure funds are spent appropriately to support achievement of outcomes </a:t>
            </a:r>
          </a:p>
          <a:p>
            <a:pPr lvl="2"/>
            <a:r>
              <a:rPr lang="en-US" b="1" dirty="0"/>
              <a:t>CATEGORY EIGHT: Financial Operations and </a:t>
            </a:r>
            <a:r>
              <a:rPr lang="en-US" b="1" dirty="0" smtClean="0"/>
              <a:t>Oversight</a:t>
            </a:r>
          </a:p>
          <a:p>
            <a:r>
              <a:rPr lang="en-US" dirty="0" smtClean="0"/>
              <a:t>There is process in place to secure Customer Satisfaction feedback</a:t>
            </a:r>
          </a:p>
          <a:p>
            <a:r>
              <a:rPr lang="en-US" dirty="0" smtClean="0"/>
              <a:t>All level of staff understand the target population to be served and the expectations related to service:</a:t>
            </a:r>
          </a:p>
          <a:p>
            <a:pPr lvl="2"/>
            <a:r>
              <a:rPr lang="en-US" dirty="0" smtClean="0"/>
              <a:t>How many people will be served?</a:t>
            </a:r>
          </a:p>
          <a:p>
            <a:pPr lvl="2"/>
            <a:r>
              <a:rPr lang="en-US" dirty="0" smtClean="0"/>
              <a:t>Who are they?</a:t>
            </a:r>
          </a:p>
          <a:p>
            <a:pPr lvl="2"/>
            <a:r>
              <a:rPr lang="en-US" dirty="0" smtClean="0"/>
              <a:t>What service do they get?</a:t>
            </a:r>
          </a:p>
          <a:p>
            <a:pPr lvl="2"/>
            <a:r>
              <a:rPr lang="en-US" dirty="0" smtClean="0"/>
              <a:t>What changes?</a:t>
            </a:r>
          </a:p>
          <a:p>
            <a:r>
              <a:rPr lang="en-US" dirty="0" smtClean="0"/>
              <a:t>Community strategies are understood, discussed and monitored throughout the agency staff and board.</a:t>
            </a:r>
          </a:p>
          <a:p>
            <a:endParaRPr lang="en-US" b="1" dirty="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Observation of Results and Reporting</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Do all staff in the agency understand the system </a:t>
            </a:r>
            <a:r>
              <a:rPr lang="en-US" dirty="0"/>
              <a:t>for data collection and aggregation into </a:t>
            </a:r>
            <a:r>
              <a:rPr lang="en-US" dirty="0" smtClean="0"/>
              <a:t>reports?</a:t>
            </a:r>
            <a:endParaRPr lang="en-US" dirty="0"/>
          </a:p>
          <a:p>
            <a:r>
              <a:rPr lang="en-US" dirty="0" smtClean="0"/>
              <a:t>Are reports shared with program staff?  Shared across </a:t>
            </a:r>
            <a:r>
              <a:rPr lang="en-US" dirty="0"/>
              <a:t>programs (agency wide reporting practices</a:t>
            </a:r>
            <a:r>
              <a:rPr lang="en-US" dirty="0" smtClean="0"/>
              <a:t>)?</a:t>
            </a:r>
            <a:endParaRPr lang="en-US" dirty="0"/>
          </a:p>
          <a:p>
            <a:pPr lvl="1"/>
            <a:r>
              <a:rPr lang="en-US" dirty="0" smtClean="0"/>
              <a:t>What is included in the reports? </a:t>
            </a:r>
            <a:endParaRPr lang="en-US" dirty="0"/>
          </a:p>
          <a:p>
            <a:pPr lvl="2"/>
            <a:r>
              <a:rPr lang="en-US" dirty="0" smtClean="0"/>
              <a:t>Demographics </a:t>
            </a:r>
            <a:r>
              <a:rPr lang="en-US" dirty="0"/>
              <a:t>of the population </a:t>
            </a:r>
            <a:r>
              <a:rPr lang="en-US" dirty="0" smtClean="0"/>
              <a:t>served</a:t>
            </a:r>
          </a:p>
          <a:p>
            <a:pPr lvl="2"/>
            <a:r>
              <a:rPr lang="en-US" dirty="0" smtClean="0"/>
              <a:t>Service provided</a:t>
            </a:r>
          </a:p>
          <a:p>
            <a:pPr lvl="2"/>
            <a:r>
              <a:rPr lang="en-US" dirty="0" smtClean="0"/>
              <a:t>Outcomes achieved </a:t>
            </a:r>
            <a:endParaRPr lang="en-US" dirty="0"/>
          </a:p>
          <a:p>
            <a:r>
              <a:rPr lang="en-US" dirty="0" smtClean="0"/>
              <a:t>What info is provided to the Board? </a:t>
            </a:r>
          </a:p>
          <a:p>
            <a:pPr lvl="1"/>
            <a:r>
              <a:rPr lang="en-US" dirty="0" smtClean="0"/>
              <a:t>Do they review reports?</a:t>
            </a:r>
            <a:endParaRPr lang="en-US" dirty="0"/>
          </a:p>
          <a:p>
            <a:r>
              <a:rPr lang="en-US" dirty="0" smtClean="0"/>
              <a:t>Is CSBG </a:t>
            </a:r>
            <a:r>
              <a:rPr lang="en-US" dirty="0"/>
              <a:t>Annual Report data </a:t>
            </a:r>
            <a:r>
              <a:rPr lang="en-US" dirty="0" smtClean="0"/>
              <a:t>submitted to </a:t>
            </a:r>
            <a:r>
              <a:rPr lang="en-US" dirty="0"/>
              <a:t>the State Office, assuring accuracy and timeliness of submission</a:t>
            </a:r>
            <a:r>
              <a:rPr lang="en-US" dirty="0" smtClean="0"/>
              <a:t>.</a:t>
            </a:r>
          </a:p>
          <a:p>
            <a:r>
              <a:rPr lang="en-US" dirty="0" smtClean="0"/>
              <a:t>Agency meets Org Standards 9.1, 9.2, 9.4  </a:t>
            </a:r>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3" cstate="print"/>
          <a:srcRect/>
          <a:stretch>
            <a:fillRect/>
          </a:stretch>
        </p:blipFill>
        <p:spPr bwMode="auto">
          <a:xfrm>
            <a:off x="-1" y="457200"/>
            <a:ext cx="9178509" cy="566896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Considering Your Reports</a:t>
            </a:r>
            <a:endParaRPr lang="en-US" dirty="0"/>
          </a:p>
        </p:txBody>
      </p:sp>
      <p:sp>
        <p:nvSpPr>
          <p:cNvPr id="3" name="Content Placeholder 2"/>
          <p:cNvSpPr>
            <a:spLocks noGrp="1"/>
          </p:cNvSpPr>
          <p:nvPr>
            <p:ph idx="1"/>
          </p:nvPr>
        </p:nvSpPr>
        <p:spPr/>
        <p:txBody>
          <a:bodyPr>
            <a:normAutofit/>
          </a:bodyPr>
          <a:lstStyle/>
          <a:p>
            <a:r>
              <a:rPr lang="en-US" dirty="0" smtClean="0"/>
              <a:t>Quality of the data provided</a:t>
            </a:r>
          </a:p>
          <a:p>
            <a:r>
              <a:rPr lang="en-US" dirty="0" smtClean="0"/>
              <a:t>Presentation of the data in the report </a:t>
            </a:r>
          </a:p>
          <a:p>
            <a:r>
              <a:rPr lang="en-US" dirty="0" smtClean="0"/>
              <a:t>Usefulness of the data to your specific job duties; usefulness to the decision makers</a:t>
            </a:r>
          </a:p>
          <a:p>
            <a:r>
              <a:rPr lang="en-US" dirty="0" smtClean="0"/>
              <a:t>Performance Focus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05921"/>
            <a:ext cx="8153400" cy="918631"/>
          </a:xfrm>
        </p:spPr>
        <p:txBody>
          <a:bodyPr>
            <a:normAutofit fontScale="90000"/>
          </a:bodyPr>
          <a:lstStyle/>
          <a:p>
            <a:r>
              <a:rPr lang="en-US" dirty="0"/>
              <a:t>CSBG Performance </a:t>
            </a:r>
            <a:r>
              <a:rPr lang="en-US" dirty="0" smtClean="0"/>
              <a:t/>
            </a:r>
            <a:br>
              <a:rPr lang="en-US" dirty="0" smtClean="0"/>
            </a:br>
            <a:r>
              <a:rPr lang="en-US" dirty="0" smtClean="0"/>
              <a:t>Management Framework</a:t>
            </a:r>
            <a:endParaRPr lang="en-US" dirty="0"/>
          </a:p>
        </p:txBody>
      </p:sp>
      <p:sp>
        <p:nvSpPr>
          <p:cNvPr id="3" name="Content Placeholder 2"/>
          <p:cNvSpPr>
            <a:spLocks noGrp="1"/>
          </p:cNvSpPr>
          <p:nvPr>
            <p:ph sz="quarter" idx="1"/>
          </p:nvPr>
        </p:nvSpPr>
        <p:spPr>
          <a:xfrm>
            <a:off x="679620" y="1524000"/>
            <a:ext cx="7784760" cy="4433455"/>
          </a:xfrm>
        </p:spPr>
        <p:txBody>
          <a:bodyPr>
            <a:normAutofit/>
          </a:bodyPr>
          <a:lstStyle/>
          <a:p>
            <a:r>
              <a:rPr lang="en-US" dirty="0" smtClean="0">
                <a:cs typeface="Times New Roman" panose="02020603050405020304" pitchFamily="18" charset="0"/>
              </a:rPr>
              <a:t>Involves </a:t>
            </a:r>
            <a:r>
              <a:rPr lang="en-US" dirty="0">
                <a:cs typeface="Times New Roman" panose="02020603050405020304" pitchFamily="18" charset="0"/>
              </a:rPr>
              <a:t>an inclusive, multi-pronged </a:t>
            </a:r>
            <a:r>
              <a:rPr lang="en-US" dirty="0" smtClean="0">
                <a:cs typeface="Times New Roman" panose="02020603050405020304" pitchFamily="18" charset="0"/>
              </a:rPr>
              <a:t>approach to the purposes of the CSBG act</a:t>
            </a:r>
          </a:p>
          <a:p>
            <a:r>
              <a:rPr lang="en-US" dirty="0" smtClean="0">
                <a:cs typeface="Times New Roman" panose="02020603050405020304" pitchFamily="18" charset="0"/>
              </a:rPr>
              <a:t>Provides </a:t>
            </a:r>
            <a:r>
              <a:rPr lang="en-US" dirty="0">
                <a:cs typeface="Times New Roman" panose="02020603050405020304" pitchFamily="18" charset="0"/>
              </a:rPr>
              <a:t>accountability at 3 levels (local, state, </a:t>
            </a:r>
            <a:r>
              <a:rPr lang="en-US" dirty="0" smtClean="0">
                <a:cs typeface="Times New Roman" panose="02020603050405020304" pitchFamily="18" charset="0"/>
              </a:rPr>
              <a:t>federal) of the CSBG network</a:t>
            </a:r>
          </a:p>
          <a:p>
            <a:r>
              <a:rPr lang="en-US" dirty="0" smtClean="0">
                <a:cs typeface="Times New Roman" panose="02020603050405020304" pitchFamily="18" charset="0"/>
              </a:rPr>
              <a:t>Ensures </a:t>
            </a:r>
            <a:r>
              <a:rPr lang="en-US" dirty="0">
                <a:cs typeface="Times New Roman" panose="02020603050405020304" pitchFamily="18" charset="0"/>
              </a:rPr>
              <a:t>efficiency and </a:t>
            </a:r>
            <a:r>
              <a:rPr lang="en-US" dirty="0" smtClean="0">
                <a:cs typeface="Times New Roman" panose="02020603050405020304" pitchFamily="18" charset="0"/>
              </a:rPr>
              <a:t>effectiveness </a:t>
            </a:r>
          </a:p>
          <a:p>
            <a:r>
              <a:rPr lang="en-US" dirty="0" smtClean="0">
                <a:cs typeface="Times New Roman" panose="02020603050405020304" pitchFamily="18" charset="0"/>
              </a:rPr>
              <a:t>Demonstrates </a:t>
            </a:r>
            <a:r>
              <a:rPr lang="en-US" dirty="0">
                <a:cs typeface="Times New Roman" panose="02020603050405020304" pitchFamily="18" charset="0"/>
              </a:rPr>
              <a:t>stronger results </a:t>
            </a:r>
            <a:r>
              <a:rPr lang="en-US" dirty="0" smtClean="0">
                <a:cs typeface="Times New Roman" panose="02020603050405020304" pitchFamily="18" charset="0"/>
              </a:rPr>
              <a:t>for individuals, families and communities with low-income nationwide</a:t>
            </a:r>
            <a:endParaRPr lang="en-US" dirty="0">
              <a:cs typeface="Times New Roman" panose="02020603050405020304" pitchFamily="18" charset="0"/>
            </a:endParaRPr>
          </a:p>
          <a:p>
            <a:pPr marL="0" indent="0">
              <a:buNone/>
            </a:pPr>
            <a:endParaRPr lang="en-US"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5</a:t>
            </a:fld>
            <a:endParaRPr lang="en-US" dirty="0"/>
          </a:p>
        </p:txBody>
      </p:sp>
    </p:spTree>
    <p:extLst>
      <p:ext uri="{BB962C8B-B14F-4D97-AF65-F5344CB8AC3E}">
        <p14:creationId xmlns:p14="http://schemas.microsoft.com/office/powerpoint/2010/main" val="150955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Analysis of the </a:t>
            </a:r>
            <a:r>
              <a:rPr lang="en-US" b="1" dirty="0" smtClean="0"/>
              <a:t>Data/Evaluation</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How is data/reports used? </a:t>
            </a:r>
          </a:p>
          <a:p>
            <a:pPr lvl="1"/>
            <a:r>
              <a:rPr lang="en-US" dirty="0" smtClean="0"/>
              <a:t>Compare </a:t>
            </a:r>
            <a:r>
              <a:rPr lang="en-US" dirty="0"/>
              <a:t>actual results with performance targets/projected success rates </a:t>
            </a:r>
          </a:p>
          <a:p>
            <a:pPr lvl="1"/>
            <a:r>
              <a:rPr lang="en-US" dirty="0"/>
              <a:t>Compare the demographics of the population served with the population identified to be in need in the CNA.    </a:t>
            </a:r>
          </a:p>
          <a:p>
            <a:pPr lvl="1"/>
            <a:r>
              <a:rPr lang="en-US" dirty="0"/>
              <a:t>Consider the connections among people, services, and outcomes. </a:t>
            </a:r>
            <a:endParaRPr lang="en-US" dirty="0" smtClean="0"/>
          </a:p>
          <a:p>
            <a:pPr lvl="1"/>
            <a:r>
              <a:rPr lang="en-US" dirty="0" smtClean="0"/>
              <a:t>Identify </a:t>
            </a:r>
            <a:r>
              <a:rPr lang="en-US" dirty="0"/>
              <a:t>those who have received single services, multiple services, or bundled </a:t>
            </a:r>
            <a:r>
              <a:rPr lang="en-US" dirty="0" smtClean="0"/>
              <a:t>services and determine the difference (if any) in their outcomes.</a:t>
            </a:r>
          </a:p>
          <a:p>
            <a:r>
              <a:rPr lang="en-US" dirty="0" smtClean="0"/>
              <a:t>Are questions asked that will need additional assessment data? </a:t>
            </a:r>
          </a:p>
          <a:p>
            <a:r>
              <a:rPr lang="en-US" dirty="0" smtClean="0"/>
              <a:t>Does the Board receive recommendations based </a:t>
            </a:r>
            <a:r>
              <a:rPr lang="en-US" dirty="0"/>
              <a:t>on </a:t>
            </a:r>
            <a:r>
              <a:rPr lang="en-US" dirty="0" smtClean="0"/>
              <a:t>analysis of data.  </a:t>
            </a:r>
            <a:endParaRPr lang="en-US" dirty="0"/>
          </a:p>
          <a:p>
            <a:pPr lvl="1"/>
            <a:r>
              <a:rPr lang="en-US" dirty="0" smtClean="0"/>
              <a:t>Are recommendations and decisions based on data? </a:t>
            </a:r>
          </a:p>
          <a:p>
            <a:pPr lvl="1"/>
            <a:r>
              <a:rPr lang="en-US" dirty="0" smtClean="0"/>
              <a:t>Organizational Standard 9.3</a:t>
            </a:r>
          </a:p>
          <a:p>
            <a:r>
              <a:rPr lang="en-US" dirty="0" smtClean="0"/>
              <a:t>Does the agency take action based on analysis of data?</a:t>
            </a:r>
          </a:p>
          <a:p>
            <a:pPr lvl="1"/>
            <a:r>
              <a:rPr lang="en-US" dirty="0" smtClean="0"/>
              <a:t>Adjust </a:t>
            </a:r>
            <a:r>
              <a:rPr lang="en-US" dirty="0"/>
              <a:t>performance goals as needed as evidenced by actual performance. </a:t>
            </a:r>
            <a:endParaRPr lang="en-US" dirty="0" smtClean="0"/>
          </a:p>
          <a:p>
            <a:pPr lvl="1"/>
            <a:r>
              <a:rPr lang="en-US" dirty="0" smtClean="0"/>
              <a:t>Continue </a:t>
            </a:r>
            <a:r>
              <a:rPr lang="en-US" dirty="0"/>
              <a:t>strategies that achieve desired performance goals.  </a:t>
            </a:r>
            <a:endParaRPr lang="en-US" dirty="0" smtClean="0"/>
          </a:p>
          <a:p>
            <a:pPr lvl="1"/>
            <a:r>
              <a:rPr lang="en-US" dirty="0" smtClean="0"/>
              <a:t>Revise </a:t>
            </a:r>
            <a:r>
              <a:rPr lang="en-US" dirty="0"/>
              <a:t>or discontinue strategies that do not achieve desired performance.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Data-Analytics-565x585.png"/>
          <p:cNvPicPr>
            <a:picLocks noChangeAspect="1"/>
          </p:cNvPicPr>
          <p:nvPr/>
        </p:nvPicPr>
        <p:blipFill>
          <a:blip r:embed="rId3" cstate="print"/>
          <a:stretch>
            <a:fillRect/>
          </a:stretch>
        </p:blipFill>
        <p:spPr>
          <a:xfrm>
            <a:off x="1905000" y="381000"/>
            <a:ext cx="5380953" cy="557142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Reassessment, Planning Updates</a:t>
            </a:r>
            <a:endParaRPr lang="en-US" dirty="0"/>
          </a:p>
        </p:txBody>
      </p:sp>
      <p:sp>
        <p:nvSpPr>
          <p:cNvPr id="3" name="Content Placeholder 2"/>
          <p:cNvSpPr>
            <a:spLocks noGrp="1"/>
          </p:cNvSpPr>
          <p:nvPr>
            <p:ph idx="1"/>
          </p:nvPr>
        </p:nvSpPr>
        <p:spPr/>
        <p:txBody>
          <a:bodyPr>
            <a:normAutofit lnSpcReduction="10000"/>
          </a:bodyPr>
          <a:lstStyle/>
          <a:p>
            <a:r>
              <a:rPr lang="en-US" dirty="0" smtClean="0"/>
              <a:t>Based on analysis and recommendations, what additional assessment data would be useful for agency decision making? </a:t>
            </a:r>
          </a:p>
          <a:p>
            <a:r>
              <a:rPr lang="en-US" dirty="0" smtClean="0"/>
              <a:t>Collect appropriate data elements to refine assessment profile. </a:t>
            </a:r>
          </a:p>
          <a:p>
            <a:r>
              <a:rPr lang="en-US" dirty="0" smtClean="0"/>
              <a:t>Update plans based on new data.</a:t>
            </a:r>
          </a:p>
          <a:p>
            <a:r>
              <a:rPr lang="en-US" dirty="0" smtClean="0"/>
              <a:t>Consider if the data collection and analysis processes are working or if they need to be modified. </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 Profile</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468923" y="1143000"/>
            <a:ext cx="8229600" cy="48768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work get done?</a:t>
            </a:r>
            <a:endParaRPr lang="en-US" dirty="0"/>
          </a:p>
        </p:txBody>
      </p:sp>
      <p:sp>
        <p:nvSpPr>
          <p:cNvPr id="4" name="Text Placeholder 3"/>
          <p:cNvSpPr>
            <a:spLocks noGrp="1"/>
          </p:cNvSpPr>
          <p:nvPr>
            <p:ph type="body" idx="1"/>
          </p:nvPr>
        </p:nvSpPr>
        <p:spPr/>
        <p:txBody>
          <a:bodyPr>
            <a:normAutofit/>
          </a:bodyPr>
          <a:lstStyle/>
          <a:p>
            <a:r>
              <a:rPr lang="en-US" sz="2800" b="1" dirty="0" smtClean="0"/>
              <a:t>Considering your Organization’s Culture</a:t>
            </a:r>
            <a:endParaRPr lang="en-US" sz="28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gets done</a:t>
            </a:r>
            <a:endParaRPr lang="en-US" dirty="0"/>
          </a:p>
        </p:txBody>
      </p:sp>
      <p:sp>
        <p:nvSpPr>
          <p:cNvPr id="5" name="Content Placeholder 4"/>
          <p:cNvSpPr>
            <a:spLocks noGrp="1"/>
          </p:cNvSpPr>
          <p:nvPr>
            <p:ph idx="1"/>
          </p:nvPr>
        </p:nvSpPr>
        <p:spPr/>
        <p:txBody>
          <a:bodyPr/>
          <a:lstStyle/>
          <a:p>
            <a:pPr>
              <a:buNone/>
            </a:pPr>
            <a:r>
              <a:rPr lang="en-US" dirty="0" smtClean="0"/>
              <a:t>Drucker cautions us: </a:t>
            </a:r>
          </a:p>
          <a:p>
            <a:pPr>
              <a:buNone/>
            </a:pPr>
            <a:r>
              <a:rPr lang="en-US" dirty="0" smtClean="0"/>
              <a:t>“Work doesn’t get done by a magnificent statement of policy.  Work is only done when it is done.  Done by people. </a:t>
            </a:r>
          </a:p>
          <a:p>
            <a:pPr>
              <a:buNone/>
            </a:pPr>
            <a:r>
              <a:rPr lang="en-US" dirty="0" smtClean="0"/>
              <a:t>	By people who are properly informed, assigned and equipped.”</a:t>
            </a:r>
          </a:p>
          <a:p>
            <a:pPr algn="r">
              <a:buNone/>
            </a:pPr>
            <a:endParaRPr lang="en-US" sz="1600" i="1" dirty="0" smtClean="0"/>
          </a:p>
          <a:p>
            <a:pPr algn="r">
              <a:buNone/>
            </a:pPr>
            <a:r>
              <a:rPr lang="en-US" sz="1600" i="1" dirty="0" smtClean="0"/>
              <a:t>Afterword, Five Most Important Questions</a:t>
            </a:r>
            <a:endParaRPr lang="en-US" sz="1600" i="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Organizational Culture</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31941367"/>
              </p:ext>
            </p:extLst>
          </p:nvPr>
        </p:nvGraphicFramePr>
        <p:xfrm>
          <a:off x="457200" y="1600201"/>
          <a:ext cx="82296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smtClean="0"/>
              <a:t>Why is organizational culture so important? </a:t>
            </a:r>
          </a:p>
        </p:txBody>
      </p:sp>
      <p:sp>
        <p:nvSpPr>
          <p:cNvPr id="3" name="Content Placeholder 2"/>
          <p:cNvSpPr>
            <a:spLocks noGrp="1"/>
          </p:cNvSpPr>
          <p:nvPr>
            <p:ph sz="quarter" idx="1"/>
          </p:nvPr>
        </p:nvSpPr>
        <p:spPr>
          <a:xfrm>
            <a:off x="533400" y="1752600"/>
            <a:ext cx="8229600" cy="4419599"/>
          </a:xfrm>
        </p:spPr>
        <p:txBody>
          <a:bodyPr>
            <a:normAutofit/>
          </a:bodyPr>
          <a:lstStyle/>
          <a:p>
            <a:r>
              <a:rPr lang="en-US" dirty="0" smtClean="0"/>
              <a:t>Culture shapes behaviors and help individuals understand the organization. </a:t>
            </a:r>
          </a:p>
          <a:p>
            <a:r>
              <a:rPr lang="en-US" dirty="0" smtClean="0"/>
              <a:t>Culture is often so strong and so powerful that when there is a discrepancy or inconsistency between the current culture and the objectives of change, the culture will win.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“Culture” In An Organization</a:t>
            </a:r>
            <a:endParaRPr lang="en-US" dirty="0"/>
          </a:p>
        </p:txBody>
      </p:sp>
      <p:sp>
        <p:nvSpPr>
          <p:cNvPr id="3" name="Content Placeholder 2"/>
          <p:cNvSpPr>
            <a:spLocks noGrp="1"/>
          </p:cNvSpPr>
          <p:nvPr>
            <p:ph idx="1"/>
          </p:nvPr>
        </p:nvSpPr>
        <p:spPr>
          <a:xfrm>
            <a:off x="152400" y="1066800"/>
            <a:ext cx="8763000" cy="5257800"/>
          </a:xfrm>
        </p:spPr>
        <p:txBody>
          <a:bodyPr>
            <a:normAutofit/>
          </a:bodyPr>
          <a:lstStyle/>
          <a:p>
            <a:r>
              <a:rPr lang="en-US" dirty="0" smtClean="0"/>
              <a:t>Includes beliefs about</a:t>
            </a:r>
          </a:p>
          <a:p>
            <a:pPr lvl="1"/>
            <a:r>
              <a:rPr lang="en-US" dirty="0" smtClean="0"/>
              <a:t>What the world is like (what is reality?)</a:t>
            </a:r>
          </a:p>
          <a:p>
            <a:pPr lvl="1"/>
            <a:r>
              <a:rPr lang="en-US" dirty="0" smtClean="0"/>
              <a:t>How to respond to social and material environments</a:t>
            </a:r>
          </a:p>
          <a:p>
            <a:pPr lvl="1"/>
            <a:r>
              <a:rPr lang="en-US" dirty="0" smtClean="0"/>
              <a:t>The appropriate way for people to interact with each other</a:t>
            </a:r>
          </a:p>
          <a:p>
            <a:pPr lvl="1"/>
            <a:r>
              <a:rPr lang="en-US" dirty="0" smtClean="0"/>
              <a:t>Such things as chain of command and other management structures</a:t>
            </a:r>
          </a:p>
          <a:p>
            <a:pPr lvl="1"/>
            <a:endParaRPr lang="en-US" dirty="0" smtClean="0"/>
          </a:p>
        </p:txBody>
      </p:sp>
    </p:spTree>
    <p:extLst>
      <p:ext uri="{BB962C8B-B14F-4D97-AF65-F5344CB8AC3E}">
        <p14:creationId xmlns:p14="http://schemas.microsoft.com/office/powerpoint/2010/main" val="11482466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Culture Is Reflected in</a:t>
            </a:r>
            <a:endParaRPr lang="en-US" dirty="0"/>
          </a:p>
        </p:txBody>
      </p:sp>
      <p:sp>
        <p:nvSpPr>
          <p:cNvPr id="3" name="Content Placeholder 2"/>
          <p:cNvSpPr>
            <a:spLocks noGrp="1"/>
          </p:cNvSpPr>
          <p:nvPr>
            <p:ph idx="1"/>
          </p:nvPr>
        </p:nvSpPr>
        <p:spPr>
          <a:xfrm>
            <a:off x="152400" y="1066800"/>
            <a:ext cx="8763000" cy="5257800"/>
          </a:xfrm>
        </p:spPr>
        <p:txBody>
          <a:bodyPr>
            <a:normAutofit/>
          </a:bodyPr>
          <a:lstStyle/>
          <a:p>
            <a:pPr lvl="1"/>
            <a:r>
              <a:rPr lang="en-US" dirty="0" smtClean="0"/>
              <a:t>Way work is organized</a:t>
            </a:r>
          </a:p>
          <a:p>
            <a:pPr lvl="1"/>
            <a:r>
              <a:rPr lang="en-US" dirty="0" smtClean="0"/>
              <a:t>How technologies are used</a:t>
            </a:r>
          </a:p>
          <a:p>
            <a:pPr lvl="1"/>
            <a:r>
              <a:rPr lang="en-US" dirty="0" smtClean="0"/>
              <a:t>How staff responds to customers</a:t>
            </a:r>
          </a:p>
          <a:p>
            <a:pPr lvl="1"/>
            <a:r>
              <a:rPr lang="en-US" dirty="0" smtClean="0"/>
              <a:t>The understanding of conditions related to poverty</a:t>
            </a:r>
          </a:p>
          <a:p>
            <a:pPr lvl="2"/>
            <a:r>
              <a:rPr lang="en-US" dirty="0" smtClean="0"/>
              <a:t>Health/wellness (including mental health), disabilities</a:t>
            </a:r>
          </a:p>
          <a:p>
            <a:pPr lvl="2"/>
            <a:r>
              <a:rPr lang="en-US" dirty="0" smtClean="0"/>
              <a:t>education, motivation, etc…..  </a:t>
            </a:r>
          </a:p>
          <a:p>
            <a:pPr lvl="1"/>
            <a:r>
              <a:rPr lang="en-US" dirty="0" smtClean="0"/>
              <a:t>…….</a:t>
            </a:r>
          </a:p>
        </p:txBody>
      </p:sp>
    </p:spTree>
    <p:extLst>
      <p:ext uri="{BB962C8B-B14F-4D97-AF65-F5344CB8AC3E}">
        <p14:creationId xmlns:p14="http://schemas.microsoft.com/office/powerpoint/2010/main" val="1148246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3" y="283660"/>
            <a:ext cx="8959273" cy="1143000"/>
          </a:xfrm>
        </p:spPr>
        <p:txBody>
          <a:bodyPr>
            <a:normAutofit fontScale="90000"/>
          </a:bodyPr>
          <a:lstStyle/>
          <a:p>
            <a:r>
              <a:rPr lang="en-US" dirty="0"/>
              <a:t>CSBG Performance Management </a:t>
            </a:r>
            <a:r>
              <a:rPr lang="en-US" dirty="0" smtClean="0"/>
              <a:t>Framework (PMF): Implementation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4445610"/>
              </p:ext>
            </p:extLst>
          </p:nvPr>
        </p:nvGraphicFramePr>
        <p:xfrm>
          <a:off x="283378" y="1700213"/>
          <a:ext cx="8577244" cy="3811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066355A-084C-D24E-9AD2-7E4FC41EA627}" type="slidenum">
              <a:rPr lang="en-US" smtClean="0"/>
              <a:pPr/>
              <a:t>6</a:t>
            </a:fld>
            <a:endParaRPr lang="en-US" dirty="0"/>
          </a:p>
        </p:txBody>
      </p:sp>
    </p:spTree>
    <p:extLst>
      <p:ext uri="{BB962C8B-B14F-4D97-AF65-F5344CB8AC3E}">
        <p14:creationId xmlns:p14="http://schemas.microsoft.com/office/powerpoint/2010/main" val="12734858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smtClean="0"/>
              <a:t>Organizational culture</a:t>
            </a:r>
          </a:p>
        </p:txBody>
      </p:sp>
      <p:sp>
        <p:nvSpPr>
          <p:cNvPr id="86019" name="Content Placeholder 2"/>
          <p:cNvSpPr>
            <a:spLocks noGrp="1"/>
          </p:cNvSpPr>
          <p:nvPr>
            <p:ph idx="1"/>
          </p:nvPr>
        </p:nvSpPr>
        <p:spPr/>
        <p:txBody>
          <a:bodyPr/>
          <a:lstStyle/>
          <a:p>
            <a:pPr marL="0" indent="0" eaLnBrk="1" hangingPunct="1">
              <a:buFont typeface="Arial" pitchFamily="34" charset="0"/>
              <a:buNone/>
            </a:pPr>
            <a:r>
              <a:rPr lang="en-US" altLang="en-US" dirty="0" smtClean="0"/>
              <a:t> “is a pattern of shared basic assumptions that </a:t>
            </a:r>
            <a:r>
              <a:rPr lang="en-US" altLang="en-US" b="1" dirty="0" smtClean="0"/>
              <a:t>the group learned as it solved its problems </a:t>
            </a:r>
            <a:r>
              <a:rPr lang="en-US" altLang="en-US" dirty="0" smtClean="0"/>
              <a:t>of external adaptation and internal integration. These patterns have worked well enough to be considered valid…and therefore, taught to new members as the correct way to perceive, think, and feel in relation to those problems.” </a:t>
            </a:r>
          </a:p>
          <a:p>
            <a:pPr marL="0" indent="0" algn="r" eaLnBrk="1" hangingPunct="1">
              <a:buFont typeface="Arial" pitchFamily="34" charset="0"/>
              <a:buNone/>
            </a:pPr>
            <a:r>
              <a:rPr lang="en-US" altLang="en-US" dirty="0" smtClean="0"/>
              <a:t>- Edward Schein</a:t>
            </a:r>
          </a:p>
        </p:txBody>
      </p:sp>
    </p:spTree>
    <p:extLst>
      <p:ext uri="{BB962C8B-B14F-4D97-AF65-F5344CB8AC3E}">
        <p14:creationId xmlns:p14="http://schemas.microsoft.com/office/powerpoint/2010/main" val="291632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p:cTn id="7" dur="500" fill="hold"/>
                                        <p:tgtEl>
                                          <p:spTgt spid="86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60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6019">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 calcmode="lin" valueType="num">
                                      <p:cBhvr>
                                        <p:cTn id="12" dur="500" fill="hold"/>
                                        <p:tgtEl>
                                          <p:spTgt spid="8601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601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860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altLang="en-US" dirty="0" smtClean="0"/>
              <a:t>Organization Culture </a:t>
            </a:r>
          </a:p>
        </p:txBody>
      </p:sp>
      <p:sp>
        <p:nvSpPr>
          <p:cNvPr id="88067" name="Content Placeholder 2"/>
          <p:cNvSpPr>
            <a:spLocks noGrp="1"/>
          </p:cNvSpPr>
          <p:nvPr>
            <p:ph idx="1"/>
          </p:nvPr>
        </p:nvSpPr>
        <p:spPr>
          <a:xfrm>
            <a:off x="228600" y="1600200"/>
            <a:ext cx="8686800" cy="4525963"/>
          </a:xfrm>
        </p:spPr>
        <p:txBody>
          <a:bodyPr>
            <a:normAutofit/>
          </a:bodyPr>
          <a:lstStyle/>
          <a:p>
            <a:r>
              <a:rPr lang="en-US" altLang="en-US" sz="2800" dirty="0">
                <a:hlinkClick r:id="rId3"/>
              </a:rPr>
              <a:t>https://</a:t>
            </a:r>
            <a:r>
              <a:rPr lang="en-US" altLang="en-US" sz="2800" dirty="0" smtClean="0">
                <a:hlinkClick r:id="rId3"/>
              </a:rPr>
              <a:t>www.youtube.com/watch?v=y-PvBo75PDo</a:t>
            </a:r>
            <a:r>
              <a:rPr lang="en-US" altLang="en-US" sz="2800" dirty="0" smtClean="0"/>
              <a:t> </a:t>
            </a:r>
          </a:p>
        </p:txBody>
      </p:sp>
      <p:pic>
        <p:nvPicPr>
          <p:cNvPr id="5122" name="Picture 2" descr="C:\Users\Veriton\AppData\Local\Microsoft\Windows\INetCache\IE\2VF6PM3W\clipart0021[1].jpg"/>
          <p:cNvPicPr>
            <a:picLocks noChangeAspect="1" noChangeArrowheads="1"/>
          </p:cNvPicPr>
          <p:nvPr/>
        </p:nvPicPr>
        <p:blipFill>
          <a:blip r:embed="rId4" cstate="print"/>
          <a:srcRect/>
          <a:stretch>
            <a:fillRect/>
          </a:stretch>
        </p:blipFill>
        <p:spPr bwMode="auto">
          <a:xfrm>
            <a:off x="3810000" y="2590800"/>
            <a:ext cx="1028700" cy="2674620"/>
          </a:xfrm>
          <a:prstGeom prst="rect">
            <a:avLst/>
          </a:prstGeom>
          <a:noFill/>
        </p:spPr>
      </p:pic>
    </p:spTree>
    <p:extLst>
      <p:ext uri="{BB962C8B-B14F-4D97-AF65-F5344CB8AC3E}">
        <p14:creationId xmlns:p14="http://schemas.microsoft.com/office/powerpoint/2010/main" val="18163642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457200" y="274638"/>
            <a:ext cx="8229600" cy="944562"/>
          </a:xfrm>
        </p:spPr>
        <p:txBody>
          <a:bodyPr/>
          <a:lstStyle/>
          <a:p>
            <a:pPr eaLnBrk="1" hangingPunct="1"/>
            <a:r>
              <a:rPr lang="en-US" altLang="en-US" smtClean="0">
                <a:latin typeface="Times New Roman" pitchFamily="18" charset="0"/>
              </a:rPr>
              <a:t>Organizational</a:t>
            </a:r>
          </a:p>
        </p:txBody>
      </p:sp>
      <p:sp>
        <p:nvSpPr>
          <p:cNvPr id="20483" name="Rectangle 6"/>
          <p:cNvSpPr>
            <a:spLocks noGrp="1" noChangeArrowheads="1"/>
          </p:cNvSpPr>
          <p:nvPr>
            <p:ph idx="1"/>
          </p:nvPr>
        </p:nvSpPr>
        <p:spPr>
          <a:xfrm>
            <a:off x="1143000" y="1600200"/>
            <a:ext cx="6705600" cy="4525963"/>
          </a:xfrm>
        </p:spPr>
        <p:txBody>
          <a:bodyPr/>
          <a:lstStyle/>
          <a:p>
            <a:pPr eaLnBrk="1" hangingPunct="1"/>
            <a:endParaRPr lang="en-US" altLang="en-US" smtClean="0"/>
          </a:p>
        </p:txBody>
      </p:sp>
      <p:pic>
        <p:nvPicPr>
          <p:cNvPr id="20484" name="Picture 8" descr="cultural-iceberg-stanley-n-her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066800"/>
            <a:ext cx="716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134100" y="2011362"/>
            <a:ext cx="13716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0" y="3429000"/>
            <a:ext cx="13716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6326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title"/>
          </p:nvPr>
        </p:nvSpPr>
        <p:spPr/>
        <p:txBody>
          <a:bodyPr>
            <a:normAutofit/>
          </a:bodyPr>
          <a:lstStyle/>
          <a:p>
            <a:pPr eaLnBrk="1" hangingPunct="1"/>
            <a:r>
              <a:rPr lang="en-US" altLang="en-US" sz="3200" b="1" dirty="0" smtClean="0"/>
              <a:t> </a:t>
            </a:r>
          </a:p>
        </p:txBody>
      </p:sp>
      <p:sp>
        <p:nvSpPr>
          <p:cNvPr id="21507" name="Rectangle 8"/>
          <p:cNvSpPr>
            <a:spLocks noGrp="1" noChangeArrowheads="1"/>
          </p:cNvSpPr>
          <p:nvPr>
            <p:ph type="body" idx="1"/>
          </p:nvPr>
        </p:nvSpPr>
        <p:spPr>
          <a:xfrm>
            <a:off x="419100" y="1288197"/>
            <a:ext cx="8229600" cy="4495800"/>
          </a:xfrm>
        </p:spPr>
        <p:txBody>
          <a:bodyPr>
            <a:normAutofit/>
          </a:bodyPr>
          <a:lstStyle/>
          <a:p>
            <a:pPr eaLnBrk="1" hangingPunct="1"/>
            <a:r>
              <a:rPr lang="en-US" altLang="en-US" dirty="0" smtClean="0"/>
              <a:t>The </a:t>
            </a:r>
            <a:r>
              <a:rPr lang="en-US" altLang="en-US" b="1" dirty="0" smtClean="0"/>
              <a:t>formal/overt messag</a:t>
            </a:r>
            <a:r>
              <a:rPr lang="en-US" altLang="en-US" dirty="0" smtClean="0"/>
              <a:t>es your agency uses in describing your services and goals</a:t>
            </a:r>
          </a:p>
          <a:p>
            <a:pPr eaLnBrk="1" hangingPunct="1"/>
            <a:endParaRPr lang="en-US" altLang="en-US" dirty="0" smtClean="0"/>
          </a:p>
          <a:p>
            <a:pPr eaLnBrk="1" hangingPunct="1"/>
            <a:r>
              <a:rPr lang="en-US" altLang="en-US" dirty="0" smtClean="0"/>
              <a:t>The </a:t>
            </a:r>
            <a:r>
              <a:rPr lang="en-US" altLang="en-US" b="1" dirty="0" smtClean="0"/>
              <a:t>informal or hidden </a:t>
            </a:r>
            <a:r>
              <a:rPr lang="en-US" altLang="en-US" dirty="0" smtClean="0"/>
              <a:t>aspects, attitudes, feelings under the surface </a:t>
            </a:r>
          </a:p>
          <a:p>
            <a:pPr eaLnBrk="1" hangingPunct="1"/>
            <a:endParaRPr lang="en-US" altLang="en-US" dirty="0" smtClean="0"/>
          </a:p>
          <a:p>
            <a:pPr eaLnBrk="1" hangingPunct="1">
              <a:buFontTx/>
              <a:buNone/>
            </a:pPr>
            <a:r>
              <a:rPr lang="en-US" altLang="en-US" dirty="0" smtClean="0"/>
              <a:t> </a:t>
            </a:r>
            <a:endParaRPr lang="en-US" altLang="en-US" b="1" dirty="0" smtClean="0"/>
          </a:p>
        </p:txBody>
      </p:sp>
      <p:sp>
        <p:nvSpPr>
          <p:cNvPr id="2" name="TextBox 1"/>
          <p:cNvSpPr txBox="1"/>
          <p:nvPr/>
        </p:nvSpPr>
        <p:spPr>
          <a:xfrm>
            <a:off x="685800" y="457200"/>
            <a:ext cx="7696200" cy="830997"/>
          </a:xfrm>
          <a:prstGeom prst="rect">
            <a:avLst/>
          </a:prstGeom>
          <a:noFill/>
        </p:spPr>
        <p:txBody>
          <a:bodyPr wrap="square" rtlCol="0">
            <a:spAutoFit/>
          </a:bodyPr>
          <a:lstStyle/>
          <a:p>
            <a:r>
              <a:rPr lang="en-US" sz="4800" b="1" dirty="0" smtClean="0"/>
              <a:t>Consider…</a:t>
            </a:r>
            <a:endParaRPr lang="en-US" sz="4800" b="1" dirty="0"/>
          </a:p>
        </p:txBody>
      </p:sp>
    </p:spTree>
    <p:extLst>
      <p:ext uri="{BB962C8B-B14F-4D97-AF65-F5344CB8AC3E}">
        <p14:creationId xmlns:p14="http://schemas.microsoft.com/office/powerpoint/2010/main" val="158091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 calcmode="lin" valueType="num">
                                      <p:cBhvr additive="base">
                                        <p:cTn id="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tool:  Assessing the </a:t>
            </a:r>
            <a:br>
              <a:rPr lang="en-US" dirty="0" smtClean="0"/>
            </a:br>
            <a:r>
              <a:rPr lang="en-US" dirty="0" smtClean="0"/>
              <a:t>Organizational Culture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Look Around </a:t>
            </a:r>
          </a:p>
          <a:p>
            <a:pPr lvl="1"/>
            <a:r>
              <a:rPr lang="en-US" dirty="0" smtClean="0"/>
              <a:t>What do you see?  What does that tell you?</a:t>
            </a:r>
          </a:p>
          <a:p>
            <a:r>
              <a:rPr lang="en-US" dirty="0" smtClean="0"/>
              <a:t>Internal Communications</a:t>
            </a:r>
          </a:p>
          <a:p>
            <a:pPr lvl="1"/>
            <a:r>
              <a:rPr lang="en-US" dirty="0" smtClean="0"/>
              <a:t>Communications with Others</a:t>
            </a:r>
          </a:p>
          <a:p>
            <a:r>
              <a:rPr lang="en-US" dirty="0" smtClean="0"/>
              <a:t>Chain of Command</a:t>
            </a:r>
          </a:p>
          <a:p>
            <a:r>
              <a:rPr lang="en-US" dirty="0" smtClean="0"/>
              <a:t>Decision Making</a:t>
            </a:r>
          </a:p>
          <a:p>
            <a:r>
              <a:rPr lang="en-US" dirty="0" smtClean="0"/>
              <a:t>Values of the Organization</a:t>
            </a:r>
          </a:p>
          <a:p>
            <a:r>
              <a:rPr lang="en-US" dirty="0" smtClean="0"/>
              <a:t>Staff Qualifications and New Staff Orientation</a:t>
            </a:r>
          </a:p>
          <a:p>
            <a:pPr>
              <a:buNone/>
            </a:pPr>
            <a:endParaRPr lang="en-US" dirty="0"/>
          </a:p>
        </p:txBody>
      </p:sp>
    </p:spTree>
    <p:extLst>
      <p:ext uri="{BB962C8B-B14F-4D97-AF65-F5344CB8AC3E}">
        <p14:creationId xmlns:p14="http://schemas.microsoft.com/office/powerpoint/2010/main" val="14950970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Look around </a:t>
            </a:r>
            <a:endParaRPr lang="en-US" dirty="0"/>
          </a:p>
        </p:txBody>
      </p:sp>
      <p:sp>
        <p:nvSpPr>
          <p:cNvPr id="3" name="Content Placeholder 2"/>
          <p:cNvSpPr>
            <a:spLocks noGrp="1"/>
          </p:cNvSpPr>
          <p:nvPr>
            <p:ph idx="1"/>
          </p:nvPr>
        </p:nvSpPr>
        <p:spPr>
          <a:xfrm>
            <a:off x="457200" y="838200"/>
            <a:ext cx="8382000" cy="5410200"/>
          </a:xfrm>
        </p:spPr>
        <p:txBody>
          <a:bodyPr>
            <a:normAutofit fontScale="92500"/>
          </a:bodyPr>
          <a:lstStyle/>
          <a:p>
            <a:r>
              <a:rPr lang="en-US" dirty="0" smtClean="0"/>
              <a:t>What do you see at the entrance? In work spaces?</a:t>
            </a:r>
          </a:p>
          <a:p>
            <a:r>
              <a:rPr lang="en-US" dirty="0" smtClean="0"/>
              <a:t>How are people dressed? </a:t>
            </a:r>
          </a:p>
          <a:p>
            <a:pPr lvl="2"/>
            <a:r>
              <a:rPr lang="en-US" dirty="0" smtClean="0"/>
              <a:t>Does this differ in the various areas of the building?</a:t>
            </a:r>
          </a:p>
          <a:p>
            <a:r>
              <a:rPr lang="en-US" dirty="0" smtClean="0"/>
              <a:t>How much interaction is there? </a:t>
            </a:r>
          </a:p>
          <a:p>
            <a:pPr lvl="1"/>
            <a:r>
              <a:rPr lang="en-US" dirty="0" smtClean="0"/>
              <a:t>Who is talking to whom? </a:t>
            </a:r>
          </a:p>
          <a:p>
            <a:r>
              <a:rPr lang="en-US" dirty="0" smtClean="0"/>
              <a:t>Where do people congregate? </a:t>
            </a:r>
          </a:p>
          <a:p>
            <a:pPr lvl="1"/>
            <a:r>
              <a:rPr lang="en-US" dirty="0" smtClean="0"/>
              <a:t>How is the furniture arranged? </a:t>
            </a:r>
          </a:p>
          <a:p>
            <a:r>
              <a:rPr lang="en-US" dirty="0" smtClean="0"/>
              <a:t>What is the noise level?  </a:t>
            </a:r>
          </a:p>
          <a:p>
            <a:pPr lvl="1"/>
            <a:r>
              <a:rPr lang="en-US" dirty="0" smtClean="0"/>
              <a:t>Is everything quiet?  Or loud?  Are people talking?  Can you hear conversations? Or just general voices?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Set of Tools:  </a:t>
            </a:r>
            <a:br>
              <a:rPr lang="en-US" dirty="0" smtClean="0"/>
            </a:br>
            <a:r>
              <a:rPr lang="en-US" dirty="0" smtClean="0"/>
              <a:t>Are You Results Oriented? </a:t>
            </a:r>
            <a:endParaRPr lang="en-US" dirty="0"/>
          </a:p>
        </p:txBody>
      </p:sp>
      <p:sp>
        <p:nvSpPr>
          <p:cNvPr id="3" name="Content Placeholder 2"/>
          <p:cNvSpPr>
            <a:spLocks noGrp="1"/>
          </p:cNvSpPr>
          <p:nvPr>
            <p:ph idx="1"/>
          </p:nvPr>
        </p:nvSpPr>
        <p:spPr/>
        <p:txBody>
          <a:bodyPr/>
          <a:lstStyle/>
          <a:p>
            <a:r>
              <a:rPr lang="en-US" dirty="0" smtClean="0"/>
              <a:t>Two surveys: </a:t>
            </a:r>
          </a:p>
          <a:p>
            <a:pPr lvl="1"/>
            <a:r>
              <a:rPr lang="en-US" dirty="0" smtClean="0"/>
              <a:t>one that staff responds to about their own activities and</a:t>
            </a:r>
          </a:p>
          <a:p>
            <a:pPr lvl="1"/>
            <a:r>
              <a:rPr lang="en-US" dirty="0" smtClean="0"/>
              <a:t>one in which they consider the agency’s  perspective</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381001"/>
          <a:ext cx="7859685" cy="5431198"/>
        </p:xfrm>
        <a:graphic>
          <a:graphicData uri="http://schemas.openxmlformats.org/drawingml/2006/table">
            <a:tbl>
              <a:tblPr/>
              <a:tblGrid>
                <a:gridCol w="330187"/>
                <a:gridCol w="5424083"/>
                <a:gridCol w="878000"/>
                <a:gridCol w="858489"/>
                <a:gridCol w="143625"/>
                <a:gridCol w="225301"/>
              </a:tblGrid>
              <a:tr h="148167">
                <a:tc>
                  <a:txBody>
                    <a:bodyPr/>
                    <a:lstStyle/>
                    <a:p>
                      <a:pPr algn="l">
                        <a:lnSpc>
                          <a:spcPct val="115000"/>
                        </a:lnSpc>
                      </a:pPr>
                      <a:endParaRPr lang="en-US" sz="500">
                        <a:latin typeface="Calibri"/>
                        <a:ea typeface="Times New Roman"/>
                        <a:cs typeface="Times New Roman"/>
                      </a:endParaRPr>
                    </a:p>
                  </a:txBody>
                  <a:tcPr marL="33488" marR="33488" marT="0" marB="0" anchor="b">
                    <a:lnL>
                      <a:noFill/>
                    </a:lnL>
                    <a:lnR>
                      <a:noFill/>
                    </a:lnR>
                    <a:lnT>
                      <a:noFill/>
                    </a:lnT>
                    <a:lnB>
                      <a:noFill/>
                    </a:lnB>
                  </a:tcPr>
                </a:tc>
                <a:tc>
                  <a:txBody>
                    <a:bodyPr/>
                    <a:lstStyle/>
                    <a:p>
                      <a:pPr marL="0" marR="0" algn="l">
                        <a:lnSpc>
                          <a:spcPct val="115000"/>
                        </a:lnSpc>
                        <a:spcBef>
                          <a:spcPts val="0"/>
                        </a:spcBef>
                        <a:spcAft>
                          <a:spcPts val="0"/>
                        </a:spcAft>
                      </a:pPr>
                      <a:r>
                        <a:rPr lang="en-US" sz="1400" b="1">
                          <a:solidFill>
                            <a:srgbClr val="000000"/>
                          </a:solidFill>
                          <a:latin typeface="Calibri"/>
                          <a:ea typeface="Times New Roman"/>
                          <a:cs typeface="Times New Roman"/>
                        </a:rPr>
                        <a:t>Are you results oriented?  -- AGENCY SURVEY</a:t>
                      </a:r>
                      <a:endParaRPr lang="en-US" sz="1400">
                        <a:latin typeface="Calibri"/>
                        <a:ea typeface="Calibri"/>
                        <a:cs typeface="Times New Roman"/>
                      </a:endParaRPr>
                    </a:p>
                  </a:txBody>
                  <a:tcPr marL="33488" marR="33488" marT="0" marB="0" anchor="b">
                    <a:lnL>
                      <a:noFill/>
                    </a:lnL>
                    <a:lnR>
                      <a:noFill/>
                    </a:lnR>
                    <a:lnT>
                      <a:noFill/>
                    </a:lnT>
                    <a:lnB>
                      <a:noFill/>
                    </a:lnB>
                  </a:tcPr>
                </a:tc>
                <a:tc gridSpan="3">
                  <a:txBody>
                    <a:bodyPr/>
                    <a:lstStyle/>
                    <a:p>
                      <a:pPr algn="l">
                        <a:lnSpc>
                          <a:spcPct val="115000"/>
                        </a:lnSpc>
                      </a:pPr>
                      <a:endParaRPr lang="en-US" sz="500">
                        <a:latin typeface="Calibri"/>
                        <a:ea typeface="Times New Roman"/>
                        <a:cs typeface="Times New Roman"/>
                      </a:endParaRPr>
                    </a:p>
                  </a:txBody>
                  <a:tcPr marL="33488" marR="33488"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a:lnSpc>
                          <a:spcPct val="115000"/>
                        </a:lnSpc>
                      </a:pPr>
                      <a:endParaRPr lang="en-US" sz="500">
                        <a:latin typeface="Calibri"/>
                        <a:ea typeface="Times New Roman"/>
                        <a:cs typeface="Times New Roman"/>
                      </a:endParaRPr>
                    </a:p>
                  </a:txBody>
                  <a:tcPr marL="33488" marR="33488" marT="0" marB="0" anchor="b">
                    <a:lnL>
                      <a:noFill/>
                    </a:lnL>
                    <a:lnR>
                      <a:noFill/>
                    </a:lnR>
                    <a:lnT>
                      <a:noFill/>
                    </a:lnT>
                    <a:lnB>
                      <a:noFill/>
                    </a:lnB>
                  </a:tcPr>
                </a:tc>
              </a:tr>
              <a:tr h="345722">
                <a:tc>
                  <a:txBody>
                    <a:bodyPr/>
                    <a:lstStyle/>
                    <a:p>
                      <a:pPr algn="l">
                        <a:lnSpc>
                          <a:spcPct val="115000"/>
                        </a:lnSpc>
                      </a:pPr>
                      <a:endParaRPr lang="en-US" sz="500">
                        <a:latin typeface="Calibri"/>
                        <a:ea typeface="Times New Roman"/>
                        <a:cs typeface="Times New Roman"/>
                      </a:endParaRPr>
                    </a:p>
                  </a:txBody>
                  <a:tcPr marL="33488" marR="33488" marT="0" marB="0" anchor="b">
                    <a:lnL>
                      <a:noFill/>
                    </a:lnL>
                    <a:lnR>
                      <a:noFill/>
                    </a:lnR>
                    <a:lnT>
                      <a:noFill/>
                    </a:lnT>
                    <a:lnB>
                      <a:noFill/>
                    </a:lnB>
                  </a:tcPr>
                </a:tc>
                <a:tc>
                  <a:txBody>
                    <a:bodyPr/>
                    <a:lstStyle/>
                    <a:p>
                      <a:pPr algn="l">
                        <a:lnSpc>
                          <a:spcPct val="115000"/>
                        </a:lnSpc>
                      </a:pPr>
                      <a:endParaRPr lang="en-US" sz="1400" dirty="0">
                        <a:latin typeface="Calibri"/>
                        <a:ea typeface="Times New Roman"/>
                        <a:cs typeface="Times New Roman"/>
                      </a:endParaRPr>
                    </a:p>
                  </a:txBody>
                  <a:tcPr marL="33488" marR="33488" marT="0"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a:lnSpc>
                          <a:spcPct val="115000"/>
                        </a:lnSpc>
                      </a:pPr>
                      <a:endParaRPr lang="en-US" sz="500">
                        <a:latin typeface="Calibri"/>
                        <a:ea typeface="Times New Roman"/>
                        <a:cs typeface="Times New Roman"/>
                      </a:endParaRPr>
                    </a:p>
                  </a:txBody>
                  <a:tcPr marL="33488" marR="33488"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a:lnSpc>
                          <a:spcPct val="115000"/>
                        </a:lnSpc>
                      </a:pPr>
                      <a:endParaRPr lang="en-US" sz="500">
                        <a:latin typeface="Calibri"/>
                        <a:ea typeface="Times New Roman"/>
                        <a:cs typeface="Times New Roman"/>
                      </a:endParaRPr>
                    </a:p>
                  </a:txBody>
                  <a:tcPr marL="33488" marR="33488" marT="0" marB="0" anchor="b">
                    <a:lnL>
                      <a:noFill/>
                    </a:lnL>
                    <a:lnR>
                      <a:noFill/>
                    </a:lnR>
                    <a:lnT>
                      <a:noFill/>
                    </a:lnT>
                    <a:lnB>
                      <a:noFill/>
                    </a:lnB>
                  </a:tcPr>
                </a:tc>
              </a:tr>
              <a:tr h="691445">
                <a:tc>
                  <a:txBody>
                    <a:bodyPr/>
                    <a:lstStyle/>
                    <a:p>
                      <a:pPr algn="l">
                        <a:lnSpc>
                          <a:spcPct val="115000"/>
                        </a:lnSpc>
                      </a:pPr>
                      <a:endParaRPr lang="en-US" sz="500">
                        <a:latin typeface="Calibri"/>
                        <a:ea typeface="Times New Roman"/>
                        <a:cs typeface="Times New Roman"/>
                      </a:endParaRPr>
                    </a:p>
                  </a:txBody>
                  <a:tcPr marL="33488" marR="334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Read the statements below.  They are "paired" to represent either a service orientation or a results orientation.  </a:t>
                      </a:r>
                      <a:endParaRPr lang="en-US" sz="1400" dirty="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500">
                          <a:solidFill>
                            <a:srgbClr val="000000"/>
                          </a:solidFill>
                          <a:latin typeface="Calibri"/>
                          <a:ea typeface="Times New Roman"/>
                          <a:cs typeface="Times New Roman"/>
                        </a:rPr>
                        <a:t>Select the one that is MOST like your agency</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l">
                        <a:lnSpc>
                          <a:spcPct val="115000"/>
                        </a:lnSpc>
                        <a:spcBef>
                          <a:spcPts val="0"/>
                        </a:spcBef>
                        <a:spcAft>
                          <a:spcPts val="1000"/>
                        </a:spcAft>
                      </a:pPr>
                      <a:r>
                        <a:rPr lang="en-US" sz="5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345722">
                <a:tc>
                  <a:txBody>
                    <a:bodyPr/>
                    <a:lstStyle/>
                    <a:p>
                      <a:pPr algn="l">
                        <a:lnSpc>
                          <a:spcPct val="115000"/>
                        </a:lnSpc>
                      </a:pPr>
                      <a:endParaRPr lang="en-US" sz="500">
                        <a:latin typeface="Calibri"/>
                        <a:ea typeface="Times New Roman"/>
                        <a:cs typeface="Times New Roman"/>
                      </a:endParaRPr>
                    </a:p>
                  </a:txBody>
                  <a:tcPr marL="33488" marR="33488" marT="0" marB="0" anchor="b">
                    <a:lnL>
                      <a:noFill/>
                    </a:lnL>
                    <a:lnR>
                      <a:noFill/>
                    </a:lnR>
                    <a:lnT>
                      <a:noFill/>
                    </a:lnT>
                    <a:lnB>
                      <a:noFill/>
                    </a:lnB>
                  </a:tcPr>
                </a:tc>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Pick either statement a or b in each pair.</a:t>
                      </a:r>
                      <a:endParaRPr lang="en-US" sz="1400" dirty="0">
                        <a:latin typeface="Calibri"/>
                        <a:ea typeface="Calibri"/>
                        <a:cs typeface="Times New Roman"/>
                      </a:endParaRPr>
                    </a:p>
                  </a:txBody>
                  <a:tcPr marL="33488" marR="334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a:solidFill>
                            <a:srgbClr val="000000"/>
                          </a:solidFill>
                          <a:latin typeface="Calibri"/>
                          <a:ea typeface="Times New Roman"/>
                          <a:cs typeface="Times New Roman"/>
                        </a:rPr>
                        <a:t>a.</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a:solidFill>
                            <a:srgbClr val="000000"/>
                          </a:solidFill>
                          <a:latin typeface="Calibri"/>
                          <a:ea typeface="Times New Roman"/>
                          <a:cs typeface="Times New Roman"/>
                        </a:rPr>
                        <a:t>b.</a:t>
                      </a:r>
                      <a:endParaRPr lang="en-US" sz="500">
                        <a:latin typeface="Calibri"/>
                        <a:ea typeface="Calibri"/>
                        <a:cs typeface="Times New Roman"/>
                      </a:endParaRPr>
                    </a:p>
                  </a:txBody>
                  <a:tcPr marL="33488" marR="334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5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345722">
                <a:tc>
                  <a:txBody>
                    <a:bodyPr/>
                    <a:lstStyle/>
                    <a:p>
                      <a:pPr marL="0" marR="0" algn="ctr">
                        <a:lnSpc>
                          <a:spcPct val="115000"/>
                        </a:lnSpc>
                        <a:spcBef>
                          <a:spcPts val="0"/>
                        </a:spcBef>
                        <a:spcAft>
                          <a:spcPts val="0"/>
                        </a:spcAft>
                      </a:pPr>
                      <a:r>
                        <a:rPr lang="en-US" sz="500">
                          <a:solidFill>
                            <a:srgbClr val="000000"/>
                          </a:solidFill>
                          <a:latin typeface="Calibri"/>
                          <a:ea typeface="Times New Roman"/>
                          <a:cs typeface="Times New Roman"/>
                        </a:rPr>
                        <a:t>1</a:t>
                      </a:r>
                      <a:endParaRPr lang="en-US" sz="500">
                        <a:latin typeface="Calibri"/>
                        <a:ea typeface="Calibri"/>
                        <a:cs typeface="Times New Roman"/>
                      </a:endParaRPr>
                    </a:p>
                  </a:txBody>
                  <a:tcPr marL="33488" marR="334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a. Our agency publicity highlights what we do (the services we provide).</a:t>
                      </a:r>
                      <a:endParaRPr lang="en-US" sz="1400" dirty="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gridSpan="2">
                  <a:txBody>
                    <a:bodyPr/>
                    <a:lstStyle/>
                    <a:p>
                      <a:pPr marL="0" marR="0" algn="l">
                        <a:lnSpc>
                          <a:spcPct val="115000"/>
                        </a:lnSpc>
                        <a:spcBef>
                          <a:spcPts val="0"/>
                        </a:spcBef>
                        <a:spcAft>
                          <a:spcPts val="1000"/>
                        </a:spcAft>
                      </a:pPr>
                      <a:r>
                        <a:rPr lang="en-US" sz="5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1037167">
                <a:tc>
                  <a:txBody>
                    <a:bodyPr/>
                    <a:lstStyle/>
                    <a:p>
                      <a:pPr algn="l">
                        <a:lnSpc>
                          <a:spcPct val="115000"/>
                        </a:lnSpc>
                      </a:pPr>
                      <a:endParaRPr lang="en-US" sz="500">
                        <a:latin typeface="Calibri"/>
                        <a:ea typeface="Times New Roman"/>
                        <a:cs typeface="Times New Roman"/>
                      </a:endParaRPr>
                    </a:p>
                  </a:txBody>
                  <a:tcPr marL="33488" marR="334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b. Our agency publicity highlights what was accomplished by the families and communities we serve and does not separate these accomplishments by "department" or "division" of the agency.</a:t>
                      </a:r>
                      <a:endParaRPr lang="en-US" sz="1400" dirty="0">
                        <a:latin typeface="Calibri"/>
                        <a:ea typeface="Calibri"/>
                        <a:cs typeface="Times New Roman"/>
                      </a:endParaRPr>
                    </a:p>
                  </a:txBody>
                  <a:tcPr marL="33488" marR="33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5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345722">
                <a:tc>
                  <a:txBody>
                    <a:bodyPr/>
                    <a:lstStyle/>
                    <a:p>
                      <a:pPr marL="0" marR="0" algn="ctr">
                        <a:lnSpc>
                          <a:spcPct val="115000"/>
                        </a:lnSpc>
                        <a:spcBef>
                          <a:spcPts val="0"/>
                        </a:spcBef>
                        <a:spcAft>
                          <a:spcPts val="0"/>
                        </a:spcAft>
                      </a:pPr>
                      <a:r>
                        <a:rPr lang="en-US" sz="500">
                          <a:solidFill>
                            <a:srgbClr val="000000"/>
                          </a:solidFill>
                          <a:latin typeface="Calibri"/>
                          <a:ea typeface="Times New Roman"/>
                          <a:cs typeface="Times New Roman"/>
                        </a:rPr>
                        <a:t>2</a:t>
                      </a:r>
                      <a:endParaRPr lang="en-US" sz="500">
                        <a:latin typeface="Calibri"/>
                        <a:ea typeface="Calibri"/>
                        <a:cs typeface="Times New Roman"/>
                      </a:endParaRPr>
                    </a:p>
                  </a:txBody>
                  <a:tcPr marL="33488" marR="334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a. Our agency policies and procedures are compliance driven.</a:t>
                      </a:r>
                      <a:endParaRPr lang="en-US" sz="1400" dirty="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gridSpan="2">
                  <a:txBody>
                    <a:bodyPr/>
                    <a:lstStyle/>
                    <a:p>
                      <a:pPr marL="0" marR="0" algn="l">
                        <a:lnSpc>
                          <a:spcPct val="115000"/>
                        </a:lnSpc>
                        <a:spcBef>
                          <a:spcPts val="0"/>
                        </a:spcBef>
                        <a:spcAft>
                          <a:spcPts val="1000"/>
                        </a:spcAft>
                      </a:pPr>
                      <a:r>
                        <a:rPr lang="en-US" sz="5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345722">
                <a:tc>
                  <a:txBody>
                    <a:bodyPr/>
                    <a:lstStyle/>
                    <a:p>
                      <a:pPr algn="l">
                        <a:lnSpc>
                          <a:spcPct val="115000"/>
                        </a:lnSpc>
                      </a:pPr>
                      <a:endParaRPr lang="en-US" sz="500">
                        <a:latin typeface="Calibri"/>
                        <a:ea typeface="Times New Roman"/>
                        <a:cs typeface="Times New Roman"/>
                      </a:endParaRPr>
                    </a:p>
                  </a:txBody>
                  <a:tcPr marL="33488" marR="334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b. Our agency policies and procedures are results driven.</a:t>
                      </a:r>
                      <a:endParaRPr lang="en-US" sz="1400" dirty="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5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691445">
                <a:tc>
                  <a:txBody>
                    <a:bodyPr/>
                    <a:lstStyle/>
                    <a:p>
                      <a:pPr marL="0" marR="0" algn="ctr">
                        <a:lnSpc>
                          <a:spcPct val="115000"/>
                        </a:lnSpc>
                        <a:spcBef>
                          <a:spcPts val="0"/>
                        </a:spcBef>
                        <a:spcAft>
                          <a:spcPts val="0"/>
                        </a:spcAft>
                      </a:pPr>
                      <a:r>
                        <a:rPr lang="en-US" sz="500">
                          <a:solidFill>
                            <a:srgbClr val="000000"/>
                          </a:solidFill>
                          <a:latin typeface="Calibri"/>
                          <a:ea typeface="Times New Roman"/>
                          <a:cs typeface="Times New Roman"/>
                        </a:rPr>
                        <a:t>3</a:t>
                      </a:r>
                      <a:endParaRPr lang="en-US" sz="500">
                        <a:latin typeface="Calibri"/>
                        <a:ea typeface="Calibri"/>
                        <a:cs typeface="Times New Roman"/>
                      </a:endParaRPr>
                    </a:p>
                  </a:txBody>
                  <a:tcPr marL="33488" marR="334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a. Our agency's strategic plan identifies what each department (or each funding source) will do.</a:t>
                      </a:r>
                      <a:endParaRPr lang="en-US" sz="1400" dirty="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gridSpan="2">
                  <a:txBody>
                    <a:bodyPr/>
                    <a:lstStyle/>
                    <a:p>
                      <a:pPr marL="0" marR="0" algn="l">
                        <a:lnSpc>
                          <a:spcPct val="115000"/>
                        </a:lnSpc>
                        <a:spcBef>
                          <a:spcPts val="0"/>
                        </a:spcBef>
                        <a:spcAft>
                          <a:spcPts val="1000"/>
                        </a:spcAft>
                      </a:pPr>
                      <a:r>
                        <a:rPr lang="en-US" sz="5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1037167">
                <a:tc>
                  <a:txBody>
                    <a:bodyPr/>
                    <a:lstStyle/>
                    <a:p>
                      <a:pPr algn="l">
                        <a:lnSpc>
                          <a:spcPct val="115000"/>
                        </a:lnSpc>
                      </a:pPr>
                      <a:endParaRPr lang="en-US" sz="500">
                        <a:latin typeface="Calibri"/>
                        <a:ea typeface="Times New Roman"/>
                        <a:cs typeface="Times New Roman"/>
                      </a:endParaRPr>
                    </a:p>
                  </a:txBody>
                  <a:tcPr marL="33488" marR="334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b. Our agency's strategic plan includes clearly defined outcomes that will be achieved through the work of the entire agency, not just by a department. </a:t>
                      </a:r>
                      <a:endParaRPr lang="en-US" sz="1400" dirty="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3488" marR="33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5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65708103"/>
              </p:ext>
            </p:extLst>
          </p:nvPr>
        </p:nvGraphicFramePr>
        <p:xfrm>
          <a:off x="304800" y="533397"/>
          <a:ext cx="8839200" cy="5678424"/>
        </p:xfrm>
        <a:graphic>
          <a:graphicData uri="http://schemas.openxmlformats.org/drawingml/2006/table">
            <a:tbl>
              <a:tblPr/>
              <a:tblGrid>
                <a:gridCol w="371103"/>
                <a:gridCol w="6258297"/>
                <a:gridCol w="824713"/>
                <a:gridCol w="964867"/>
                <a:gridCol w="164212"/>
                <a:gridCol w="256008"/>
              </a:tblGrid>
              <a:tr h="304800">
                <a:tc>
                  <a:txBody>
                    <a:bodyPr/>
                    <a:lstStyle/>
                    <a:p>
                      <a:pPr algn="l">
                        <a:lnSpc>
                          <a:spcPct val="115000"/>
                        </a:lnSpc>
                      </a:pPr>
                      <a:endParaRPr lang="en-US" sz="500" dirty="0">
                        <a:latin typeface="Calibri"/>
                        <a:ea typeface="Times New Roman"/>
                        <a:cs typeface="Times New Roman"/>
                      </a:endParaRPr>
                    </a:p>
                  </a:txBody>
                  <a:tcPr marL="32199" marR="32199" marT="0" marB="0" anchor="b">
                    <a:lnL>
                      <a:noFill/>
                    </a:lnL>
                    <a:lnR>
                      <a:noFill/>
                    </a:lnR>
                    <a:lnT>
                      <a:noFill/>
                    </a:lnT>
                    <a:lnB>
                      <a:noFill/>
                    </a:lnB>
                  </a:tcPr>
                </a:tc>
                <a:tc>
                  <a:txBody>
                    <a:bodyPr/>
                    <a:lstStyle/>
                    <a:p>
                      <a:pPr marL="0" marR="0" algn="l">
                        <a:lnSpc>
                          <a:spcPct val="115000"/>
                        </a:lnSpc>
                        <a:spcBef>
                          <a:spcPts val="0"/>
                        </a:spcBef>
                        <a:spcAft>
                          <a:spcPts val="0"/>
                        </a:spcAft>
                      </a:pPr>
                      <a:r>
                        <a:rPr lang="en-US" sz="1800" b="1" dirty="0">
                          <a:solidFill>
                            <a:srgbClr val="000000"/>
                          </a:solidFill>
                          <a:latin typeface="Calibri"/>
                          <a:ea typeface="Times New Roman"/>
                          <a:cs typeface="Times New Roman"/>
                        </a:rPr>
                        <a:t>Are you results oriented?  -- STAFF SURVEY</a:t>
                      </a:r>
                      <a:endParaRPr lang="en-US" sz="1800" dirty="0">
                        <a:latin typeface="Calibri"/>
                        <a:ea typeface="Calibri"/>
                        <a:cs typeface="Times New Roman"/>
                      </a:endParaRPr>
                    </a:p>
                  </a:txBody>
                  <a:tcPr marL="32199" marR="32199" marT="0" marB="0" anchor="b">
                    <a:lnL>
                      <a:noFill/>
                    </a:lnL>
                    <a:lnR>
                      <a:noFill/>
                    </a:lnR>
                    <a:lnT>
                      <a:noFill/>
                    </a:lnT>
                    <a:lnB>
                      <a:noFill/>
                    </a:lnB>
                  </a:tcPr>
                </a:tc>
                <a:tc gridSpan="3">
                  <a:txBody>
                    <a:bodyPr/>
                    <a:lstStyle/>
                    <a:p>
                      <a:pPr algn="l">
                        <a:lnSpc>
                          <a:spcPct val="115000"/>
                        </a:lnSpc>
                      </a:pPr>
                      <a:endParaRPr lang="en-US" sz="500">
                        <a:latin typeface="Calibri"/>
                        <a:ea typeface="Times New Roman"/>
                        <a:cs typeface="Times New Roman"/>
                      </a:endParaRPr>
                    </a:p>
                  </a:txBody>
                  <a:tcPr marL="32199" marR="32199"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a:lnSpc>
                          <a:spcPct val="115000"/>
                        </a:lnSpc>
                      </a:pPr>
                      <a:endParaRPr lang="en-US" sz="500">
                        <a:latin typeface="Calibri"/>
                        <a:ea typeface="Times New Roman"/>
                        <a:cs typeface="Times New Roman"/>
                      </a:endParaRPr>
                    </a:p>
                  </a:txBody>
                  <a:tcPr marL="32199" marR="32199" marT="0" marB="0" anchor="b">
                    <a:lnL>
                      <a:noFill/>
                    </a:lnL>
                    <a:lnR>
                      <a:noFill/>
                    </a:lnR>
                    <a:lnT>
                      <a:noFill/>
                    </a:lnT>
                    <a:lnB>
                      <a:noFill/>
                    </a:lnB>
                  </a:tcPr>
                </a:tc>
              </a:tr>
              <a:tr h="304800">
                <a:tc>
                  <a:txBody>
                    <a:bodyPr/>
                    <a:lstStyle/>
                    <a:p>
                      <a:pPr algn="l">
                        <a:lnSpc>
                          <a:spcPct val="115000"/>
                        </a:lnSpc>
                      </a:pPr>
                      <a:endParaRPr lang="en-US" sz="500">
                        <a:latin typeface="Calibri"/>
                        <a:ea typeface="Times New Roman"/>
                        <a:cs typeface="Times New Roman"/>
                      </a:endParaRPr>
                    </a:p>
                  </a:txBody>
                  <a:tcPr marL="32199" marR="32199" marT="0" marB="0" anchor="b">
                    <a:lnL>
                      <a:noFill/>
                    </a:lnL>
                    <a:lnR>
                      <a:noFill/>
                    </a:lnR>
                    <a:lnT>
                      <a:noFill/>
                    </a:lnT>
                    <a:lnB>
                      <a:noFill/>
                    </a:lnB>
                  </a:tcPr>
                </a:tc>
                <a:tc>
                  <a:txBody>
                    <a:bodyPr/>
                    <a:lstStyle/>
                    <a:p>
                      <a:pPr algn="l">
                        <a:lnSpc>
                          <a:spcPct val="115000"/>
                        </a:lnSpc>
                      </a:pPr>
                      <a:endParaRPr lang="en-US" sz="1800" dirty="0">
                        <a:latin typeface="Calibri"/>
                        <a:ea typeface="Times New Roman"/>
                        <a:cs typeface="Times New Roman"/>
                      </a:endParaRPr>
                    </a:p>
                  </a:txBody>
                  <a:tcPr marL="32199" marR="32199" marT="0"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a:lnSpc>
                          <a:spcPct val="115000"/>
                        </a:lnSpc>
                      </a:pPr>
                      <a:endParaRPr lang="en-US" sz="500">
                        <a:latin typeface="Calibri"/>
                        <a:ea typeface="Times New Roman"/>
                        <a:cs typeface="Times New Roman"/>
                      </a:endParaRPr>
                    </a:p>
                  </a:txBody>
                  <a:tcPr marL="32199" marR="3219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a:lnSpc>
                          <a:spcPct val="115000"/>
                        </a:lnSpc>
                      </a:pPr>
                      <a:endParaRPr lang="en-US" sz="500">
                        <a:latin typeface="Calibri"/>
                        <a:ea typeface="Times New Roman"/>
                        <a:cs typeface="Times New Roman"/>
                      </a:endParaRPr>
                    </a:p>
                  </a:txBody>
                  <a:tcPr marL="32199" marR="32199" marT="0" marB="0" anchor="b">
                    <a:lnL>
                      <a:noFill/>
                    </a:lnL>
                    <a:lnR>
                      <a:noFill/>
                    </a:lnR>
                    <a:lnT>
                      <a:noFill/>
                    </a:lnT>
                    <a:lnB>
                      <a:noFill/>
                    </a:lnB>
                  </a:tcPr>
                </a:tc>
              </a:tr>
              <a:tr h="609600">
                <a:tc>
                  <a:txBody>
                    <a:bodyPr/>
                    <a:lstStyle/>
                    <a:p>
                      <a:pPr algn="l">
                        <a:lnSpc>
                          <a:spcPct val="115000"/>
                        </a:lnSpc>
                      </a:pPr>
                      <a:endParaRPr lang="en-US" sz="500">
                        <a:latin typeface="Calibri"/>
                        <a:ea typeface="Times New Roman"/>
                        <a:cs typeface="Times New Roman"/>
                      </a:endParaRPr>
                    </a:p>
                  </a:txBody>
                  <a:tcPr marL="32199" marR="321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800" dirty="0">
                          <a:solidFill>
                            <a:srgbClr val="000000"/>
                          </a:solidFill>
                          <a:latin typeface="Calibri"/>
                          <a:ea typeface="Times New Roman"/>
                          <a:cs typeface="Times New Roman"/>
                        </a:rPr>
                        <a:t>Read the statements below.  They are "paired" to represent either a service orientation or a results orientation.  </a:t>
                      </a:r>
                      <a:endParaRPr lang="en-US" sz="1800" dirty="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500">
                          <a:solidFill>
                            <a:srgbClr val="000000"/>
                          </a:solidFill>
                          <a:latin typeface="Calibri"/>
                          <a:ea typeface="Times New Roman"/>
                          <a:cs typeface="Times New Roman"/>
                        </a:rPr>
                        <a:t>Select the one that is MOST like your agency</a:t>
                      </a:r>
                      <a:endParaRPr lang="en-US" sz="50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l">
                        <a:lnSpc>
                          <a:spcPct val="115000"/>
                        </a:lnSpc>
                        <a:spcBef>
                          <a:spcPts val="0"/>
                        </a:spcBef>
                        <a:spcAft>
                          <a:spcPts val="1000"/>
                        </a:spcAft>
                      </a:pPr>
                      <a:r>
                        <a:rPr lang="en-US" sz="5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304800">
                <a:tc>
                  <a:txBody>
                    <a:bodyPr/>
                    <a:lstStyle/>
                    <a:p>
                      <a:pPr algn="l">
                        <a:lnSpc>
                          <a:spcPct val="115000"/>
                        </a:lnSpc>
                      </a:pPr>
                      <a:endParaRPr lang="en-US" sz="500">
                        <a:latin typeface="Calibri"/>
                        <a:ea typeface="Times New Roman"/>
                        <a:cs typeface="Times New Roman"/>
                      </a:endParaRPr>
                    </a:p>
                  </a:txBody>
                  <a:tcPr marL="32199" marR="32199" marT="0" marB="0" anchor="b">
                    <a:lnL>
                      <a:noFill/>
                    </a:lnL>
                    <a:lnR>
                      <a:noFill/>
                    </a:lnR>
                    <a:lnT>
                      <a:noFill/>
                    </a:lnT>
                    <a:lnB>
                      <a:noFill/>
                    </a:lnB>
                  </a:tcPr>
                </a:tc>
                <a:tc>
                  <a:txBody>
                    <a:bodyPr/>
                    <a:lstStyle/>
                    <a:p>
                      <a:pPr marL="0" marR="0" algn="l">
                        <a:lnSpc>
                          <a:spcPct val="115000"/>
                        </a:lnSpc>
                        <a:spcBef>
                          <a:spcPts val="0"/>
                        </a:spcBef>
                        <a:spcAft>
                          <a:spcPts val="0"/>
                        </a:spcAft>
                      </a:pPr>
                      <a:r>
                        <a:rPr lang="en-US" sz="1800" dirty="0">
                          <a:solidFill>
                            <a:srgbClr val="000000"/>
                          </a:solidFill>
                          <a:latin typeface="Calibri"/>
                          <a:ea typeface="Times New Roman"/>
                          <a:cs typeface="Times New Roman"/>
                        </a:rPr>
                        <a:t>Pick either statement a or b in each pair.</a:t>
                      </a:r>
                      <a:endParaRPr lang="en-US" sz="1800" dirty="0">
                        <a:latin typeface="Calibri"/>
                        <a:ea typeface="Calibri"/>
                        <a:cs typeface="Times New Roman"/>
                      </a:endParaRPr>
                    </a:p>
                  </a:txBody>
                  <a:tcPr marL="32199" marR="3219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a:solidFill>
                            <a:srgbClr val="000000"/>
                          </a:solidFill>
                          <a:latin typeface="Calibri"/>
                          <a:ea typeface="Times New Roman"/>
                          <a:cs typeface="Times New Roman"/>
                        </a:rPr>
                        <a:t>a.</a:t>
                      </a:r>
                      <a:endParaRPr lang="en-US" sz="50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a:solidFill>
                            <a:srgbClr val="000000"/>
                          </a:solidFill>
                          <a:latin typeface="Calibri"/>
                          <a:ea typeface="Times New Roman"/>
                          <a:cs typeface="Times New Roman"/>
                        </a:rPr>
                        <a:t>b.</a:t>
                      </a:r>
                      <a:endParaRPr lang="en-US" sz="500">
                        <a:latin typeface="Calibri"/>
                        <a:ea typeface="Calibri"/>
                        <a:cs typeface="Times New Roman"/>
                      </a:endParaRPr>
                    </a:p>
                  </a:txBody>
                  <a:tcPr marL="32199" marR="3219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5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609600">
                <a:tc>
                  <a:txBody>
                    <a:bodyPr/>
                    <a:lstStyle/>
                    <a:p>
                      <a:pPr marL="0" marR="0" algn="ctr">
                        <a:lnSpc>
                          <a:spcPct val="115000"/>
                        </a:lnSpc>
                        <a:spcBef>
                          <a:spcPts val="0"/>
                        </a:spcBef>
                        <a:spcAft>
                          <a:spcPts val="0"/>
                        </a:spcAft>
                      </a:pPr>
                      <a:r>
                        <a:rPr lang="en-US" sz="500">
                          <a:solidFill>
                            <a:srgbClr val="000000"/>
                          </a:solidFill>
                          <a:latin typeface="Calibri"/>
                          <a:ea typeface="Times New Roman"/>
                          <a:cs typeface="Times New Roman"/>
                        </a:rPr>
                        <a:t>1</a:t>
                      </a:r>
                      <a:endParaRPr lang="en-US" sz="500">
                        <a:latin typeface="Calibri"/>
                        <a:ea typeface="Calibri"/>
                        <a:cs typeface="Times New Roman"/>
                      </a:endParaRPr>
                    </a:p>
                  </a:txBody>
                  <a:tcPr marL="32199" marR="321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800" dirty="0">
                          <a:solidFill>
                            <a:srgbClr val="000000"/>
                          </a:solidFill>
                          <a:latin typeface="Calibri"/>
                          <a:ea typeface="Times New Roman"/>
                          <a:cs typeface="Times New Roman"/>
                        </a:rPr>
                        <a:t>a. When asked about my job, I primarily talk about what services I do.</a:t>
                      </a:r>
                      <a:endParaRPr lang="en-US" sz="1800" dirty="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gridSpan="2">
                  <a:txBody>
                    <a:bodyPr/>
                    <a:lstStyle/>
                    <a:p>
                      <a:pPr marL="0" marR="0" algn="l">
                        <a:lnSpc>
                          <a:spcPct val="115000"/>
                        </a:lnSpc>
                        <a:spcBef>
                          <a:spcPts val="0"/>
                        </a:spcBef>
                        <a:spcAft>
                          <a:spcPts val="1000"/>
                        </a:spcAft>
                      </a:pPr>
                      <a:r>
                        <a:rPr lang="en-US" sz="5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914401">
                <a:tc>
                  <a:txBody>
                    <a:bodyPr/>
                    <a:lstStyle/>
                    <a:p>
                      <a:pPr algn="l">
                        <a:lnSpc>
                          <a:spcPct val="115000"/>
                        </a:lnSpc>
                      </a:pPr>
                      <a:endParaRPr lang="en-US" sz="500">
                        <a:latin typeface="Calibri"/>
                        <a:ea typeface="Times New Roman"/>
                        <a:cs typeface="Times New Roman"/>
                      </a:endParaRPr>
                    </a:p>
                  </a:txBody>
                  <a:tcPr marL="32199" marR="321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800" dirty="0">
                          <a:solidFill>
                            <a:srgbClr val="000000"/>
                          </a:solidFill>
                          <a:latin typeface="Calibri"/>
                          <a:ea typeface="Times New Roman"/>
                          <a:cs typeface="Times New Roman"/>
                        </a:rPr>
                        <a:t>b.  When asked about my job, I primarily talk about what changed and what was accomplished by the families and communities I serve.</a:t>
                      </a:r>
                      <a:endParaRPr lang="en-US" sz="1800" dirty="0">
                        <a:latin typeface="Calibri"/>
                        <a:ea typeface="Calibri"/>
                        <a:cs typeface="Times New Roman"/>
                      </a:endParaRPr>
                    </a:p>
                  </a:txBody>
                  <a:tcPr marL="32199" marR="32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500">
                        <a:latin typeface="Calibri"/>
                        <a:ea typeface="Times New Roman"/>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5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609600">
                <a:tc>
                  <a:txBody>
                    <a:bodyPr/>
                    <a:lstStyle/>
                    <a:p>
                      <a:pPr marL="0" marR="0" algn="ctr">
                        <a:lnSpc>
                          <a:spcPct val="115000"/>
                        </a:lnSpc>
                        <a:spcBef>
                          <a:spcPts val="0"/>
                        </a:spcBef>
                        <a:spcAft>
                          <a:spcPts val="0"/>
                        </a:spcAft>
                      </a:pPr>
                      <a:r>
                        <a:rPr lang="en-US" sz="500">
                          <a:solidFill>
                            <a:srgbClr val="000000"/>
                          </a:solidFill>
                          <a:latin typeface="Calibri"/>
                          <a:ea typeface="Times New Roman"/>
                          <a:cs typeface="Times New Roman"/>
                        </a:rPr>
                        <a:t>2</a:t>
                      </a:r>
                      <a:endParaRPr lang="en-US" sz="500">
                        <a:latin typeface="Calibri"/>
                        <a:ea typeface="Calibri"/>
                        <a:cs typeface="Times New Roman"/>
                      </a:endParaRPr>
                    </a:p>
                  </a:txBody>
                  <a:tcPr marL="32199" marR="321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800" dirty="0">
                          <a:solidFill>
                            <a:srgbClr val="000000"/>
                          </a:solidFill>
                          <a:latin typeface="Calibri"/>
                          <a:ea typeface="Times New Roman"/>
                          <a:cs typeface="Times New Roman"/>
                        </a:rPr>
                        <a:t>a. I </a:t>
                      </a:r>
                      <a:r>
                        <a:rPr lang="en-US" sz="1800" dirty="0" err="1">
                          <a:solidFill>
                            <a:srgbClr val="000000"/>
                          </a:solidFill>
                          <a:latin typeface="Calibri"/>
                          <a:ea typeface="Times New Roman"/>
                          <a:cs typeface="Times New Roman"/>
                        </a:rPr>
                        <a:t>I</a:t>
                      </a:r>
                      <a:r>
                        <a:rPr lang="en-US" sz="1800" dirty="0">
                          <a:solidFill>
                            <a:srgbClr val="000000"/>
                          </a:solidFill>
                          <a:latin typeface="Calibri"/>
                          <a:ea typeface="Times New Roman"/>
                          <a:cs typeface="Times New Roman"/>
                        </a:rPr>
                        <a:t> think about my work in terms of applying the rules of funding sources or of the program. </a:t>
                      </a:r>
                      <a:endParaRPr lang="en-US" sz="1800" dirty="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gridSpan="2">
                  <a:txBody>
                    <a:bodyPr/>
                    <a:lstStyle/>
                    <a:p>
                      <a:pPr marL="0" marR="0" algn="l">
                        <a:lnSpc>
                          <a:spcPct val="115000"/>
                        </a:lnSpc>
                        <a:spcBef>
                          <a:spcPts val="0"/>
                        </a:spcBef>
                        <a:spcAft>
                          <a:spcPts val="1000"/>
                        </a:spcAft>
                      </a:pPr>
                      <a:r>
                        <a:rPr lang="en-US" sz="5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609600">
                <a:tc>
                  <a:txBody>
                    <a:bodyPr/>
                    <a:lstStyle/>
                    <a:p>
                      <a:pPr algn="l">
                        <a:lnSpc>
                          <a:spcPct val="115000"/>
                        </a:lnSpc>
                      </a:pPr>
                      <a:endParaRPr lang="en-US" sz="500">
                        <a:latin typeface="Calibri"/>
                        <a:ea typeface="Times New Roman"/>
                        <a:cs typeface="Times New Roman"/>
                      </a:endParaRPr>
                    </a:p>
                  </a:txBody>
                  <a:tcPr marL="32199" marR="321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800" dirty="0">
                          <a:solidFill>
                            <a:srgbClr val="000000"/>
                          </a:solidFill>
                          <a:latin typeface="Calibri"/>
                          <a:ea typeface="Times New Roman"/>
                          <a:cs typeface="Times New Roman"/>
                        </a:rPr>
                        <a:t>b. I think about my work in term of helping families and communities change for the better.</a:t>
                      </a:r>
                      <a:endParaRPr lang="en-US" sz="1800" dirty="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5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609600">
                <a:tc>
                  <a:txBody>
                    <a:bodyPr/>
                    <a:lstStyle/>
                    <a:p>
                      <a:pPr marL="0" marR="0" algn="ctr">
                        <a:lnSpc>
                          <a:spcPct val="115000"/>
                        </a:lnSpc>
                        <a:spcBef>
                          <a:spcPts val="0"/>
                        </a:spcBef>
                        <a:spcAft>
                          <a:spcPts val="0"/>
                        </a:spcAft>
                      </a:pPr>
                      <a:r>
                        <a:rPr lang="en-US" sz="500">
                          <a:solidFill>
                            <a:srgbClr val="000000"/>
                          </a:solidFill>
                          <a:latin typeface="Calibri"/>
                          <a:ea typeface="Times New Roman"/>
                          <a:cs typeface="Times New Roman"/>
                        </a:rPr>
                        <a:t>3</a:t>
                      </a:r>
                      <a:endParaRPr lang="en-US" sz="500">
                        <a:latin typeface="Calibri"/>
                        <a:ea typeface="Calibri"/>
                        <a:cs typeface="Times New Roman"/>
                      </a:endParaRPr>
                    </a:p>
                  </a:txBody>
                  <a:tcPr marL="32199" marR="321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800" dirty="0">
                          <a:solidFill>
                            <a:srgbClr val="000000"/>
                          </a:solidFill>
                          <a:latin typeface="Calibri"/>
                          <a:ea typeface="Times New Roman"/>
                          <a:cs typeface="Times New Roman"/>
                        </a:rPr>
                        <a:t>a. I think of myself as a staff member of a particular department or program of our agency. </a:t>
                      </a:r>
                      <a:endParaRPr lang="en-US" sz="1800" dirty="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gridSpan="2">
                  <a:txBody>
                    <a:bodyPr/>
                    <a:lstStyle/>
                    <a:p>
                      <a:pPr marL="0" marR="0" algn="l">
                        <a:lnSpc>
                          <a:spcPct val="115000"/>
                        </a:lnSpc>
                        <a:spcBef>
                          <a:spcPts val="0"/>
                        </a:spcBef>
                        <a:spcAft>
                          <a:spcPts val="1000"/>
                        </a:spcAft>
                      </a:pPr>
                      <a:r>
                        <a:rPr lang="en-US" sz="5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609600">
                <a:tc>
                  <a:txBody>
                    <a:bodyPr/>
                    <a:lstStyle/>
                    <a:p>
                      <a:pPr algn="l">
                        <a:lnSpc>
                          <a:spcPct val="115000"/>
                        </a:lnSpc>
                      </a:pPr>
                      <a:endParaRPr lang="en-US" sz="500">
                        <a:latin typeface="Calibri"/>
                        <a:ea typeface="Times New Roman"/>
                        <a:cs typeface="Times New Roman"/>
                      </a:endParaRPr>
                    </a:p>
                  </a:txBody>
                  <a:tcPr marL="32199" marR="321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lnSpc>
                          <a:spcPct val="115000"/>
                        </a:lnSpc>
                        <a:spcBef>
                          <a:spcPts val="0"/>
                        </a:spcBef>
                        <a:spcAft>
                          <a:spcPts val="0"/>
                        </a:spcAft>
                      </a:pPr>
                      <a:r>
                        <a:rPr lang="en-US" sz="1800" dirty="0">
                          <a:solidFill>
                            <a:srgbClr val="000000"/>
                          </a:solidFill>
                          <a:latin typeface="Calibri"/>
                          <a:ea typeface="Times New Roman"/>
                          <a:cs typeface="Times New Roman"/>
                        </a:rPr>
                        <a:t>b. I think of myself as a staff member of the agency, who is working to improve the lives of people with low income. </a:t>
                      </a:r>
                      <a:endParaRPr lang="en-US" sz="1800" dirty="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l">
                        <a:lnSpc>
                          <a:spcPct val="115000"/>
                        </a:lnSpc>
                        <a:spcBef>
                          <a:spcPts val="0"/>
                        </a:spcBef>
                        <a:spcAft>
                          <a:spcPts val="0"/>
                        </a:spcAft>
                      </a:pPr>
                      <a:r>
                        <a:rPr lang="en-US" sz="500">
                          <a:solidFill>
                            <a:srgbClr val="000000"/>
                          </a:solidFill>
                          <a:latin typeface="Calibri"/>
                          <a:ea typeface="Times New Roman"/>
                          <a:cs typeface="Times New Roman"/>
                        </a:rPr>
                        <a:t> </a:t>
                      </a:r>
                      <a:endParaRPr lang="en-US" sz="500">
                        <a:latin typeface="Calibri"/>
                        <a:ea typeface="Calibri"/>
                        <a:cs typeface="Times New Roman"/>
                      </a:endParaRPr>
                    </a:p>
                  </a:txBody>
                  <a:tcPr marL="32199" marR="321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5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3" y="283660"/>
            <a:ext cx="8959273" cy="1143000"/>
          </a:xfrm>
        </p:spPr>
        <p:txBody>
          <a:bodyPr>
            <a:normAutofit fontScale="90000"/>
          </a:bodyPr>
          <a:lstStyle/>
          <a:p>
            <a:r>
              <a:rPr lang="en-US" dirty="0"/>
              <a:t>CSBG Performance Management </a:t>
            </a:r>
            <a:r>
              <a:rPr lang="en-US" dirty="0" smtClean="0"/>
              <a:t>Framework (PMF): Implementation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4445610"/>
              </p:ext>
            </p:extLst>
          </p:nvPr>
        </p:nvGraphicFramePr>
        <p:xfrm>
          <a:off x="283378" y="1700213"/>
          <a:ext cx="8577244" cy="3811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066355A-084C-D24E-9AD2-7E4FC41EA627}" type="slidenum">
              <a:rPr lang="en-US" smtClean="0"/>
              <a:pPr/>
              <a:t>69</a:t>
            </a:fld>
            <a:endParaRPr lang="en-US" dirty="0"/>
          </a:p>
        </p:txBody>
      </p:sp>
    </p:spTree>
    <p:extLst>
      <p:ext uri="{BB962C8B-B14F-4D97-AF65-F5344CB8AC3E}">
        <p14:creationId xmlns:p14="http://schemas.microsoft.com/office/powerpoint/2010/main" val="1273485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ROMA?</a:t>
            </a:r>
            <a:endParaRPr lang="en-US" dirty="0"/>
          </a:p>
        </p:txBody>
      </p:sp>
      <p:sp>
        <p:nvSpPr>
          <p:cNvPr id="3" name="Content Placeholder 2"/>
          <p:cNvSpPr>
            <a:spLocks noGrp="1"/>
          </p:cNvSpPr>
          <p:nvPr>
            <p:ph idx="1"/>
          </p:nvPr>
        </p:nvSpPr>
        <p:spPr/>
        <p:txBody>
          <a:bodyPr>
            <a:normAutofit lnSpcReduction="10000"/>
          </a:bodyPr>
          <a:lstStyle/>
          <a:p>
            <a:pPr>
              <a:buNone/>
            </a:pPr>
            <a:r>
              <a:rPr lang="en-US" sz="2800" b="1" dirty="0" smtClean="0"/>
              <a:t>Results Oriented Management and Accountability</a:t>
            </a:r>
          </a:p>
          <a:p>
            <a:r>
              <a:rPr lang="en-US" dirty="0" smtClean="0"/>
              <a:t>Results Oriented – basic assumption that your agency services and strategies are provided to produce results (change).</a:t>
            </a:r>
          </a:p>
          <a:p>
            <a:r>
              <a:rPr lang="en-US" dirty="0" smtClean="0"/>
              <a:t>Management– the system for producing  and monitoring services and strategies </a:t>
            </a:r>
          </a:p>
          <a:p>
            <a:r>
              <a:rPr lang="en-US" dirty="0" smtClean="0"/>
              <a:t>Accountability – the process for knowing, documenting and sharing the impact of your efforts </a:t>
            </a:r>
          </a:p>
          <a:p>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 xmlns:a16="http://schemas.microsoft.com/office/drawing/2014/main" id="{BD555A6E-C99E-4A95-A17E-6EF6D1A47D96}"/>
              </a:ext>
            </a:extLst>
          </p:cNvPr>
          <p:cNvGraphicFramePr>
            <a:graphicFrameLocks noGrp="1"/>
          </p:cNvGraphicFramePr>
          <p:nvPr>
            <p:ph idx="4294967295"/>
            <p:extLst>
              <p:ext uri="{D42A27DB-BD31-4B8C-83A1-F6EECF244321}">
                <p14:modId xmlns:p14="http://schemas.microsoft.com/office/powerpoint/2010/main" val="993698114"/>
              </p:ext>
            </p:extLst>
          </p:nvPr>
        </p:nvGraphicFramePr>
        <p:xfrm>
          <a:off x="228600" y="23446"/>
          <a:ext cx="8726091" cy="604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solidFill>
                  <a:srgbClr val="AE1259"/>
                </a:solidFill>
              </a:rPr>
              <a:t>Part III</a:t>
            </a:r>
          </a:p>
          <a:p>
            <a:r>
              <a:rPr lang="en-US" b="1" dirty="0" smtClean="0"/>
              <a:t>What action will you take? </a:t>
            </a:r>
            <a:endParaRPr lang="en-US" b="1" dirty="0"/>
          </a:p>
        </p:txBody>
      </p:sp>
      <p:sp>
        <p:nvSpPr>
          <p:cNvPr id="2" name="Title 1"/>
          <p:cNvSpPr>
            <a:spLocks noGrp="1"/>
          </p:cNvSpPr>
          <p:nvPr>
            <p:ph type="ctrTitle"/>
          </p:nvPr>
        </p:nvSpPr>
        <p:spPr/>
        <p:txBody>
          <a:bodyPr/>
          <a:lstStyle/>
          <a:p>
            <a:r>
              <a:rPr lang="en-US" dirty="0" smtClean="0"/>
              <a:t>From ROMA Audit to </a:t>
            </a:r>
            <a:br>
              <a:rPr lang="en-US" dirty="0" smtClean="0"/>
            </a:br>
            <a:r>
              <a:rPr lang="en-US" dirty="0" smtClean="0"/>
              <a:t>Impact Pathways Plan</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smtClean="0"/>
              <a:t>Identifying a Path</a:t>
            </a:r>
            <a:endParaRPr lang="en-US" dirty="0"/>
          </a:p>
        </p:txBody>
      </p:sp>
      <p:sp>
        <p:nvSpPr>
          <p:cNvPr id="3" name="Content Placeholder 2"/>
          <p:cNvSpPr>
            <a:spLocks noGrp="1"/>
          </p:cNvSpPr>
          <p:nvPr>
            <p:ph sz="quarter" idx="1"/>
          </p:nvPr>
        </p:nvSpPr>
        <p:spPr/>
        <p:txBody>
          <a:bodyPr>
            <a:normAutofit fontScale="92500" lnSpcReduction="20000"/>
          </a:bodyPr>
          <a:lstStyle/>
          <a:p>
            <a:pPr fontAlgn="base"/>
            <a:r>
              <a:rPr lang="en-US" dirty="0" smtClean="0"/>
              <a:t>Help agencies (using their NCRPs) </a:t>
            </a:r>
            <a:r>
              <a:rPr lang="en-US" dirty="0"/>
              <a:t>make explicit their personal and agency-identified expectations related to improving implementation of the full ROMA cycle in the Community Action Network</a:t>
            </a:r>
            <a:r>
              <a:rPr lang="en-US" dirty="0" smtClean="0"/>
              <a:t>.</a:t>
            </a:r>
          </a:p>
          <a:p>
            <a:pPr fontAlgn="base"/>
            <a:r>
              <a:rPr lang="en-US" dirty="0" smtClean="0"/>
              <a:t>Help agencies use ROMA to improve performance and visibility.  </a:t>
            </a:r>
          </a:p>
          <a:p>
            <a:pPr lvl="1" fontAlgn="base"/>
            <a:r>
              <a:rPr lang="en-US" dirty="0" smtClean="0"/>
              <a:t>Some barriers: </a:t>
            </a:r>
            <a:endParaRPr lang="en-US" dirty="0"/>
          </a:p>
          <a:p>
            <a:pPr marL="1828800" lvl="3" indent="-457200" fontAlgn="base">
              <a:buFont typeface="Courier New" pitchFamily="49" charset="0"/>
              <a:buChar char="o"/>
            </a:pPr>
            <a:r>
              <a:rPr lang="en-US" i="1" dirty="0" smtClean="0">
                <a:ea typeface="Calibri"/>
                <a:cs typeface="Calibri"/>
                <a:sym typeface="Calibri"/>
              </a:rPr>
              <a:t>Have fear and anxiety about approaching agency change.</a:t>
            </a:r>
          </a:p>
          <a:p>
            <a:pPr marL="1828800" lvl="3" indent="-457200" fontAlgn="base">
              <a:buFont typeface="Courier New" pitchFamily="49" charset="0"/>
              <a:buChar char="o"/>
            </a:pPr>
            <a:r>
              <a:rPr lang="en-US" i="1" dirty="0" smtClean="0">
                <a:ea typeface="Calibri"/>
                <a:cs typeface="Calibri"/>
                <a:sym typeface="Calibri"/>
              </a:rPr>
              <a:t>Don’t have a “map” (need the steps showing how we could complete something).</a:t>
            </a:r>
          </a:p>
          <a:p>
            <a:pPr marL="1828800" lvl="3" indent="-457200" fontAlgn="base">
              <a:buFont typeface="Courier New" pitchFamily="49" charset="0"/>
              <a:buChar char="o"/>
            </a:pPr>
            <a:r>
              <a:rPr lang="en-US" i="1" dirty="0" smtClean="0">
                <a:ea typeface="Calibri"/>
                <a:cs typeface="Calibri"/>
                <a:sym typeface="Calibri"/>
              </a:rPr>
              <a:t>Need to understand both quantitative and qualitative sides of the work</a:t>
            </a:r>
            <a:endParaRPr lang="en-US" dirty="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2057400"/>
          </a:xfrm>
        </p:spPr>
        <p:txBody>
          <a:bodyPr>
            <a:normAutofit/>
          </a:bodyPr>
          <a:lstStyle/>
          <a:p>
            <a:pPr fontAlgn="base"/>
            <a:r>
              <a:rPr lang="en-US" sz="3200" b="0" dirty="0" smtClean="0"/>
              <a:t>We are introducing two terms to this process: </a:t>
            </a:r>
            <a:r>
              <a:rPr lang="en-US" dirty="0" smtClean="0"/>
              <a:t/>
            </a:r>
            <a:br>
              <a:rPr lang="en-US" dirty="0" smtClean="0"/>
            </a:br>
            <a:r>
              <a:rPr lang="en-US" sz="4900" b="1" dirty="0" smtClean="0"/>
              <a:t>Scale UP and Scale OUT </a:t>
            </a:r>
            <a:r>
              <a:rPr lang="en-US" dirty="0" smtClean="0"/>
              <a:t> </a:t>
            </a:r>
            <a:endParaRPr lang="en-US" dirty="0"/>
          </a:p>
        </p:txBody>
      </p:sp>
      <p:sp>
        <p:nvSpPr>
          <p:cNvPr id="3" name="Content Placeholder 2"/>
          <p:cNvSpPr>
            <a:spLocks noGrp="1"/>
          </p:cNvSpPr>
          <p:nvPr>
            <p:ph sz="quarter" idx="1"/>
          </p:nvPr>
        </p:nvSpPr>
        <p:spPr>
          <a:xfrm>
            <a:off x="533400" y="2327031"/>
            <a:ext cx="8229600" cy="3611563"/>
          </a:xfrm>
        </p:spPr>
        <p:txBody>
          <a:bodyPr>
            <a:normAutofit fontScale="92500" lnSpcReduction="10000"/>
          </a:bodyPr>
          <a:lstStyle/>
          <a:p>
            <a:pPr fontAlgn="base"/>
            <a:r>
              <a:rPr lang="en-US" dirty="0" smtClean="0"/>
              <a:t>Scaling Up </a:t>
            </a:r>
            <a:r>
              <a:rPr lang="en-US" dirty="0"/>
              <a:t>involves building a ROMA Culture in agencies </a:t>
            </a:r>
            <a:r>
              <a:rPr lang="en-US" dirty="0" smtClean="0"/>
              <a:t>and in the network that </a:t>
            </a:r>
            <a:r>
              <a:rPr lang="en-US" dirty="0"/>
              <a:t>produce a supportive environment to embrace a “results orientation” and a performance management framework.  </a:t>
            </a:r>
            <a:endParaRPr lang="en-US" dirty="0" smtClean="0"/>
          </a:p>
          <a:p>
            <a:pPr fontAlgn="base"/>
            <a:r>
              <a:rPr lang="en-US" dirty="0" smtClean="0"/>
              <a:t>Scaling Out is a “horizontal” spread of knowledge and principles from peer to peer throughout the entire national community action network. </a:t>
            </a:r>
          </a:p>
          <a:p>
            <a:pPr fontAlgn="base"/>
            <a:endParaRPr lang="en-US" dirty="0"/>
          </a:p>
          <a:p>
            <a:pPr fontAlgn="base">
              <a:buNone/>
            </a:pPr>
            <a:endParaRPr lang="en-US" dirty="0"/>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900" dirty="0" smtClean="0">
                <a:solidFill>
                  <a:schemeClr val="tx1"/>
                </a:solidFill>
              </a:rPr>
              <a:t/>
            </a:r>
            <a:br>
              <a:rPr lang="en-US" sz="4900" dirty="0" smtClean="0">
                <a:solidFill>
                  <a:schemeClr val="tx1"/>
                </a:solidFill>
              </a:rPr>
            </a:br>
            <a:r>
              <a:rPr lang="en-US" sz="4900" dirty="0" smtClean="0">
                <a:solidFill>
                  <a:schemeClr val="tx1"/>
                </a:solidFill>
              </a:rPr>
              <a:t/>
            </a:r>
            <a:br>
              <a:rPr lang="en-US" sz="4900" dirty="0" smtClean="0">
                <a:solidFill>
                  <a:schemeClr val="tx1"/>
                </a:solidFill>
              </a:rPr>
            </a:br>
            <a:r>
              <a:rPr lang="en-US" sz="4900" dirty="0" smtClean="0">
                <a:solidFill>
                  <a:schemeClr val="tx1"/>
                </a:solidFill>
              </a:rPr>
              <a:t>Scale Up: </a:t>
            </a:r>
            <a:br>
              <a:rPr lang="en-US" sz="4900" dirty="0" smtClean="0">
                <a:solidFill>
                  <a:schemeClr val="tx1"/>
                </a:solidFill>
              </a:rPr>
            </a:br>
            <a:r>
              <a:rPr lang="en-US" sz="4900" dirty="0" smtClean="0">
                <a:solidFill>
                  <a:schemeClr val="tx1"/>
                </a:solidFill>
              </a:rPr>
              <a:t>Recognizing a ROMA Culture </a:t>
            </a:r>
            <a:br>
              <a:rPr lang="en-US" sz="4900" dirty="0" smtClean="0">
                <a:solidFill>
                  <a:schemeClr val="tx1"/>
                </a:solidFill>
              </a:rPr>
            </a:br>
            <a:r>
              <a:rPr lang="en-US" dirty="0" smtClean="0">
                <a:solidFill>
                  <a:schemeClr val="tx1"/>
                </a:solidFill>
              </a:rPr>
              <a:t/>
            </a:r>
            <a:br>
              <a:rPr lang="en-US" dirty="0" smtClean="0">
                <a:solidFill>
                  <a:schemeClr val="tx1"/>
                </a:solidFill>
              </a:rPr>
            </a:br>
            <a:endParaRPr lang="en-US" dirty="0"/>
          </a:p>
        </p:txBody>
      </p:sp>
      <p:sp>
        <p:nvSpPr>
          <p:cNvPr id="5" name="Subtitle 4"/>
          <p:cNvSpPr>
            <a:spLocks noGrp="1"/>
          </p:cNvSpPr>
          <p:nvPr>
            <p:ph type="subTitle" idx="1"/>
          </p:nvPr>
        </p:nvSpPr>
        <p:spPr>
          <a:xfrm>
            <a:off x="914400" y="3886200"/>
            <a:ext cx="7162800" cy="1752600"/>
          </a:xfrm>
        </p:spPr>
        <p:txBody>
          <a:bodyPr>
            <a:noAutofit/>
          </a:bodyPr>
          <a:lstStyle/>
          <a:p>
            <a:r>
              <a:rPr lang="en-US" sz="2800" dirty="0" smtClean="0"/>
              <a:t>Support Organizational Culture that is Results Oriented</a:t>
            </a:r>
          </a:p>
          <a:p>
            <a:r>
              <a:rPr lang="en-US" sz="2800" dirty="0" smtClean="0"/>
              <a:t>Embrace a unifying Local Theory of Change</a:t>
            </a:r>
          </a:p>
          <a:p>
            <a:r>
              <a:rPr lang="en-US" sz="2800" dirty="0" smtClean="0"/>
              <a:t>Connect with the National Theory of Change</a:t>
            </a:r>
          </a:p>
          <a:p>
            <a:endParaRPr lang="en-US" sz="2800" dirty="0">
              <a:solidFill>
                <a:schemeClr val="tx1"/>
              </a:solidFill>
            </a:endParaRPr>
          </a:p>
        </p:txBody>
      </p:sp>
      <p:pic>
        <p:nvPicPr>
          <p:cNvPr id="6" name="Picture 3" descr="C:\Users\Veriton\AppData\Local\Microsoft\Windows\INetCache\IE\1KZ7OQ1H\arrow-1295953_960_720[1].png"/>
          <p:cNvPicPr>
            <a:picLocks noChangeAspect="1" noChangeArrowheads="1"/>
          </p:cNvPicPr>
          <p:nvPr/>
        </p:nvPicPr>
        <p:blipFill>
          <a:blip r:embed="rId3" cstate="print"/>
          <a:srcRect/>
          <a:stretch>
            <a:fillRect/>
          </a:stretch>
        </p:blipFill>
        <p:spPr bwMode="auto">
          <a:xfrm>
            <a:off x="5105400" y="228600"/>
            <a:ext cx="3810000" cy="2016125"/>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0959" t="23283" r="13557" b="11803"/>
          <a:stretch>
            <a:fillRect/>
          </a:stretch>
        </p:blipFill>
        <p:spPr>
          <a:xfrm>
            <a:off x="1189038" y="115888"/>
            <a:ext cx="6430962" cy="5827712"/>
          </a:xfrm>
        </p:spPr>
      </p:pic>
    </p:spTree>
    <p:extLst>
      <p:ext uri="{BB962C8B-B14F-4D97-AF65-F5344CB8AC3E}">
        <p14:creationId xmlns:p14="http://schemas.microsoft.com/office/powerpoint/2010/main" val="8361516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smtClean="0"/>
              <a:t>Why do efforts to initiate organizational change fail? </a:t>
            </a:r>
          </a:p>
        </p:txBody>
      </p:sp>
      <p:sp>
        <p:nvSpPr>
          <p:cNvPr id="3" name="Content Placeholder 2"/>
          <p:cNvSpPr>
            <a:spLocks noGrp="1"/>
          </p:cNvSpPr>
          <p:nvPr>
            <p:ph sz="quarter" idx="1"/>
          </p:nvPr>
        </p:nvSpPr>
        <p:spPr>
          <a:xfrm>
            <a:off x="533400" y="1371600"/>
            <a:ext cx="8229600" cy="4800599"/>
          </a:xfrm>
        </p:spPr>
        <p:txBody>
          <a:bodyPr>
            <a:normAutofit/>
          </a:bodyPr>
          <a:lstStyle/>
          <a:p>
            <a:r>
              <a:rPr lang="en-US" dirty="0" smtClean="0"/>
              <a:t>No matter the change, no matter the organization, there is one constant that largely determines success or failure – it is the role and importance of organizational culture.</a:t>
            </a:r>
          </a:p>
          <a:p>
            <a:pPr lvl="1"/>
            <a:r>
              <a:rPr lang="en-US" dirty="0" smtClean="0"/>
              <a:t>Culture shapes behaviors and help individuals understand the organization. </a:t>
            </a:r>
          </a:p>
          <a:p>
            <a:pPr lvl="1"/>
            <a:r>
              <a:rPr lang="en-US" dirty="0" smtClean="0"/>
              <a:t>Culture is often so strong and so powerful that when there is a discrepancy or inconsistency between the current culture and the objectives of change, the culture will win.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Moving to a Results Oriented Culture</a:t>
            </a:r>
            <a:endParaRPr lang="en-US" dirty="0"/>
          </a:p>
        </p:txBody>
      </p:sp>
      <p:sp>
        <p:nvSpPr>
          <p:cNvPr id="3" name="Content Placeholder 2"/>
          <p:cNvSpPr>
            <a:spLocks noGrp="1"/>
          </p:cNvSpPr>
          <p:nvPr>
            <p:ph type="subTitle" idx="1"/>
          </p:nvPr>
        </p:nvSpPr>
        <p:spPr/>
        <p:txBody>
          <a:bodyPr>
            <a:normAutofit/>
          </a:bodyPr>
          <a:lstStyle/>
          <a:p>
            <a:r>
              <a:rPr lang="en-US" sz="3200" dirty="0" smtClean="0"/>
              <a:t>Implementing the concepts of Performance management</a:t>
            </a:r>
            <a:endParaRPr lang="en-US" sz="32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4800" y="381000"/>
            <a:ext cx="4040188" cy="639762"/>
          </a:xfrm>
        </p:spPr>
        <p:txBody>
          <a:bodyPr/>
          <a:lstStyle/>
          <a:p>
            <a:r>
              <a:rPr lang="en-US" dirty="0" smtClean="0"/>
              <a:t>What we hear… </a:t>
            </a:r>
            <a:endParaRPr lang="en-US" dirty="0"/>
          </a:p>
        </p:txBody>
      </p:sp>
      <p:sp>
        <p:nvSpPr>
          <p:cNvPr id="3" name="Content Placeholder 2"/>
          <p:cNvSpPr>
            <a:spLocks noGrp="1"/>
          </p:cNvSpPr>
          <p:nvPr>
            <p:ph sz="half" idx="2"/>
          </p:nvPr>
        </p:nvSpPr>
        <p:spPr>
          <a:xfrm>
            <a:off x="457200" y="1143000"/>
            <a:ext cx="4040188" cy="4983163"/>
          </a:xfrm>
        </p:spPr>
        <p:txBody>
          <a:bodyPr>
            <a:normAutofit lnSpcReduction="10000"/>
          </a:bodyPr>
          <a:lstStyle/>
          <a:p>
            <a:r>
              <a:rPr lang="en-US" dirty="0" smtClean="0"/>
              <a:t>“ROMA isn’t a part of the broad agency culture. “ </a:t>
            </a:r>
          </a:p>
          <a:p>
            <a:pPr lvl="1"/>
            <a:r>
              <a:rPr lang="en-US" dirty="0" smtClean="0"/>
              <a:t>It may be something CSBG programs talk about, but it’s not recognized across the agency.  </a:t>
            </a:r>
          </a:p>
          <a:p>
            <a:r>
              <a:rPr lang="en-US" dirty="0" smtClean="0"/>
              <a:t>“There is limited buy in from executive leadership” </a:t>
            </a:r>
          </a:p>
          <a:p>
            <a:pPr lvl="1"/>
            <a:r>
              <a:rPr lang="en-US" dirty="0" smtClean="0"/>
              <a:t>Is it often noted that leadership sees that things  are working just fine now – so why change?</a:t>
            </a:r>
          </a:p>
          <a:p>
            <a:r>
              <a:rPr lang="en-US" dirty="0" smtClean="0"/>
              <a:t>“ROMA is just for CSBG so it doesn’t impact the rest of the agency”</a:t>
            </a:r>
            <a:endParaRPr lang="en-US" dirty="0"/>
          </a:p>
        </p:txBody>
      </p:sp>
      <p:sp>
        <p:nvSpPr>
          <p:cNvPr id="6" name="Text Placeholder 5"/>
          <p:cNvSpPr>
            <a:spLocks noGrp="1"/>
          </p:cNvSpPr>
          <p:nvPr>
            <p:ph type="body" sz="quarter" idx="3"/>
          </p:nvPr>
        </p:nvSpPr>
        <p:spPr>
          <a:xfrm>
            <a:off x="4648200" y="457200"/>
            <a:ext cx="4041775" cy="639762"/>
          </a:xfrm>
        </p:spPr>
        <p:txBody>
          <a:bodyPr/>
          <a:lstStyle/>
          <a:p>
            <a:r>
              <a:rPr lang="en-US" dirty="0" smtClean="0"/>
              <a:t>Change to:</a:t>
            </a:r>
            <a:endParaRPr lang="en-US" dirty="0"/>
          </a:p>
        </p:txBody>
      </p:sp>
      <p:sp>
        <p:nvSpPr>
          <p:cNvPr id="4" name="Content Placeholder 3"/>
          <p:cNvSpPr>
            <a:spLocks noGrp="1"/>
          </p:cNvSpPr>
          <p:nvPr>
            <p:ph sz="quarter" idx="4"/>
          </p:nvPr>
        </p:nvSpPr>
        <p:spPr>
          <a:xfrm>
            <a:off x="4645026" y="1143000"/>
            <a:ext cx="4041775" cy="4983163"/>
          </a:xfrm>
        </p:spPr>
        <p:txBody>
          <a:bodyPr>
            <a:normAutofit/>
          </a:bodyPr>
          <a:lstStyle/>
          <a:p>
            <a:r>
              <a:rPr lang="en-US" dirty="0" smtClean="0">
                <a:solidFill>
                  <a:schemeClr val="tx1"/>
                </a:solidFill>
              </a:rPr>
              <a:t>"there's an opportunity to shift our org culture to one of results-orientation“</a:t>
            </a:r>
          </a:p>
          <a:p>
            <a:r>
              <a:rPr lang="en-US" dirty="0" smtClean="0">
                <a:solidFill>
                  <a:schemeClr val="tx1"/>
                </a:solidFill>
              </a:rPr>
              <a:t>"we have yet to prove the value of ROMA to the leadership" </a:t>
            </a:r>
          </a:p>
          <a:p>
            <a:r>
              <a:rPr lang="en-US" dirty="0" smtClean="0">
                <a:solidFill>
                  <a:schemeClr val="tx1"/>
                </a:solidFill>
              </a:rPr>
              <a:t>“we are able to use ROMA resources to improve the whole agency, not just CSBG funded projects"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Buy-in or No Buy-in at </a:t>
            </a:r>
            <a:r>
              <a:rPr lang="en-US" dirty="0"/>
              <a:t>the T</a:t>
            </a:r>
            <a:r>
              <a:rPr lang="en-US" dirty="0" smtClean="0"/>
              <a:t>op ?</a:t>
            </a:r>
            <a:endParaRPr lang="en-US" dirty="0"/>
          </a:p>
        </p:txBody>
      </p:sp>
      <p:sp>
        <p:nvSpPr>
          <p:cNvPr id="2" name="Subtitle 1"/>
          <p:cNvSpPr>
            <a:spLocks noGrp="1"/>
          </p:cNvSpPr>
          <p:nvPr>
            <p:ph type="body" idx="1"/>
          </p:nvPr>
        </p:nvSpPr>
        <p:spPr/>
        <p:txBody>
          <a:bodyPr/>
          <a:lstStyle/>
          <a:p>
            <a:pPr defTabSz="931774">
              <a:defRPr/>
            </a:pPr>
            <a:r>
              <a:rPr lang="en-US" i="1" dirty="0" smtClean="0"/>
              <a:t>“I am very familiar with Leadership that won’t buy in to ROMA. Because, for years, that was </a:t>
            </a:r>
            <a:r>
              <a:rPr lang="en-US" b="1" i="1" dirty="0" smtClean="0"/>
              <a:t>me</a:t>
            </a:r>
            <a:r>
              <a:rPr lang="en-US" i="1" dirty="0" smtClean="0"/>
              <a:t>.”</a:t>
            </a:r>
            <a:endParaRPr lang="en-US" b="1" i="1" dirty="0" smtClean="0"/>
          </a:p>
        </p:txBody>
      </p:sp>
    </p:spTree>
    <p:extLst>
      <p:ext uri="{BB962C8B-B14F-4D97-AF65-F5344CB8AC3E}">
        <p14:creationId xmlns:p14="http://schemas.microsoft.com/office/powerpoint/2010/main" val="2394921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dirty="0" smtClean="0">
                <a:effectLst>
                  <a:outerShdw blurRad="38100" dist="38100" dir="2700000" algn="tl">
                    <a:srgbClr val="000000">
                      <a:alpha val="43137"/>
                    </a:srgbClr>
                  </a:outerShdw>
                </a:effectLst>
              </a:rPr>
              <a:t>Elements of ROMA</a:t>
            </a:r>
            <a:endParaRPr lang="en-US" dirty="0">
              <a:effectLst>
                <a:outerShdw blurRad="38100" dist="38100" dir="2700000" algn="tl">
                  <a:srgbClr val="000000">
                    <a:alpha val="43137"/>
                  </a:srgbClr>
                </a:outerShdw>
              </a:effectLst>
            </a:endParaRPr>
          </a:p>
        </p:txBody>
      </p:sp>
      <p:pic>
        <p:nvPicPr>
          <p:cNvPr id="6" name="Content Placeholder 5"/>
          <p:cNvPicPr>
            <a:picLocks noGrp="1" noChangeAspect="1"/>
          </p:cNvPicPr>
          <p:nvPr>
            <p:ph idx="1"/>
          </p:nvPr>
        </p:nvPicPr>
        <p:blipFill>
          <a:blip r:embed="rId3" cstate="print"/>
          <a:stretch>
            <a:fillRect/>
          </a:stretch>
        </p:blipFill>
        <p:spPr>
          <a:xfrm>
            <a:off x="2264464" y="1524000"/>
            <a:ext cx="4615072" cy="4351369"/>
          </a:xfrm>
          <a:prstGeom prst="rect">
            <a:avLst/>
          </a:prstGeom>
        </p:spPr>
      </p:pic>
    </p:spTree>
    <p:extLst>
      <p:ext uri="{BB962C8B-B14F-4D97-AF65-F5344CB8AC3E}">
        <p14:creationId xmlns:p14="http://schemas.microsoft.com/office/powerpoint/2010/main" val="27165012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the Champion?</a:t>
            </a:r>
            <a:endParaRPr lang="en-US" dirty="0"/>
          </a:p>
        </p:txBody>
      </p:sp>
      <p:sp>
        <p:nvSpPr>
          <p:cNvPr id="3" name="Content Placeholder 2"/>
          <p:cNvSpPr>
            <a:spLocks noGrp="1"/>
          </p:cNvSpPr>
          <p:nvPr>
            <p:ph idx="1"/>
          </p:nvPr>
        </p:nvSpPr>
        <p:spPr/>
        <p:txBody>
          <a:bodyPr>
            <a:normAutofit/>
          </a:bodyPr>
          <a:lstStyle/>
          <a:p>
            <a:r>
              <a:rPr lang="en-US" dirty="0" smtClean="0"/>
              <a:t>The person at the top of the agency (ED/CEO)</a:t>
            </a:r>
          </a:p>
          <a:p>
            <a:r>
              <a:rPr lang="en-US" dirty="0" smtClean="0"/>
              <a:t>Someone from agency leadership (upper management) who has authority</a:t>
            </a:r>
          </a:p>
          <a:p>
            <a:r>
              <a:rPr lang="en-US" dirty="0" smtClean="0"/>
              <a:t>Anyone else who feels passionate about the anti-poverty work the agency is doing </a:t>
            </a:r>
          </a:p>
          <a:p>
            <a:pPr lvl="2"/>
            <a:r>
              <a:rPr lang="en-US" dirty="0" smtClean="0"/>
              <a:t>to move individuals and families to economic stability and </a:t>
            </a:r>
          </a:p>
          <a:p>
            <a:pPr lvl="2"/>
            <a:r>
              <a:rPr lang="en-US" dirty="0" smtClean="0"/>
              <a:t>to support the creation of healthy communities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 Blocks of a ROMA Culture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Clr>
                <a:schemeClr val="accent2">
                  <a:lumMod val="75000"/>
                </a:schemeClr>
              </a:buClr>
              <a:buFont typeface="+mj-lt"/>
              <a:buAutoNum type="arabicPeriod"/>
            </a:pPr>
            <a:r>
              <a:rPr lang="en-US" dirty="0" smtClean="0">
                <a:solidFill>
                  <a:schemeClr val="tx2">
                    <a:lumMod val="60000"/>
                    <a:lumOff val="40000"/>
                  </a:schemeClr>
                </a:solidFill>
              </a:rPr>
              <a:t>Recognition of a Results Orientation</a:t>
            </a:r>
          </a:p>
          <a:p>
            <a:pPr marL="514350" indent="-514350">
              <a:buClr>
                <a:schemeClr val="accent2">
                  <a:lumMod val="75000"/>
                </a:schemeClr>
              </a:buClr>
              <a:buFont typeface="+mj-lt"/>
              <a:buAutoNum type="arabicPeriod"/>
            </a:pPr>
            <a:r>
              <a:rPr lang="en-US" dirty="0" smtClean="0">
                <a:solidFill>
                  <a:schemeClr val="tx2">
                    <a:lumMod val="60000"/>
                    <a:lumOff val="40000"/>
                  </a:schemeClr>
                </a:solidFill>
              </a:rPr>
              <a:t>Broad exposure to Introduction to ROMA </a:t>
            </a:r>
          </a:p>
          <a:p>
            <a:pPr marL="514350" indent="-514350">
              <a:buClr>
                <a:schemeClr val="accent2">
                  <a:lumMod val="75000"/>
                </a:schemeClr>
              </a:buClr>
              <a:buFont typeface="+mj-lt"/>
              <a:buAutoNum type="arabicPeriod"/>
            </a:pPr>
            <a:r>
              <a:rPr lang="en-US" dirty="0" smtClean="0">
                <a:solidFill>
                  <a:schemeClr val="tx2">
                    <a:lumMod val="60000"/>
                    <a:lumOff val="40000"/>
                  </a:schemeClr>
                </a:solidFill>
              </a:rPr>
              <a:t>Executive Staff and Board acceptance and participation in ROMA and Performance Management </a:t>
            </a:r>
          </a:p>
          <a:p>
            <a:pPr marL="514350" indent="-514350">
              <a:buClr>
                <a:schemeClr val="accent2">
                  <a:lumMod val="75000"/>
                </a:schemeClr>
              </a:buClr>
              <a:buFont typeface="+mj-lt"/>
              <a:buAutoNum type="arabicPeriod"/>
            </a:pPr>
            <a:r>
              <a:rPr lang="en-US" dirty="0" smtClean="0">
                <a:solidFill>
                  <a:schemeClr val="tx2">
                    <a:lumMod val="60000"/>
                    <a:lumOff val="40000"/>
                  </a:schemeClr>
                </a:solidFill>
              </a:rPr>
              <a:t>Trained staff in trusted position</a:t>
            </a:r>
          </a:p>
          <a:p>
            <a:pPr marL="514350" indent="-514350">
              <a:buClr>
                <a:schemeClr val="accent2">
                  <a:lumMod val="75000"/>
                </a:schemeClr>
              </a:buClr>
              <a:buFont typeface="+mj-lt"/>
              <a:buAutoNum type="arabicPeriod"/>
            </a:pPr>
            <a:r>
              <a:rPr lang="en-US" dirty="0" smtClean="0">
                <a:solidFill>
                  <a:schemeClr val="tx2">
                    <a:lumMod val="60000"/>
                    <a:lumOff val="40000"/>
                  </a:schemeClr>
                </a:solidFill>
              </a:rPr>
              <a:t>Employing a shared language  </a:t>
            </a:r>
          </a:p>
          <a:p>
            <a:pPr marL="514350" indent="-514350">
              <a:buClr>
                <a:schemeClr val="accent2">
                  <a:lumMod val="75000"/>
                </a:schemeClr>
              </a:buClr>
              <a:buFont typeface="+mj-lt"/>
              <a:buAutoNum type="arabicPeriod"/>
            </a:pPr>
            <a:r>
              <a:rPr lang="en-US" dirty="0" smtClean="0">
                <a:solidFill>
                  <a:schemeClr val="tx2">
                    <a:lumMod val="60000"/>
                    <a:lumOff val="40000"/>
                  </a:schemeClr>
                </a:solidFill>
              </a:rPr>
              <a:t>Includes the whole agency (not just CSBG)</a:t>
            </a:r>
          </a:p>
          <a:p>
            <a:pPr marL="514350" indent="-514350">
              <a:buClr>
                <a:schemeClr val="accent2">
                  <a:lumMod val="75000"/>
                </a:schemeClr>
              </a:buClr>
              <a:buFont typeface="+mj-lt"/>
              <a:buAutoNum type="arabicPeriod"/>
            </a:pPr>
            <a:r>
              <a:rPr lang="en-US" dirty="0" smtClean="0">
                <a:solidFill>
                  <a:schemeClr val="tx2">
                    <a:lumMod val="60000"/>
                    <a:lumOff val="40000"/>
                  </a:schemeClr>
                </a:solidFill>
              </a:rPr>
              <a:t>Incorporated into existing regular activities</a:t>
            </a:r>
          </a:p>
        </p:txBody>
      </p:sp>
      <p:pic>
        <p:nvPicPr>
          <p:cNvPr id="4" name="Picture 2" descr="Kids Playing With Toys Clipart"/>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9000"/>
                    </a14:imgEffect>
                    <a14:imgEffect>
                      <a14:colorTemperature colorTemp="8800"/>
                    </a14:imgEffect>
                    <a14:imgEffect>
                      <a14:saturation sat="54000"/>
                    </a14:imgEffect>
                    <a14:imgEffect>
                      <a14:brightnessContrast bright="15000" contrast="-40000"/>
                    </a14:imgEffect>
                  </a14:imgLayer>
                </a14:imgProps>
              </a:ext>
              <a:ext uri="{28A0092B-C50C-407E-A947-70E740481C1C}">
                <a14:useLocalDpi xmlns:a14="http://schemas.microsoft.com/office/drawing/2010/main" val="0"/>
              </a:ext>
            </a:extLst>
          </a:blip>
          <a:srcRect/>
          <a:stretch>
            <a:fillRect/>
          </a:stretch>
        </p:blipFill>
        <p:spPr bwMode="auto">
          <a:xfrm rot="510970">
            <a:off x="7324585" y="3390719"/>
            <a:ext cx="1685365" cy="193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8025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Recognition of Results Orientation and Performance Management</a:t>
            </a:r>
            <a:endParaRPr lang="en-US" dirty="0"/>
          </a:p>
        </p:txBody>
      </p:sp>
      <p:sp>
        <p:nvSpPr>
          <p:cNvPr id="3" name="Content Placeholder 2"/>
          <p:cNvSpPr>
            <a:spLocks noGrp="1"/>
          </p:cNvSpPr>
          <p:nvPr>
            <p:ph idx="1"/>
          </p:nvPr>
        </p:nvSpPr>
        <p:spPr/>
        <p:txBody>
          <a:bodyPr>
            <a:normAutofit/>
          </a:bodyPr>
          <a:lstStyle/>
          <a:p>
            <a:pPr>
              <a:buNone/>
            </a:pPr>
            <a:r>
              <a:rPr lang="en-US" sz="4000" dirty="0" smtClean="0"/>
              <a:t>The agency demonstrates … </a:t>
            </a:r>
          </a:p>
          <a:p>
            <a:pPr lvl="1"/>
            <a:r>
              <a:rPr lang="en-US" sz="3600" dirty="0" smtClean="0"/>
              <a:t>Having a focus on results not services</a:t>
            </a:r>
          </a:p>
          <a:p>
            <a:pPr lvl="1"/>
            <a:r>
              <a:rPr lang="en-US" sz="3600" dirty="0" smtClean="0"/>
              <a:t>Acceptance that agency performance must be identified and improved</a:t>
            </a:r>
          </a:p>
          <a:p>
            <a:pPr lvl="1"/>
            <a:r>
              <a:rPr lang="en-US" sz="3600" dirty="0" smtClean="0"/>
              <a:t>Understanding of ROMA principles</a:t>
            </a:r>
          </a:p>
          <a:p>
            <a:pPr lvl="1"/>
            <a:r>
              <a:rPr lang="en-US" sz="3600" dirty="0" smtClean="0"/>
              <a:t>Value of Performance Management systems (ROMA) as a tool</a:t>
            </a:r>
            <a:endParaRPr lang="en-US" sz="3600" dirty="0"/>
          </a:p>
        </p:txBody>
      </p:sp>
    </p:spTree>
    <p:extLst>
      <p:ext uri="{BB962C8B-B14F-4D97-AF65-F5344CB8AC3E}">
        <p14:creationId xmlns:p14="http://schemas.microsoft.com/office/powerpoint/2010/main" val="16876903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Being Results Oriented Means Being Data Centric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Both long term strategic and day-to-day operational decisions should be based on facts that can be sourced back to reliable and accessible data.</a:t>
            </a:r>
          </a:p>
          <a:p>
            <a:pPr lvl="1"/>
            <a:r>
              <a:rPr lang="en-US" dirty="0" smtClean="0"/>
              <a:t>Is the agency oriented to apply data as a source of actionable insight in support of advocacy, marketing, engagement of stakeholders and the broader focus of the organization?  </a:t>
            </a:r>
            <a:endParaRPr lang="en-US" sz="800" dirty="0" smtClean="0"/>
          </a:p>
          <a:p>
            <a:pPr lvl="1"/>
            <a:r>
              <a:rPr lang="en-US" dirty="0" smtClean="0"/>
              <a:t>Does the organization value decisions that are supported by verifiable data that is accurate, reliable, timely and complete? </a:t>
            </a:r>
            <a:endParaRPr lang="en-US" sz="600" dirty="0" smtClean="0"/>
          </a:p>
          <a:p>
            <a:endParaRPr lang="en-US" dirty="0" smtClean="0"/>
          </a:p>
          <a:p>
            <a:endParaRPr lang="en-US" dirty="0" smtClean="0"/>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normAutofit fontScale="90000"/>
          </a:bodyPr>
          <a:lstStyle/>
          <a:p>
            <a:r>
              <a:rPr lang="en-US" dirty="0" smtClean="0"/>
              <a:t>#2. Broad Exposure to Basic ROMA and Performance Management Principles</a:t>
            </a:r>
            <a:endParaRPr lang="en-US" dirty="0"/>
          </a:p>
        </p:txBody>
      </p:sp>
      <p:sp>
        <p:nvSpPr>
          <p:cNvPr id="3" name="Content Placeholder 2"/>
          <p:cNvSpPr>
            <a:spLocks noGrp="1"/>
          </p:cNvSpPr>
          <p:nvPr>
            <p:ph idx="1"/>
          </p:nvPr>
        </p:nvSpPr>
        <p:spPr>
          <a:xfrm>
            <a:off x="457200" y="1676400"/>
            <a:ext cx="8229600" cy="4419600"/>
          </a:xfrm>
        </p:spPr>
        <p:txBody>
          <a:bodyPr>
            <a:normAutofit fontScale="85000" lnSpcReduction="20000"/>
          </a:bodyPr>
          <a:lstStyle/>
          <a:p>
            <a:pPr>
              <a:buNone/>
            </a:pPr>
            <a:r>
              <a:rPr lang="en-US" dirty="0" smtClean="0"/>
              <a:t>Assure shared understanding across the whole organization</a:t>
            </a:r>
          </a:p>
          <a:p>
            <a:r>
              <a:rPr lang="en-US" dirty="0" smtClean="0"/>
              <a:t>Schedule and conduct </a:t>
            </a:r>
            <a:r>
              <a:rPr lang="en-US" i="1" dirty="0" smtClean="0"/>
              <a:t>Introduction to ROMA </a:t>
            </a:r>
            <a:r>
              <a:rPr lang="en-US" dirty="0" smtClean="0"/>
              <a:t>training for all departments</a:t>
            </a:r>
          </a:p>
          <a:p>
            <a:pPr lvl="1"/>
            <a:r>
              <a:rPr lang="en-US" dirty="0" smtClean="0"/>
              <a:t>Directors, Managers, Supervisors</a:t>
            </a:r>
          </a:p>
          <a:p>
            <a:pPr lvl="1"/>
            <a:r>
              <a:rPr lang="en-US" dirty="0" smtClean="0"/>
              <a:t>Board Members </a:t>
            </a:r>
          </a:p>
          <a:p>
            <a:pPr lvl="1"/>
            <a:r>
              <a:rPr lang="en-US" dirty="0" smtClean="0"/>
              <a:t>Direct service staff </a:t>
            </a:r>
          </a:p>
          <a:p>
            <a:r>
              <a:rPr lang="en-US" dirty="0" smtClean="0"/>
              <a:t>Repeat or expand training as needed to reinforce and refresh knowledge</a:t>
            </a:r>
          </a:p>
          <a:p>
            <a:pPr lvl="1"/>
            <a:r>
              <a:rPr lang="en-US" dirty="0" smtClean="0"/>
              <a:t>New staff and new board members</a:t>
            </a:r>
          </a:p>
          <a:p>
            <a:pPr lvl="1"/>
            <a:r>
              <a:rPr lang="en-US" dirty="0" smtClean="0"/>
              <a:t>Staff who have a change in work duties; Board members with new responsibilities.</a:t>
            </a:r>
          </a:p>
        </p:txBody>
      </p:sp>
    </p:spTree>
    <p:extLst>
      <p:ext uri="{BB962C8B-B14F-4D97-AF65-F5344CB8AC3E}">
        <p14:creationId xmlns:p14="http://schemas.microsoft.com/office/powerpoint/2010/main" val="34504856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Executive Staff and Board Acceptance and Participation</a:t>
            </a:r>
            <a:endParaRPr lang="en-US" dirty="0"/>
          </a:p>
        </p:txBody>
      </p:sp>
      <p:sp>
        <p:nvSpPr>
          <p:cNvPr id="3" name="Content Placeholder 2"/>
          <p:cNvSpPr>
            <a:spLocks noGrp="1"/>
          </p:cNvSpPr>
          <p:nvPr>
            <p:ph idx="1"/>
          </p:nvPr>
        </p:nvSpPr>
        <p:spPr>
          <a:xfrm>
            <a:off x="304800" y="1554162"/>
            <a:ext cx="8610600" cy="4525963"/>
          </a:xfrm>
        </p:spPr>
        <p:txBody>
          <a:bodyPr>
            <a:normAutofit fontScale="92500"/>
          </a:bodyPr>
          <a:lstStyle/>
          <a:p>
            <a:r>
              <a:rPr lang="en-US" dirty="0" smtClean="0"/>
              <a:t>ED and Board demonstrates Results Orientation and Performance Management principles</a:t>
            </a:r>
          </a:p>
          <a:p>
            <a:pPr lvl="1"/>
            <a:r>
              <a:rPr lang="en-US" dirty="0" smtClean="0"/>
              <a:t>Organization activities are linked to National Goals</a:t>
            </a:r>
            <a:endParaRPr lang="en-US" dirty="0"/>
          </a:p>
          <a:p>
            <a:pPr lvl="1"/>
            <a:r>
              <a:rPr lang="en-US" dirty="0" smtClean="0"/>
              <a:t>Focus is on outcomes not just outputs </a:t>
            </a:r>
          </a:p>
          <a:p>
            <a:pPr lvl="1"/>
            <a:r>
              <a:rPr lang="en-US" dirty="0" smtClean="0"/>
              <a:t>Actual performance is compared to projections  </a:t>
            </a:r>
          </a:p>
          <a:p>
            <a:r>
              <a:rPr lang="en-US" dirty="0" smtClean="0"/>
              <a:t>ROMA language is part of every Board agenda</a:t>
            </a:r>
          </a:p>
          <a:p>
            <a:pPr lvl="1"/>
            <a:r>
              <a:rPr lang="en-US" sz="2800" dirty="0" smtClean="0">
                <a:solidFill>
                  <a:schemeClr val="accent1">
                    <a:lumMod val="75000"/>
                  </a:schemeClr>
                </a:solidFill>
              </a:rPr>
              <a:t>Frequent reference to the ROMA cycle in reports and discussions</a:t>
            </a:r>
          </a:p>
          <a:p>
            <a:r>
              <a:rPr lang="en-US" dirty="0" smtClean="0"/>
              <a:t>Assure Executive and Board have training on ROMA</a:t>
            </a:r>
          </a:p>
          <a:p>
            <a:endParaRPr lang="en-US" dirty="0" smtClean="0"/>
          </a:p>
          <a:p>
            <a:endParaRPr lang="en-US" dirty="0" smtClean="0"/>
          </a:p>
        </p:txBody>
      </p:sp>
    </p:spTree>
    <p:extLst>
      <p:ext uri="{BB962C8B-B14F-4D97-AF65-F5344CB8AC3E}">
        <p14:creationId xmlns:p14="http://schemas.microsoft.com/office/powerpoint/2010/main" val="24156036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Trained </a:t>
            </a:r>
            <a:r>
              <a:rPr lang="en-US" dirty="0"/>
              <a:t>staff in </a:t>
            </a:r>
            <a:r>
              <a:rPr lang="en-US" dirty="0" smtClean="0"/>
              <a:t>a trusted position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Organization has invested in staff member(s) becoming Certified ROMA Professional (NCRP)</a:t>
            </a:r>
          </a:p>
          <a:p>
            <a:pPr lvl="1"/>
            <a:r>
              <a:rPr lang="en-US" dirty="0" smtClean="0"/>
              <a:t>NCRP is valued and trusted Organization trusts in the expertise that training imparts to that staff person</a:t>
            </a:r>
          </a:p>
          <a:p>
            <a:pPr lvl="1"/>
            <a:r>
              <a:rPr lang="en-US" dirty="0" smtClean="0"/>
              <a:t>NCRP has assigned duties that include review and input on all aspects of agency planning and implementation of ROMA.</a:t>
            </a:r>
          </a:p>
          <a:p>
            <a:r>
              <a:rPr lang="en-US" dirty="0" smtClean="0"/>
              <a:t>The agency has staff  with expertise, experience, and skills to get the most value out of their data with an emphasis on data analytics. </a:t>
            </a:r>
          </a:p>
          <a:p>
            <a:endParaRPr lang="en-US" dirty="0"/>
          </a:p>
        </p:txBody>
      </p:sp>
    </p:spTree>
    <p:extLst>
      <p:ext uri="{BB962C8B-B14F-4D97-AF65-F5344CB8AC3E}">
        <p14:creationId xmlns:p14="http://schemas.microsoft.com/office/powerpoint/2010/main" val="9256224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Employing a Shared Language</a:t>
            </a:r>
            <a:endParaRPr lang="en-US" dirty="0"/>
          </a:p>
        </p:txBody>
      </p:sp>
      <p:sp>
        <p:nvSpPr>
          <p:cNvPr id="3" name="Content Placeholder 2"/>
          <p:cNvSpPr>
            <a:spLocks noGrp="1"/>
          </p:cNvSpPr>
          <p:nvPr>
            <p:ph idx="1"/>
          </p:nvPr>
        </p:nvSpPr>
        <p:spPr>
          <a:xfrm>
            <a:off x="838200" y="1524000"/>
            <a:ext cx="7467600" cy="3946525"/>
          </a:xfrm>
        </p:spPr>
        <p:txBody>
          <a:bodyPr>
            <a:normAutofit lnSpcReduction="10000"/>
          </a:bodyPr>
          <a:lstStyle/>
          <a:p>
            <a:r>
              <a:rPr lang="en-US" dirty="0" smtClean="0"/>
              <a:t>Become familiar with the terminology of Performance Management, Results Oriented Management and Accountability, Continuous Quality Improvement</a:t>
            </a:r>
          </a:p>
          <a:p>
            <a:r>
              <a:rPr lang="en-US" dirty="0" smtClean="0"/>
              <a:t>Use terminology </a:t>
            </a:r>
            <a:r>
              <a:rPr lang="en-US" dirty="0"/>
              <a:t>consistently </a:t>
            </a:r>
            <a:r>
              <a:rPr lang="en-US" dirty="0" smtClean="0"/>
              <a:t>(we suggest adapting ROMA terminology) </a:t>
            </a:r>
          </a:p>
          <a:p>
            <a:r>
              <a:rPr lang="en-US" dirty="0" smtClean="0"/>
              <a:t>Use acronyms carefully</a:t>
            </a:r>
          </a:p>
          <a:p>
            <a:endParaRPr lang="en-US" dirty="0" smtClean="0"/>
          </a:p>
          <a:p>
            <a:endParaRPr lang="en-US" dirty="0"/>
          </a:p>
        </p:txBody>
      </p:sp>
    </p:spTree>
    <p:extLst>
      <p:ext uri="{BB962C8B-B14F-4D97-AF65-F5344CB8AC3E}">
        <p14:creationId xmlns:p14="http://schemas.microsoft.com/office/powerpoint/2010/main" val="3336438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82762"/>
          </a:xfrm>
        </p:spPr>
        <p:txBody>
          <a:bodyPr>
            <a:normAutofit/>
          </a:bodyPr>
          <a:lstStyle/>
          <a:p>
            <a:r>
              <a:rPr lang="en-US" dirty="0" smtClean="0"/>
              <a:t>#6. Include the Whole Agency</a:t>
            </a:r>
            <a:br>
              <a:rPr lang="en-US" dirty="0" smtClean="0"/>
            </a:br>
            <a:endParaRPr lang="en-US" dirty="0"/>
          </a:p>
        </p:txBody>
      </p:sp>
      <p:sp>
        <p:nvSpPr>
          <p:cNvPr id="3" name="Content Placeholder 2"/>
          <p:cNvSpPr>
            <a:spLocks noGrp="1"/>
          </p:cNvSpPr>
          <p:nvPr>
            <p:ph idx="1"/>
          </p:nvPr>
        </p:nvSpPr>
        <p:spPr>
          <a:xfrm>
            <a:off x="533400" y="1524000"/>
            <a:ext cx="8229600" cy="4144963"/>
          </a:xfrm>
        </p:spPr>
        <p:txBody>
          <a:bodyPr>
            <a:normAutofit fontScale="92500" lnSpcReduction="20000"/>
          </a:bodyPr>
          <a:lstStyle/>
          <a:p>
            <a:r>
              <a:rPr lang="en-US" dirty="0" smtClean="0"/>
              <a:t>All program areas are Results-oriented </a:t>
            </a:r>
          </a:p>
          <a:p>
            <a:pPr lvl="1"/>
            <a:r>
              <a:rPr lang="en-US" dirty="0" smtClean="0"/>
              <a:t>ROMA thinking is not limited to CSBG</a:t>
            </a:r>
          </a:p>
          <a:p>
            <a:r>
              <a:rPr lang="en-US" dirty="0" smtClean="0"/>
              <a:t>ROMA Cycle is foundational to organization strategic planning.</a:t>
            </a:r>
          </a:p>
          <a:p>
            <a:r>
              <a:rPr lang="en-US" dirty="0" smtClean="0"/>
              <a:t> ROMA cycle is applicable to all activities in the agency</a:t>
            </a:r>
          </a:p>
          <a:p>
            <a:r>
              <a:rPr lang="en-US" dirty="0" smtClean="0"/>
              <a:t>Identify results </a:t>
            </a:r>
            <a:r>
              <a:rPr lang="en-US" dirty="0"/>
              <a:t>and </a:t>
            </a:r>
            <a:r>
              <a:rPr lang="en-US" dirty="0" smtClean="0"/>
              <a:t>report performance throughout all programs.</a:t>
            </a:r>
          </a:p>
          <a:p>
            <a:r>
              <a:rPr lang="en-US" dirty="0" smtClean="0"/>
              <a:t>Create a Local Theory of Change </a:t>
            </a:r>
            <a:endParaRPr lang="en-US" dirty="0"/>
          </a:p>
        </p:txBody>
      </p:sp>
    </p:spTree>
    <p:extLst>
      <p:ext uri="{BB962C8B-B14F-4D97-AF65-F5344CB8AC3E}">
        <p14:creationId xmlns:p14="http://schemas.microsoft.com/office/powerpoint/2010/main" val="26846347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25562"/>
          </a:xfrm>
        </p:spPr>
        <p:txBody>
          <a:bodyPr>
            <a:normAutofit fontScale="90000"/>
          </a:bodyPr>
          <a:lstStyle/>
          <a:p>
            <a:r>
              <a:rPr lang="en-US" dirty="0" smtClean="0"/>
              <a:t>#7. Incorporate ROMA in </a:t>
            </a:r>
            <a:r>
              <a:rPr lang="en-US" dirty="0"/>
              <a:t>regular </a:t>
            </a:r>
            <a:r>
              <a:rPr lang="en-US" dirty="0" smtClean="0"/>
              <a:t>Activities</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r>
              <a:rPr lang="en-US" dirty="0" smtClean="0"/>
              <a:t>Use the Checklist to map out current practices for all areas of the ROMA Cycle in all program (department) areas.</a:t>
            </a:r>
          </a:p>
          <a:p>
            <a:r>
              <a:rPr lang="en-US" dirty="0" smtClean="0"/>
              <a:t>Adapt Monthly Program Reports</a:t>
            </a:r>
          </a:p>
          <a:p>
            <a:pPr lvl="1"/>
            <a:r>
              <a:rPr lang="en-US" dirty="0" smtClean="0"/>
              <a:t>Assure all program reports include outcome  language </a:t>
            </a:r>
          </a:p>
          <a:p>
            <a:pPr lvl="1"/>
            <a:r>
              <a:rPr lang="en-US" dirty="0" smtClean="0"/>
              <a:t>Reference  National Goals and activities reported by National Performance Indicators (NPI’s)</a:t>
            </a:r>
          </a:p>
        </p:txBody>
      </p:sp>
    </p:spTree>
    <p:extLst>
      <p:ext uri="{BB962C8B-B14F-4D97-AF65-F5344CB8AC3E}">
        <p14:creationId xmlns:p14="http://schemas.microsoft.com/office/powerpoint/2010/main" val="555224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Organizational Standard 4.3</a:t>
            </a:r>
            <a:endParaRPr lang="en-US" dirty="0"/>
          </a:p>
        </p:txBody>
      </p:sp>
      <p:sp>
        <p:nvSpPr>
          <p:cNvPr id="5" name="Content Placeholder 4"/>
          <p:cNvSpPr>
            <a:spLocks noGrp="1"/>
          </p:cNvSpPr>
          <p:nvPr>
            <p:ph idx="1"/>
          </p:nvPr>
        </p:nvSpPr>
        <p:spPr>
          <a:xfrm>
            <a:off x="445477" y="1446946"/>
            <a:ext cx="8229600" cy="4525963"/>
          </a:xfrm>
        </p:spPr>
        <p:txBody>
          <a:bodyPr>
            <a:normAutofit/>
          </a:bodyPr>
          <a:lstStyle/>
          <a:p>
            <a:pPr marL="0" indent="0" algn="ctr">
              <a:buNone/>
            </a:pPr>
            <a:r>
              <a:rPr lang="en-US" dirty="0" smtClean="0"/>
              <a:t>The </a:t>
            </a:r>
            <a:r>
              <a:rPr lang="en-US" dirty="0"/>
              <a:t>organization’s Community Action plan and strategic plan document the continuous use of the full Results Oriented Management and Accountability (ROMA) cycle or comparable system (assessment, planning, implementation, achievement of results, and evaluation). </a:t>
            </a:r>
          </a:p>
        </p:txBody>
      </p:sp>
      <p:pic>
        <p:nvPicPr>
          <p:cNvPr id="1026" name="Picture 2" descr="ROMA-triangle-Barb"/>
          <p:cNvPicPr>
            <a:picLocks noChangeAspect="1" noChangeArrowheads="1"/>
          </p:cNvPicPr>
          <p:nvPr/>
        </p:nvPicPr>
        <p:blipFill>
          <a:blip r:embed="rId3" cstate="print"/>
          <a:srcRect/>
          <a:stretch>
            <a:fillRect/>
          </a:stretch>
        </p:blipFill>
        <p:spPr bwMode="auto">
          <a:xfrm>
            <a:off x="3810000" y="4572000"/>
            <a:ext cx="1419225" cy="1422400"/>
          </a:xfrm>
          <a:prstGeom prst="rect">
            <a:avLst/>
          </a:prstGeom>
          <a:noFill/>
          <a:ln w="9525">
            <a:noFill/>
            <a:miter lim="800000"/>
            <a:headEnd/>
            <a:tailEnd/>
          </a:ln>
        </p:spPr>
      </p:pic>
    </p:spTree>
    <p:extLst>
      <p:ext uri="{BB962C8B-B14F-4D97-AF65-F5344CB8AC3E}">
        <p14:creationId xmlns:p14="http://schemas.microsoft.com/office/powerpoint/2010/main" val="14607897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Change the Organizational Culture</a:t>
            </a:r>
            <a:endParaRPr lang="en-US" dirty="0"/>
          </a:p>
        </p:txBody>
      </p:sp>
      <p:sp>
        <p:nvSpPr>
          <p:cNvPr id="3" name="Content Placeholder 2"/>
          <p:cNvSpPr>
            <a:spLocks noGrp="1"/>
          </p:cNvSpPr>
          <p:nvPr>
            <p:ph idx="1"/>
          </p:nvPr>
        </p:nvSpPr>
        <p:spPr/>
        <p:txBody>
          <a:bodyPr>
            <a:normAutofit/>
          </a:bodyPr>
          <a:lstStyle/>
          <a:p>
            <a:r>
              <a:rPr lang="en-US" b="1" dirty="0" smtClean="0"/>
              <a:t>First, assess the current culture. </a:t>
            </a:r>
          </a:p>
          <a:p>
            <a:r>
              <a:rPr lang="en-US" b="1" dirty="0" smtClean="0"/>
              <a:t>Then, understand what the changed culture would look like.</a:t>
            </a:r>
          </a:p>
          <a:p>
            <a:r>
              <a:rPr lang="en-US" b="1" dirty="0" smtClean="0"/>
              <a:t>Make a plan for change</a:t>
            </a:r>
          </a:p>
          <a:p>
            <a:pPr lvl="1"/>
            <a:r>
              <a:rPr lang="en-US" b="1" dirty="0" smtClean="0"/>
              <a:t>Implement, reassess, analyze, plan for next steps</a:t>
            </a:r>
          </a:p>
          <a:p>
            <a:endParaRPr lang="en-US" dirty="0"/>
          </a:p>
        </p:txBody>
      </p:sp>
    </p:spTree>
    <p:extLst>
      <p:ext uri="{BB962C8B-B14F-4D97-AF65-F5344CB8AC3E}">
        <p14:creationId xmlns:p14="http://schemas.microsoft.com/office/powerpoint/2010/main" val="14950970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Support Effective Action</a:t>
            </a:r>
          </a:p>
        </p:txBody>
      </p:sp>
      <p:sp>
        <p:nvSpPr>
          <p:cNvPr id="4" name="Title 3"/>
          <p:cNvSpPr>
            <a:spLocks noGrp="1"/>
          </p:cNvSpPr>
          <p:nvPr>
            <p:ph type="ctrTitle"/>
          </p:nvPr>
        </p:nvSpPr>
        <p:spPr/>
        <p:txBody>
          <a:bodyPr>
            <a:normAutofit fontScale="90000"/>
          </a:bodyPr>
          <a:lstStyle/>
          <a:p>
            <a:r>
              <a:rPr lang="en-US" dirty="0" smtClean="0"/>
              <a:t>Scale Out: </a:t>
            </a:r>
            <a:br>
              <a:rPr lang="en-US" dirty="0" smtClean="0"/>
            </a:br>
            <a:r>
              <a:rPr lang="en-US" dirty="0" smtClean="0"/>
              <a:t>Everyone Has a Role in ROMA Implementation</a:t>
            </a:r>
            <a:endParaRPr lang="en-US" dirty="0"/>
          </a:p>
        </p:txBody>
      </p:sp>
      <p:pic>
        <p:nvPicPr>
          <p:cNvPr id="6" name="Picture 10" descr="C:\Users\Veriton\AppData\Local\Microsoft\Windows\INetCache\IE\QQ95WU5B\20171102_162306-e1522811252406[1].jpg"/>
          <p:cNvPicPr>
            <a:picLocks noChangeAspect="1" noChangeArrowheads="1"/>
          </p:cNvPicPr>
          <p:nvPr/>
        </p:nvPicPr>
        <p:blipFill>
          <a:blip r:embed="rId3" cstate="print"/>
          <a:srcRect/>
          <a:stretch>
            <a:fillRect/>
          </a:stretch>
        </p:blipFill>
        <p:spPr bwMode="auto">
          <a:xfrm>
            <a:off x="6629400" y="609600"/>
            <a:ext cx="1676400" cy="1782907"/>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Scale Out</a:t>
            </a:r>
            <a:endParaRPr lang="en-US" dirty="0"/>
          </a:p>
        </p:txBody>
      </p:sp>
      <p:sp>
        <p:nvSpPr>
          <p:cNvPr id="3" name="Content Placeholder 2"/>
          <p:cNvSpPr>
            <a:spLocks noGrp="1"/>
          </p:cNvSpPr>
          <p:nvPr>
            <p:ph sz="quarter" idx="1"/>
          </p:nvPr>
        </p:nvSpPr>
        <p:spPr/>
        <p:txBody>
          <a:bodyPr/>
          <a:lstStyle/>
          <a:p>
            <a:r>
              <a:rPr lang="en-US" dirty="0" smtClean="0"/>
              <a:t>Spread knowledge and principles </a:t>
            </a:r>
            <a:r>
              <a:rPr lang="en-US" b="1" dirty="0" smtClean="0"/>
              <a:t>from peer to peer </a:t>
            </a:r>
            <a:r>
              <a:rPr lang="en-US" dirty="0" smtClean="0"/>
              <a:t>to create a cohesive body of support – tied together by common understanding and the desire to act.</a:t>
            </a:r>
          </a:p>
          <a:p>
            <a:endParaRPr lang="en-US" dirty="0" smtClean="0"/>
          </a:p>
          <a:p>
            <a:endParaRPr lang="en-US" dirty="0" smtClean="0"/>
          </a:p>
          <a:p>
            <a:endParaRPr lang="en-US" dirty="0"/>
          </a:p>
        </p:txBody>
      </p:sp>
      <p:pic>
        <p:nvPicPr>
          <p:cNvPr id="6" name="Picture 2" descr="C:\Users\Veriton\AppData\Local\Microsoft\Windows\INetCache\IE\1KZ7OQ1H\The-value-of-knowledge-sharing-impact-of-tacit-and-explicit-knowledge-sharing-on-team-performance-of-scientists[1].jpg"/>
          <p:cNvPicPr>
            <a:picLocks noChangeAspect="1" noChangeArrowheads="1"/>
          </p:cNvPicPr>
          <p:nvPr/>
        </p:nvPicPr>
        <p:blipFill>
          <a:blip r:embed="rId3" cstate="print"/>
          <a:srcRect/>
          <a:stretch>
            <a:fillRect/>
          </a:stretch>
        </p:blipFill>
        <p:spPr bwMode="auto">
          <a:xfrm>
            <a:off x="4267200" y="3200400"/>
            <a:ext cx="3505200" cy="2595196"/>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Some Things That Have Worked</a:t>
            </a:r>
            <a:endParaRPr lang="en-US" dirty="0"/>
          </a:p>
        </p:txBody>
      </p:sp>
      <p:sp>
        <p:nvSpPr>
          <p:cNvPr id="5" name="Content Placeholder 4"/>
          <p:cNvSpPr>
            <a:spLocks noGrp="1"/>
          </p:cNvSpPr>
          <p:nvPr>
            <p:ph idx="1"/>
          </p:nvPr>
        </p:nvSpPr>
        <p:spPr>
          <a:xfrm>
            <a:off x="457200" y="1447801"/>
            <a:ext cx="8229600" cy="4678364"/>
          </a:xfrm>
        </p:spPr>
        <p:txBody>
          <a:bodyPr>
            <a:normAutofit/>
          </a:bodyPr>
          <a:lstStyle/>
          <a:p>
            <a:r>
              <a:rPr lang="en-US" dirty="0" smtClean="0"/>
              <a:t>Talk to your peers</a:t>
            </a:r>
          </a:p>
          <a:p>
            <a:r>
              <a:rPr lang="en-US" dirty="0" smtClean="0"/>
              <a:t>Engage a “planning partner”</a:t>
            </a:r>
          </a:p>
          <a:p>
            <a:r>
              <a:rPr lang="en-US" dirty="0" smtClean="0"/>
              <a:t>Organize a group of interested people who can discuss and consider actions related to improving agency efficiency and effectiveness. </a:t>
            </a:r>
          </a:p>
          <a:p>
            <a:r>
              <a:rPr lang="en-US" dirty="0" smtClean="0"/>
              <a:t>Create stories and speculation about the expected impact</a:t>
            </a:r>
          </a:p>
          <a:p>
            <a:r>
              <a:rPr lang="en-US" dirty="0" smtClean="0"/>
              <a:t>Promote “Knowledge Transfer”</a:t>
            </a:r>
          </a:p>
          <a:p>
            <a:endParaRPr lang="en-US" dirty="0"/>
          </a:p>
        </p:txBody>
      </p:sp>
      <p:pic>
        <p:nvPicPr>
          <p:cNvPr id="8" name="Picture 2" descr="C:\Users\Veriton\AppData\Local\Microsoft\Windows\INetCache\IE\U6CPPR6M\people_talking[1].png"/>
          <p:cNvPicPr>
            <a:picLocks noChangeAspect="1" noChangeArrowheads="1"/>
          </p:cNvPicPr>
          <p:nvPr/>
        </p:nvPicPr>
        <p:blipFill>
          <a:blip r:embed="rId3" cstate="print"/>
          <a:srcRect/>
          <a:stretch>
            <a:fillRect/>
          </a:stretch>
        </p:blipFill>
        <p:spPr bwMode="auto">
          <a:xfrm>
            <a:off x="6096000" y="1143000"/>
            <a:ext cx="1535078" cy="1535078"/>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smtClean="0"/>
              <a:t>Sharing ROMA</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dirty="0" smtClean="0">
                <a:solidFill>
                  <a:schemeClr val="tx1"/>
                </a:solidFill>
              </a:rPr>
              <a:t>Consider how you can s</a:t>
            </a:r>
            <a:r>
              <a:rPr lang="en-US" dirty="0" smtClean="0"/>
              <a:t>hare key elements of ROMA with peers and colleagues in the agency.</a:t>
            </a:r>
          </a:p>
          <a:p>
            <a:pPr lvl="2"/>
            <a:r>
              <a:rPr lang="en-US" dirty="0" smtClean="0"/>
              <a:t>New employees</a:t>
            </a:r>
          </a:p>
          <a:p>
            <a:pPr lvl="2"/>
            <a:r>
              <a:rPr lang="en-US" dirty="0" smtClean="0"/>
              <a:t>Management Teams</a:t>
            </a:r>
          </a:p>
          <a:p>
            <a:pPr lvl="2"/>
            <a:r>
              <a:rPr lang="en-US" dirty="0" smtClean="0"/>
              <a:t>Board Members</a:t>
            </a:r>
          </a:p>
          <a:p>
            <a:pPr lvl="2"/>
            <a:endParaRPr lang="en-US" dirty="0" smtClean="0"/>
          </a:p>
          <a:p>
            <a:r>
              <a:rPr lang="en-US" dirty="0" smtClean="0"/>
              <a:t>Connect with people who are champions in the agency. </a:t>
            </a:r>
          </a:p>
          <a:p>
            <a:pPr lvl="2"/>
            <a:endParaRPr lang="en-US" dirty="0" smtClean="0"/>
          </a:p>
          <a:p>
            <a:endParaRPr lang="en-US" dirty="0" smtClean="0">
              <a:solidFill>
                <a:schemeClr val="tx1"/>
              </a:solidFill>
            </a:endParaRPr>
          </a:p>
          <a:p>
            <a:endParaRPr lang="en-US" sz="3000" dirty="0" smtClean="0"/>
          </a:p>
        </p:txBody>
      </p:sp>
      <p:pic>
        <p:nvPicPr>
          <p:cNvPr id="1026" name="Picture 2" descr="C:\Users\Veriton\AppData\Local\Microsoft\Windows\INetCache\IE\U6CPPR6M\blog-commenting[1].jpg"/>
          <p:cNvPicPr>
            <a:picLocks noChangeAspect="1" noChangeArrowheads="1"/>
          </p:cNvPicPr>
          <p:nvPr/>
        </p:nvPicPr>
        <p:blipFill>
          <a:blip r:embed="rId3" cstate="print"/>
          <a:srcRect/>
          <a:stretch>
            <a:fillRect/>
          </a:stretch>
        </p:blipFill>
        <p:spPr bwMode="auto">
          <a:xfrm>
            <a:off x="5334000" y="2590800"/>
            <a:ext cx="2800317" cy="2006096"/>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Positional and Personal Power</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two kinds of power – one that comes from your position in the agency (because of your job, you have authority to make decisions) and the other that comes from your interest and passion about a subject (your personal power)</a:t>
            </a:r>
          </a:p>
          <a:p>
            <a:r>
              <a:rPr lang="en-US" dirty="0" smtClean="0"/>
              <a:t>Recognize the importance of influence (instead of leadership or authority)</a:t>
            </a:r>
          </a:p>
          <a:p>
            <a:pPr lvl="1"/>
            <a:r>
              <a:rPr lang="en-US" dirty="0" smtClean="0"/>
              <a:t>Improve your communication skills:</a:t>
            </a:r>
          </a:p>
          <a:p>
            <a:pPr lvl="2"/>
            <a:r>
              <a:rPr lang="en-US" dirty="0" smtClean="0"/>
              <a:t>conflict management, relationship  and trust  building</a:t>
            </a:r>
          </a:p>
          <a:p>
            <a:pPr lvl="2"/>
            <a:r>
              <a:rPr lang="en-US" dirty="0" smtClean="0"/>
              <a:t>reflection, powerful questions, empathy, curiosity</a:t>
            </a:r>
          </a:p>
          <a:p>
            <a:pPr lvl="1"/>
            <a:r>
              <a:rPr lang="en-US" dirty="0" smtClean="0"/>
              <a:t>Act from humility</a:t>
            </a:r>
          </a:p>
          <a:p>
            <a:pPr lvl="1"/>
            <a:r>
              <a:rPr lang="en-US" dirty="0" smtClean="0"/>
              <a:t>Join your knowledge with the knowledge of others</a:t>
            </a:r>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143000" y="1219200"/>
          <a:ext cx="6400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Where are you in the agency?</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your role</a:t>
            </a:r>
            <a:endParaRPr lang="en-US" dirty="0"/>
          </a:p>
        </p:txBody>
      </p:sp>
      <p:sp>
        <p:nvSpPr>
          <p:cNvPr id="3" name="Content Placeholder 2"/>
          <p:cNvSpPr>
            <a:spLocks noGrp="1"/>
          </p:cNvSpPr>
          <p:nvPr>
            <p:ph idx="1"/>
          </p:nvPr>
        </p:nvSpPr>
        <p:spPr>
          <a:xfrm>
            <a:off x="457200" y="1371601"/>
            <a:ext cx="8229600" cy="4754564"/>
          </a:xfrm>
        </p:spPr>
        <p:txBody>
          <a:bodyPr>
            <a:normAutofit lnSpcReduction="10000"/>
          </a:bodyPr>
          <a:lstStyle/>
          <a:p>
            <a:r>
              <a:rPr lang="en-US" dirty="0" smtClean="0"/>
              <a:t>Is ROMA valued in the organization?</a:t>
            </a:r>
          </a:p>
          <a:p>
            <a:r>
              <a:rPr lang="en-US" dirty="0" smtClean="0"/>
              <a:t>Do you have tasks and responsibilities related to ROMA implementation?</a:t>
            </a:r>
          </a:p>
          <a:p>
            <a:r>
              <a:rPr lang="en-US" dirty="0" smtClean="0"/>
              <a:t>How do other professionals/staff in your setting view work related to ROMA? </a:t>
            </a:r>
          </a:p>
          <a:p>
            <a:pPr lvl="1"/>
            <a:r>
              <a:rPr lang="en-US" dirty="0" smtClean="0"/>
              <a:t>Are you valued for your work with ROMA?</a:t>
            </a:r>
          </a:p>
          <a:p>
            <a:r>
              <a:rPr lang="en-US" dirty="0" smtClean="0"/>
              <a:t>How do you view your ROMA work?</a:t>
            </a:r>
          </a:p>
          <a:p>
            <a:pPr lvl="1"/>
            <a:r>
              <a:rPr lang="en-US" dirty="0" smtClean="0"/>
              <a:t>What do you think your contribution is to your agency? </a:t>
            </a:r>
            <a:r>
              <a:rPr lang="en-US" i="1" dirty="0" smtClean="0"/>
              <a:t>What could it be?</a:t>
            </a:r>
            <a:r>
              <a:rPr lang="en-US" dirty="0" smtClean="0"/>
              <a:t> </a:t>
            </a:r>
          </a:p>
          <a:p>
            <a:endParaRPr lang="en-US" dirty="0" smtClean="0"/>
          </a:p>
          <a:p>
            <a:endParaRPr lang="en-US" i="1" dirty="0"/>
          </a:p>
        </p:txBody>
      </p:sp>
    </p:spTree>
    <p:extLst>
      <p:ext uri="{BB962C8B-B14F-4D97-AF65-F5344CB8AC3E}">
        <p14:creationId xmlns:p14="http://schemas.microsoft.com/office/powerpoint/2010/main" val="4711157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Influencers</a:t>
            </a:r>
            <a:endParaRPr lang="en-US" dirty="0"/>
          </a:p>
        </p:txBody>
      </p:sp>
      <p:pic>
        <p:nvPicPr>
          <p:cNvPr id="4" name="Content Placeholder 3" descr="systems mapping.jpeg"/>
          <p:cNvPicPr>
            <a:picLocks noGrp="1" noChangeAspect="1"/>
          </p:cNvPicPr>
          <p:nvPr>
            <p:ph idx="1"/>
          </p:nvPr>
        </p:nvPicPr>
        <p:blipFill>
          <a:blip r:embed="rId3" cstate="print"/>
          <a:stretch>
            <a:fillRect/>
          </a:stretch>
        </p:blipFill>
        <p:spPr>
          <a:xfrm>
            <a:off x="894846" y="1446946"/>
            <a:ext cx="7354307" cy="4525963"/>
          </a:xfr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 Groups Can Be Important</a:t>
            </a:r>
            <a:endParaRPr lang="en-US" dirty="0"/>
          </a:p>
        </p:txBody>
      </p:sp>
      <p:pic>
        <p:nvPicPr>
          <p:cNvPr id="4" name="Content Placeholder 3" descr="sub groups.png"/>
          <p:cNvPicPr>
            <a:picLocks noGrp="1" noChangeAspect="1"/>
          </p:cNvPicPr>
          <p:nvPr>
            <p:ph idx="1"/>
          </p:nvPr>
        </p:nvPicPr>
        <p:blipFill>
          <a:blip r:embed="rId3" cstate="print"/>
          <a:stretch>
            <a:fillRect/>
          </a:stretch>
        </p:blipFill>
        <p:spPr>
          <a:xfrm>
            <a:off x="1143000" y="1143000"/>
            <a:ext cx="7067550" cy="4912335"/>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25521</TotalTime>
  <Words>15664</Words>
  <Application>Microsoft Office PowerPoint</Application>
  <PresentationFormat>On-screen Show (4:3)</PresentationFormat>
  <Paragraphs>1435</Paragraphs>
  <Slides>125</Slides>
  <Notes>120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125</vt:i4>
      </vt:variant>
    </vt:vector>
  </HeadingPairs>
  <TitlesOfParts>
    <vt:vector size="134" baseType="lpstr">
      <vt:lpstr>Arial</vt:lpstr>
      <vt:lpstr>Arial Narrow</vt:lpstr>
      <vt:lpstr>Calibri</vt:lpstr>
      <vt:lpstr>Calibri Light</vt:lpstr>
      <vt:lpstr>Courier New</vt:lpstr>
      <vt:lpstr>Formata-LightItalic</vt:lpstr>
      <vt:lpstr>Times New Roman</vt:lpstr>
      <vt:lpstr>Wingdings</vt:lpstr>
      <vt:lpstr>Office Theme</vt:lpstr>
      <vt:lpstr>Implementing ROMA  at the Local CAA  Workshop   </vt:lpstr>
      <vt:lpstr>ROMA Modules</vt:lpstr>
      <vt:lpstr>Learning Objectives</vt:lpstr>
      <vt:lpstr>SETTING THE CONTEXT</vt:lpstr>
      <vt:lpstr>CSBG Performance  Management Framework</vt:lpstr>
      <vt:lpstr>CSBG Performance Management Framework (PMF): Implementation</vt:lpstr>
      <vt:lpstr>What is ROMA?</vt:lpstr>
      <vt:lpstr>Elements of ROMA</vt:lpstr>
      <vt:lpstr>Organizational Standard 4.3</vt:lpstr>
      <vt:lpstr>PowerPoint Presentation</vt:lpstr>
      <vt:lpstr>ROMA Next Generation Enhancements to ROMA</vt:lpstr>
      <vt:lpstr>What is a Theory of Change?</vt:lpstr>
      <vt:lpstr>A Theory of Change Is Like a Logic Model</vt:lpstr>
      <vt:lpstr>Why We Need It</vt:lpstr>
      <vt:lpstr>The National Community Action Network Theory Of Change:</vt:lpstr>
      <vt:lpstr>PowerPoint Presentation</vt:lpstr>
      <vt:lpstr>Community Action and CSBG</vt:lpstr>
      <vt:lpstr>Applying the National TOC to Your Agency</vt:lpstr>
      <vt:lpstr>Consider – What Results?</vt:lpstr>
      <vt:lpstr>Two Different Approaches</vt:lpstr>
      <vt:lpstr>PowerPoint Presentation</vt:lpstr>
      <vt:lpstr>ACTIVITY:  What are the service -&gt; outcome connections?</vt:lpstr>
      <vt:lpstr>Think About It! </vt:lpstr>
      <vt:lpstr>Local Theory of Change</vt:lpstr>
      <vt:lpstr>Local Theory of Change</vt:lpstr>
      <vt:lpstr>Program or Agency Outcomes?</vt:lpstr>
      <vt:lpstr>Integration of Levels of Work</vt:lpstr>
      <vt:lpstr>Trying Something New</vt:lpstr>
      <vt:lpstr>PowerPoint Presentation</vt:lpstr>
      <vt:lpstr>Assessment:  Where are you now?</vt:lpstr>
      <vt:lpstr> If we don’t know where we started, we cannot identify what has changed…..  If we can’t identify the change, we can’t acknowledge success!</vt:lpstr>
      <vt:lpstr>Using a Checklist for Implementation  aka “ROMA Audit” </vt:lpstr>
      <vt:lpstr>PowerPoint Presentation</vt:lpstr>
      <vt:lpstr>When completing the checklist, consider:</vt:lpstr>
      <vt:lpstr>In each phase of the ROMA Cycle, consider:</vt:lpstr>
      <vt:lpstr>Case Study</vt:lpstr>
      <vt:lpstr>How do you know? </vt:lpstr>
      <vt:lpstr>PowerPoint Presentation</vt:lpstr>
      <vt:lpstr>PowerPoint Presentation</vt:lpstr>
      <vt:lpstr>PowerPoint Presentation</vt:lpstr>
      <vt:lpstr>PowerPoint Presentation</vt:lpstr>
      <vt:lpstr>Considering Each Phase</vt:lpstr>
      <vt:lpstr>Mission and Local TOC</vt:lpstr>
      <vt:lpstr>Assessment of Needs and Resources</vt:lpstr>
      <vt:lpstr>Planning</vt:lpstr>
      <vt:lpstr>Implementing Services and Strategies</vt:lpstr>
      <vt:lpstr>Observation of Results and Reporting</vt:lpstr>
      <vt:lpstr>PowerPoint Presentation</vt:lpstr>
      <vt:lpstr>Considering Your Reports</vt:lpstr>
      <vt:lpstr>Analysis of the Data/Evaluation</vt:lpstr>
      <vt:lpstr>PowerPoint Presentation</vt:lpstr>
      <vt:lpstr>Reassessment, Planning Updates</vt:lpstr>
      <vt:lpstr>Establishing a Profile</vt:lpstr>
      <vt:lpstr>How does work get done?</vt:lpstr>
      <vt:lpstr>Work gets done</vt:lpstr>
      <vt:lpstr>Organizational Culture</vt:lpstr>
      <vt:lpstr>Why is organizational culture so important? </vt:lpstr>
      <vt:lpstr>The “Culture” In An Organization</vt:lpstr>
      <vt:lpstr>Culture Is Reflected in</vt:lpstr>
      <vt:lpstr>Organizational culture</vt:lpstr>
      <vt:lpstr>Organization Culture </vt:lpstr>
      <vt:lpstr>Organizational</vt:lpstr>
      <vt:lpstr> </vt:lpstr>
      <vt:lpstr>One tool:  Assessing the  Organizational Culture</vt:lpstr>
      <vt:lpstr>Look around </vt:lpstr>
      <vt:lpstr>Another Set of Tools:   Are You Results Oriented? </vt:lpstr>
      <vt:lpstr>PowerPoint Presentation</vt:lpstr>
      <vt:lpstr>PowerPoint Presentation</vt:lpstr>
      <vt:lpstr>CSBG Performance Management Framework (PMF): Implementation</vt:lpstr>
      <vt:lpstr>PowerPoint Presentation</vt:lpstr>
      <vt:lpstr>From ROMA Audit to  Impact Pathways Plan</vt:lpstr>
      <vt:lpstr>Identifying a Path</vt:lpstr>
      <vt:lpstr>We are introducing two terms to this process:  Scale UP and Scale OUT  </vt:lpstr>
      <vt:lpstr>  Scale Up:  Recognizing a ROMA Culture   </vt:lpstr>
      <vt:lpstr>PowerPoint Presentation</vt:lpstr>
      <vt:lpstr>Why do efforts to initiate organizational change fail? </vt:lpstr>
      <vt:lpstr>Moving to a Results Oriented Culture</vt:lpstr>
      <vt:lpstr>PowerPoint Presentation</vt:lpstr>
      <vt:lpstr>Buy-in or No Buy-in at the Top ?</vt:lpstr>
      <vt:lpstr>Who is the Champion?</vt:lpstr>
      <vt:lpstr>Building Blocks of a ROMA Culture</vt:lpstr>
      <vt:lpstr>#1. Recognition of Results Orientation and Performance Management</vt:lpstr>
      <vt:lpstr>Being Results Oriented Means Being Data Centric</vt:lpstr>
      <vt:lpstr>#2. Broad Exposure to Basic ROMA and Performance Management Principles</vt:lpstr>
      <vt:lpstr>#3. Executive Staff and Board Acceptance and Participation</vt:lpstr>
      <vt:lpstr>#4. Trained staff in a trusted position</vt:lpstr>
      <vt:lpstr>#5. Employing a Shared Language</vt:lpstr>
      <vt:lpstr>#6. Include the Whole Agency </vt:lpstr>
      <vt:lpstr>#7. Incorporate ROMA in regular Activities</vt:lpstr>
      <vt:lpstr>How to Change the Organizational Culture</vt:lpstr>
      <vt:lpstr>Scale Out:  Everyone Has a Role in ROMA Implementation</vt:lpstr>
      <vt:lpstr>Scale Out</vt:lpstr>
      <vt:lpstr>Some Things That Have Worked</vt:lpstr>
      <vt:lpstr>Sharing ROMA</vt:lpstr>
      <vt:lpstr>Positional and Personal Power </vt:lpstr>
      <vt:lpstr>Where are you in the agency?</vt:lpstr>
      <vt:lpstr>Thinking about your role</vt:lpstr>
      <vt:lpstr>Find The Influencers</vt:lpstr>
      <vt:lpstr>Sub Groups Can Be Important</vt:lpstr>
      <vt:lpstr>Create a plan</vt:lpstr>
      <vt:lpstr>What would be easy? </vt:lpstr>
      <vt:lpstr>What is critical? </vt:lpstr>
      <vt:lpstr>Recognizing what you can  and can’t do (right now) </vt:lpstr>
      <vt:lpstr>Establish a Pathway forward…. </vt:lpstr>
      <vt:lpstr>What do you need for change?  </vt:lpstr>
      <vt:lpstr>Example:  We do a good job of reporting on outputs but not with reporting on outcomes.</vt:lpstr>
      <vt:lpstr>Pathway for collecting output data</vt:lpstr>
      <vt:lpstr>PowerPoint Presentation</vt:lpstr>
      <vt:lpstr>PowerPoint Presentation</vt:lpstr>
      <vt:lpstr>PowerPoint Presentation</vt:lpstr>
      <vt:lpstr>Some Ideas of Areas to Pick for the Plan</vt:lpstr>
      <vt:lpstr>Blank Flow Chart</vt:lpstr>
      <vt:lpstr>Observe and measure results</vt:lpstr>
      <vt:lpstr>Include Indicators in your Plan</vt:lpstr>
      <vt:lpstr>PowerPoint Presentation</vt:lpstr>
      <vt:lpstr>PowerPoint Presentation</vt:lpstr>
      <vt:lpstr>Use a Scorecard to Follow Progress </vt:lpstr>
      <vt:lpstr>Some General Trends to Monitor</vt:lpstr>
      <vt:lpstr>Closing Thoughts</vt:lpstr>
      <vt:lpstr>What else do you need to know?</vt:lpstr>
      <vt:lpstr>So what can YOU do?</vt:lpstr>
      <vt:lpstr>Implementing ROMA ROMA Next Generation Training Series </vt:lpstr>
      <vt:lpstr>On-Demand eCourses Community Action Academy</vt:lpstr>
      <vt:lpstr>Associated Resources</vt:lpstr>
      <vt:lpstr>Contacts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Harlow</dc:creator>
  <cp:lastModifiedBy>Courtney Kohler</cp:lastModifiedBy>
  <cp:revision>946</cp:revision>
  <cp:lastPrinted>2016-03-25T17:46:05Z</cp:lastPrinted>
  <dcterms:created xsi:type="dcterms:W3CDTF">2012-04-02T14:37:36Z</dcterms:created>
  <dcterms:modified xsi:type="dcterms:W3CDTF">2019-12-04T22:49:17Z</dcterms:modified>
</cp:coreProperties>
</file>