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3.xml" ContentType="application/vnd.openxmlformats-officedocument.presentationml.comments+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5.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6.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7" r:id="rId2"/>
    <p:sldId id="318" r:id="rId3"/>
    <p:sldId id="327" r:id="rId4"/>
    <p:sldId id="324" r:id="rId5"/>
    <p:sldId id="329" r:id="rId6"/>
    <p:sldId id="262" r:id="rId7"/>
    <p:sldId id="265" r:id="rId8"/>
    <p:sldId id="268" r:id="rId9"/>
    <p:sldId id="293" r:id="rId10"/>
    <p:sldId id="330" r:id="rId11"/>
    <p:sldId id="325" r:id="rId12"/>
    <p:sldId id="363" r:id="rId13"/>
    <p:sldId id="331" r:id="rId14"/>
    <p:sldId id="274" r:id="rId15"/>
    <p:sldId id="334" r:id="rId16"/>
    <p:sldId id="335" r:id="rId17"/>
    <p:sldId id="353" r:id="rId18"/>
    <p:sldId id="354" r:id="rId19"/>
    <p:sldId id="355" r:id="rId20"/>
    <p:sldId id="337" r:id="rId21"/>
    <p:sldId id="339" r:id="rId22"/>
    <p:sldId id="300" r:id="rId23"/>
    <p:sldId id="356" r:id="rId24"/>
    <p:sldId id="289" r:id="rId25"/>
    <p:sldId id="364" r:id="rId26"/>
    <p:sldId id="357" r:id="rId27"/>
    <p:sldId id="280" r:id="rId28"/>
    <p:sldId id="359" r:id="rId29"/>
    <p:sldId id="362" r:id="rId30"/>
    <p:sldId id="296" r:id="rId31"/>
    <p:sldId id="298" r:id="rId32"/>
    <p:sldId id="301" r:id="rId33"/>
    <p:sldId id="365" r:id="rId34"/>
    <p:sldId id="367" r:id="rId35"/>
    <p:sldId id="366" r:id="rId36"/>
    <p:sldId id="368" r:id="rId37"/>
    <p:sldId id="369" r:id="rId38"/>
    <p:sldId id="30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sh" initials="LM" lastIdx="21" clrIdx="0">
    <p:extLst/>
  </p:cmAuthor>
  <p:cmAuthor id="2" name="Liza Poris" initials="LP" lastIdx="2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D0458"/>
    <a:srgbClr val="CD064E"/>
    <a:srgbClr val="00B0F0"/>
    <a:srgbClr val="BB0333"/>
    <a:srgbClr val="C60D30"/>
    <a:srgbClr val="DD0131"/>
    <a:srgbClr val="CE0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0" autoAdjust="0"/>
    <p:restoredTop sz="85435" autoAdjust="0"/>
  </p:normalViewPr>
  <p:slideViewPr>
    <p:cSldViewPr>
      <p:cViewPr varScale="1">
        <p:scale>
          <a:sx n="54" d="100"/>
          <a:sy n="54" d="100"/>
        </p:scale>
        <p:origin x="1528" y="40"/>
      </p:cViewPr>
      <p:guideLst>
        <p:guide orient="horz" pos="2160"/>
        <p:guide pos="2880"/>
      </p:guideLst>
    </p:cSldViewPr>
  </p:slideViewPr>
  <p:outlineViewPr>
    <p:cViewPr>
      <p:scale>
        <a:sx n="33" d="100"/>
        <a:sy n="33" d="100"/>
      </p:scale>
      <p:origin x="0" y="-9816"/>
    </p:cViewPr>
  </p:outlineViewPr>
  <p:notesTextViewPr>
    <p:cViewPr>
      <p:scale>
        <a:sx n="1" d="1"/>
        <a:sy n="1" d="1"/>
      </p:scale>
      <p:origin x="0" y="0"/>
    </p:cViewPr>
  </p:notesTextViewPr>
  <p:sorterViewPr>
    <p:cViewPr>
      <p:scale>
        <a:sx n="120" d="100"/>
        <a:sy n="120" d="100"/>
      </p:scale>
      <p:origin x="0" y="-1612"/>
    </p:cViewPr>
  </p:sorterViewPr>
  <p:notesViewPr>
    <p:cSldViewPr>
      <p:cViewPr varScale="1">
        <p:scale>
          <a:sx n="94" d="100"/>
          <a:sy n="94" d="100"/>
        </p:scale>
        <p:origin x="368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4-18T12:41:37.848" idx="1">
    <p:pos x="10" y="10"/>
    <p:text>I think either before or after this we should add an agenda page that helps orient the room around what to expect for the training. Since it will be an interactive training I think this will help organize the conversation</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19-04-18T13:15:32.501" idx="9">
    <p:pos x="10" y="10"/>
    <p:text>I think this slide makes more sense in the what is the Census Section </p:text>
  </p:cm>
</p:cmLst>
</file>

<file path=ppt/comments/comment3.xml><?xml version="1.0" encoding="utf-8"?>
<p:cmLst xmlns:a="http://schemas.openxmlformats.org/drawingml/2006/main" xmlns:r="http://schemas.openxmlformats.org/officeDocument/2006/relationships" xmlns:p="http://schemas.openxmlformats.org/presentationml/2006/main">
  <p:cm authorId="2" dt="2019-04-18T13:22:31.242" idx="5">
    <p:pos x="10" y="10"/>
    <p:text>Worth pointing out that these groups are intersecting....
Also...this is just more of a question..but I see how this graphic is definintely better than what was before, because the language is more legible, but i do think there was value in the visualization of how they overlap, would the team be open to me working on a graphic that accomplishes both goals?</p:text>
  </p:cm>
</p:cmLst>
</file>

<file path=ppt/comments/comment4.xml><?xml version="1.0" encoding="utf-8"?>
<p:cmLst xmlns:a="http://schemas.openxmlformats.org/drawingml/2006/main" xmlns:r="http://schemas.openxmlformats.org/officeDocument/2006/relationships" xmlns:p="http://schemas.openxmlformats.org/presentationml/2006/main">
  <p:cm authorId="2" dt="2019-04-18T13:22:31.242" idx="16">
    <p:pos x="10" y="10"/>
    <p:text>Worth pointing out that these groups are intersecting....
Also...this is just more of a question..but I see how this graphic is definintely better than what was before, because the language is more legible, but i do think there was value in the visualization of how they overlap, would the team be open to me working on a graphic that accomplishes both goals?</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19-04-17T15:59:51.597" idx="21">
    <p:pos x="4692" y="672"/>
    <p:text>I'm confused by this slide - not sure what it's trying to say.</p:text>
    <p:extLst>
      <p:ext uri="{C676402C-5697-4E1C-873F-D02D1690AC5C}">
        <p15:threadingInfo xmlns:p15="http://schemas.microsoft.com/office/powerpoint/2012/main" timeZoneBias="360"/>
      </p:ext>
    </p:extLst>
  </p:cm>
  <p:cm authorId="2" dt="2019-04-18T13:39:58.527" idx="27">
    <p:pos x="10" y="10"/>
    <p:text>I tihnk here would be a good place to start a Part III: Getting Out The Count, What Is Being Done Now?
And to have this part structured as:
Census.Gov-- GOTC Outreach Efforts: Partnership Opportunities, Complete Count Committe structue, Regional Offices, Resources.
Census Counts: Move the pledge page to this section, Toolkit in the works, Various WebSites., Running State CAN Network.
Partnership Activities:
The purpose of the Partnership Census Efforts is to raise the level of importance of Census for the Network, mobilize network, curate and generate resources specific to community action, equip agencies to concuct effect local outreach efforts  </p:text>
  </p:cm>
</p:cmLst>
</file>

<file path=ppt/comments/comment6.xml><?xml version="1.0" encoding="utf-8"?>
<p:cmLst xmlns:a="http://schemas.openxmlformats.org/drawingml/2006/main" xmlns:r="http://schemas.openxmlformats.org/officeDocument/2006/relationships" xmlns:p="http://schemas.openxmlformats.org/presentationml/2006/main">
  <p:cm authorId="1" dt="2019-04-17T16:58:17.678" idx="2">
    <p:pos x="5376" y="864"/>
    <p:text>Is there a good reason to include these people?</p:text>
    <p:extLst>
      <p:ext uri="{C676402C-5697-4E1C-873F-D02D1690AC5C}">
        <p15:threadingInfo xmlns:p15="http://schemas.microsoft.com/office/powerpoint/2012/main" timeZoneBias="360"/>
      </p:ext>
    </p:extLst>
  </p:cm>
  <p:cm authorId="1" dt="2019-04-17T17:07:16.789" idx="3">
    <p:pos x="5376" y="960"/>
    <p:text>We might just want to keep it basic -- we have a working group made up of state association directors that is an advisory board for our activities.</p:text>
    <p:extLst>
      <p:ext uri="{C676402C-5697-4E1C-873F-D02D1690AC5C}">
        <p15:threadingInfo xmlns:p15="http://schemas.microsoft.com/office/powerpoint/2012/main" timeZoneBias="360">
          <p15:parentCm authorId="1" idx="2"/>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1F2F42-87E2-4D90-BB99-6884EC4102AB}" type="doc">
      <dgm:prSet loTypeId="urn:microsoft.com/office/officeart/2005/8/layout/gear1" loCatId="relationship" qsTypeId="urn:microsoft.com/office/officeart/2005/8/quickstyle/simple1" qsCatId="simple" csTypeId="urn:microsoft.com/office/officeart/2005/8/colors/accent1_2" csCatId="accent1" phldr="1"/>
      <dgm:spPr/>
    </dgm:pt>
    <dgm:pt modelId="{65ED772F-BDB2-4D32-B957-56081BB1BB0B}">
      <dgm:prSet phldrT="[Text]" custT="1"/>
      <dgm:spPr/>
      <dgm:t>
        <a:bodyPr/>
        <a:lstStyle/>
        <a:p>
          <a:r>
            <a:rPr lang="en-US" sz="3600" b="1" dirty="0"/>
            <a:t>Hub of Hubs</a:t>
          </a:r>
        </a:p>
      </dgm:t>
    </dgm:pt>
    <dgm:pt modelId="{FDE82D0E-D095-434D-B8B9-7F09C2F900DB}" type="parTrans" cxnId="{1125EACC-4185-4A73-8961-A640F03D5D4E}">
      <dgm:prSet/>
      <dgm:spPr/>
      <dgm:t>
        <a:bodyPr/>
        <a:lstStyle/>
        <a:p>
          <a:endParaRPr lang="en-US"/>
        </a:p>
      </dgm:t>
    </dgm:pt>
    <dgm:pt modelId="{124EBF86-2612-48A0-BA0D-9535ED224C0C}" type="sibTrans" cxnId="{1125EACC-4185-4A73-8961-A640F03D5D4E}">
      <dgm:prSet/>
      <dgm:spPr/>
      <dgm:t>
        <a:bodyPr/>
        <a:lstStyle/>
        <a:p>
          <a:endParaRPr lang="en-US"/>
        </a:p>
      </dgm:t>
    </dgm:pt>
    <dgm:pt modelId="{17CEA455-4A0A-4A5B-940B-0925A643E2D0}">
      <dgm:prSet phldrT="[Text]"/>
      <dgm:spPr/>
      <dgm:t>
        <a:bodyPr/>
        <a:lstStyle/>
        <a:p>
          <a:r>
            <a:rPr lang="en-US" b="1" dirty="0"/>
            <a:t>National Hubs</a:t>
          </a:r>
        </a:p>
      </dgm:t>
    </dgm:pt>
    <dgm:pt modelId="{9388A9CF-8D59-4494-8333-10EE5CCA08ED}" type="parTrans" cxnId="{D6EBB438-ABD4-4A2C-A1C2-77CA59695747}">
      <dgm:prSet/>
      <dgm:spPr/>
      <dgm:t>
        <a:bodyPr/>
        <a:lstStyle/>
        <a:p>
          <a:endParaRPr lang="en-US"/>
        </a:p>
      </dgm:t>
    </dgm:pt>
    <dgm:pt modelId="{0DBAAF9F-CF61-4B92-B1D2-EF01AD13FA01}" type="sibTrans" cxnId="{D6EBB438-ABD4-4A2C-A1C2-77CA59695747}">
      <dgm:prSet/>
      <dgm:spPr/>
      <dgm:t>
        <a:bodyPr/>
        <a:lstStyle/>
        <a:p>
          <a:endParaRPr lang="en-US"/>
        </a:p>
      </dgm:t>
    </dgm:pt>
    <dgm:pt modelId="{61DEE83A-C0DA-4797-990B-FF089C4FE111}">
      <dgm:prSet phldrT="[Text]" custT="1"/>
      <dgm:spPr/>
      <dgm:t>
        <a:bodyPr/>
        <a:lstStyle/>
        <a:p>
          <a:r>
            <a:rPr lang="en-US" sz="2800" b="1" dirty="0"/>
            <a:t>State Hubs</a:t>
          </a:r>
        </a:p>
      </dgm:t>
    </dgm:pt>
    <dgm:pt modelId="{8B4BFE5B-A5FE-4437-A0A0-D1285DA8EF2B}" type="parTrans" cxnId="{287A1BC2-A65F-47B2-A9B6-1B725EB8339F}">
      <dgm:prSet/>
      <dgm:spPr/>
      <dgm:t>
        <a:bodyPr/>
        <a:lstStyle/>
        <a:p>
          <a:endParaRPr lang="en-US"/>
        </a:p>
      </dgm:t>
    </dgm:pt>
    <dgm:pt modelId="{3A9B0357-AC1F-46CF-9225-5AB641D10EDD}" type="sibTrans" cxnId="{287A1BC2-A65F-47B2-A9B6-1B725EB8339F}">
      <dgm:prSet/>
      <dgm:spPr/>
      <dgm:t>
        <a:bodyPr/>
        <a:lstStyle/>
        <a:p>
          <a:endParaRPr lang="en-US"/>
        </a:p>
      </dgm:t>
    </dgm:pt>
    <dgm:pt modelId="{84B12677-54A3-4F1B-BDD1-34390077811F}" type="pres">
      <dgm:prSet presAssocID="{FB1F2F42-87E2-4D90-BB99-6884EC4102AB}" presName="composite" presStyleCnt="0">
        <dgm:presLayoutVars>
          <dgm:chMax val="3"/>
          <dgm:animLvl val="lvl"/>
          <dgm:resizeHandles val="exact"/>
        </dgm:presLayoutVars>
      </dgm:prSet>
      <dgm:spPr/>
    </dgm:pt>
    <dgm:pt modelId="{8D2D7217-05C6-4E44-8C8F-7B717D2A013E}" type="pres">
      <dgm:prSet presAssocID="{65ED772F-BDB2-4D32-B957-56081BB1BB0B}" presName="gear1" presStyleLbl="node1" presStyleIdx="0" presStyleCnt="3">
        <dgm:presLayoutVars>
          <dgm:chMax val="1"/>
          <dgm:bulletEnabled val="1"/>
        </dgm:presLayoutVars>
      </dgm:prSet>
      <dgm:spPr/>
    </dgm:pt>
    <dgm:pt modelId="{8DF0120D-2F78-4D2F-8C25-A13704941615}" type="pres">
      <dgm:prSet presAssocID="{65ED772F-BDB2-4D32-B957-56081BB1BB0B}" presName="gear1srcNode" presStyleLbl="node1" presStyleIdx="0" presStyleCnt="3"/>
      <dgm:spPr/>
    </dgm:pt>
    <dgm:pt modelId="{3F9F0C96-26C9-4010-8613-AF6A4427F889}" type="pres">
      <dgm:prSet presAssocID="{65ED772F-BDB2-4D32-B957-56081BB1BB0B}" presName="gear1dstNode" presStyleLbl="node1" presStyleIdx="0" presStyleCnt="3"/>
      <dgm:spPr/>
    </dgm:pt>
    <dgm:pt modelId="{5272229F-A35F-4D87-85A7-096958259C37}" type="pres">
      <dgm:prSet presAssocID="{17CEA455-4A0A-4A5B-940B-0925A643E2D0}" presName="gear2" presStyleLbl="node1" presStyleIdx="1" presStyleCnt="3" custLinFactNeighborX="2588" custLinFactNeighborY="3333">
        <dgm:presLayoutVars>
          <dgm:chMax val="1"/>
          <dgm:bulletEnabled val="1"/>
        </dgm:presLayoutVars>
      </dgm:prSet>
      <dgm:spPr/>
    </dgm:pt>
    <dgm:pt modelId="{29D7228C-7A8F-40BD-B30A-82C0F081564A}" type="pres">
      <dgm:prSet presAssocID="{17CEA455-4A0A-4A5B-940B-0925A643E2D0}" presName="gear2srcNode" presStyleLbl="node1" presStyleIdx="1" presStyleCnt="3"/>
      <dgm:spPr/>
    </dgm:pt>
    <dgm:pt modelId="{3E7349C8-5893-40CD-9D30-4CE3EAA6D0E6}" type="pres">
      <dgm:prSet presAssocID="{17CEA455-4A0A-4A5B-940B-0925A643E2D0}" presName="gear2dstNode" presStyleLbl="node1" presStyleIdx="1" presStyleCnt="3"/>
      <dgm:spPr/>
    </dgm:pt>
    <dgm:pt modelId="{C25D202D-F34E-463D-BFD2-93762E5E7BE1}" type="pres">
      <dgm:prSet presAssocID="{61DEE83A-C0DA-4797-990B-FF089C4FE111}" presName="gear3" presStyleLbl="node1" presStyleIdx="2" presStyleCnt="3"/>
      <dgm:spPr/>
    </dgm:pt>
    <dgm:pt modelId="{5CCCA739-4494-4B91-8815-AA9F3D175870}" type="pres">
      <dgm:prSet presAssocID="{61DEE83A-C0DA-4797-990B-FF089C4FE111}" presName="gear3tx" presStyleLbl="node1" presStyleIdx="2" presStyleCnt="3">
        <dgm:presLayoutVars>
          <dgm:chMax val="1"/>
          <dgm:bulletEnabled val="1"/>
        </dgm:presLayoutVars>
      </dgm:prSet>
      <dgm:spPr/>
    </dgm:pt>
    <dgm:pt modelId="{E5945DC0-4A16-449F-844F-1242C9098CB9}" type="pres">
      <dgm:prSet presAssocID="{61DEE83A-C0DA-4797-990B-FF089C4FE111}" presName="gear3srcNode" presStyleLbl="node1" presStyleIdx="2" presStyleCnt="3"/>
      <dgm:spPr/>
    </dgm:pt>
    <dgm:pt modelId="{8C631A22-6CDB-4DE4-B279-EEB414655CF1}" type="pres">
      <dgm:prSet presAssocID="{61DEE83A-C0DA-4797-990B-FF089C4FE111}" presName="gear3dstNode" presStyleLbl="node1" presStyleIdx="2" presStyleCnt="3"/>
      <dgm:spPr/>
    </dgm:pt>
    <dgm:pt modelId="{5CFCA050-F7C8-4047-91BB-67FCD2C25625}" type="pres">
      <dgm:prSet presAssocID="{124EBF86-2612-48A0-BA0D-9535ED224C0C}" presName="connector1" presStyleLbl="sibTrans2D1" presStyleIdx="0" presStyleCnt="3"/>
      <dgm:spPr/>
    </dgm:pt>
    <dgm:pt modelId="{600B48D3-4E2B-46FA-9972-6A21E70E5B8A}" type="pres">
      <dgm:prSet presAssocID="{0DBAAF9F-CF61-4B92-B1D2-EF01AD13FA01}" presName="connector2" presStyleLbl="sibTrans2D1" presStyleIdx="1" presStyleCnt="3" custLinFactNeighborX="-1276" custLinFactNeighborY="4368"/>
      <dgm:spPr/>
    </dgm:pt>
    <dgm:pt modelId="{7C0070A1-F733-4584-A114-CDE92CDD8403}" type="pres">
      <dgm:prSet presAssocID="{3A9B0357-AC1F-46CF-9225-5AB641D10EDD}" presName="connector3" presStyleLbl="sibTrans2D1" presStyleIdx="2" presStyleCnt="3"/>
      <dgm:spPr/>
    </dgm:pt>
  </dgm:ptLst>
  <dgm:cxnLst>
    <dgm:cxn modelId="{F418490F-B11C-4D5A-BAD9-7802341CB866}" type="presOf" srcId="{FB1F2F42-87E2-4D90-BB99-6884EC4102AB}" destId="{84B12677-54A3-4F1B-BDD1-34390077811F}" srcOrd="0" destOrd="0" presId="urn:microsoft.com/office/officeart/2005/8/layout/gear1"/>
    <dgm:cxn modelId="{D6EBB438-ABD4-4A2C-A1C2-77CA59695747}" srcId="{FB1F2F42-87E2-4D90-BB99-6884EC4102AB}" destId="{17CEA455-4A0A-4A5B-940B-0925A643E2D0}" srcOrd="1" destOrd="0" parTransId="{9388A9CF-8D59-4494-8333-10EE5CCA08ED}" sibTransId="{0DBAAF9F-CF61-4B92-B1D2-EF01AD13FA01}"/>
    <dgm:cxn modelId="{E1343F63-95C8-425D-9953-944E0D4F474B}" type="presOf" srcId="{61DEE83A-C0DA-4797-990B-FF089C4FE111}" destId="{5CCCA739-4494-4B91-8815-AA9F3D175870}" srcOrd="1" destOrd="0" presId="urn:microsoft.com/office/officeart/2005/8/layout/gear1"/>
    <dgm:cxn modelId="{5FD2FB48-C10B-4505-89EA-3365ABA966BB}" type="presOf" srcId="{17CEA455-4A0A-4A5B-940B-0925A643E2D0}" destId="{3E7349C8-5893-40CD-9D30-4CE3EAA6D0E6}" srcOrd="2" destOrd="0" presId="urn:microsoft.com/office/officeart/2005/8/layout/gear1"/>
    <dgm:cxn modelId="{11F5196D-478D-43CF-8186-DB04170E7E8C}" type="presOf" srcId="{65ED772F-BDB2-4D32-B957-56081BB1BB0B}" destId="{3F9F0C96-26C9-4010-8613-AF6A4427F889}" srcOrd="2" destOrd="0" presId="urn:microsoft.com/office/officeart/2005/8/layout/gear1"/>
    <dgm:cxn modelId="{16A423A7-72AE-48AD-9CF8-03E1FBC286F7}" type="presOf" srcId="{124EBF86-2612-48A0-BA0D-9535ED224C0C}" destId="{5CFCA050-F7C8-4047-91BB-67FCD2C25625}" srcOrd="0" destOrd="0" presId="urn:microsoft.com/office/officeart/2005/8/layout/gear1"/>
    <dgm:cxn modelId="{DFD90CC0-F9A7-44BE-B363-DFF74F9A3DA9}" type="presOf" srcId="{65ED772F-BDB2-4D32-B957-56081BB1BB0B}" destId="{8DF0120D-2F78-4D2F-8C25-A13704941615}" srcOrd="1" destOrd="0" presId="urn:microsoft.com/office/officeart/2005/8/layout/gear1"/>
    <dgm:cxn modelId="{6F8BD3C0-C216-44DA-9391-8865DF9D0DDB}" type="presOf" srcId="{61DEE83A-C0DA-4797-990B-FF089C4FE111}" destId="{8C631A22-6CDB-4DE4-B279-EEB414655CF1}" srcOrd="3" destOrd="0" presId="urn:microsoft.com/office/officeart/2005/8/layout/gear1"/>
    <dgm:cxn modelId="{287A1BC2-A65F-47B2-A9B6-1B725EB8339F}" srcId="{FB1F2F42-87E2-4D90-BB99-6884EC4102AB}" destId="{61DEE83A-C0DA-4797-990B-FF089C4FE111}" srcOrd="2" destOrd="0" parTransId="{8B4BFE5B-A5FE-4437-A0A0-D1285DA8EF2B}" sibTransId="{3A9B0357-AC1F-46CF-9225-5AB641D10EDD}"/>
    <dgm:cxn modelId="{159970C6-D203-4A5D-A361-39CA95F12B2A}" type="presOf" srcId="{61DEE83A-C0DA-4797-990B-FF089C4FE111}" destId="{C25D202D-F34E-463D-BFD2-93762E5E7BE1}" srcOrd="0" destOrd="0" presId="urn:microsoft.com/office/officeart/2005/8/layout/gear1"/>
    <dgm:cxn modelId="{485653C6-3316-4DFB-80B6-0477277B8043}" type="presOf" srcId="{65ED772F-BDB2-4D32-B957-56081BB1BB0B}" destId="{8D2D7217-05C6-4E44-8C8F-7B717D2A013E}" srcOrd="0" destOrd="0" presId="urn:microsoft.com/office/officeart/2005/8/layout/gear1"/>
    <dgm:cxn modelId="{1125EACC-4185-4A73-8961-A640F03D5D4E}" srcId="{FB1F2F42-87E2-4D90-BB99-6884EC4102AB}" destId="{65ED772F-BDB2-4D32-B957-56081BB1BB0B}" srcOrd="0" destOrd="0" parTransId="{FDE82D0E-D095-434D-B8B9-7F09C2F900DB}" sibTransId="{124EBF86-2612-48A0-BA0D-9535ED224C0C}"/>
    <dgm:cxn modelId="{D06577D2-921B-434E-B2F5-A90CA2E0F1B6}" type="presOf" srcId="{17CEA455-4A0A-4A5B-940B-0925A643E2D0}" destId="{5272229F-A35F-4D87-85A7-096958259C37}" srcOrd="0" destOrd="0" presId="urn:microsoft.com/office/officeart/2005/8/layout/gear1"/>
    <dgm:cxn modelId="{CBBC28D6-1B86-45BC-BCA7-4BE622CEB76A}" type="presOf" srcId="{61DEE83A-C0DA-4797-990B-FF089C4FE111}" destId="{E5945DC0-4A16-449F-844F-1242C9098CB9}" srcOrd="2" destOrd="0" presId="urn:microsoft.com/office/officeart/2005/8/layout/gear1"/>
    <dgm:cxn modelId="{32B0E5D8-B0E9-40FC-8568-DD0C71C4BD7D}" type="presOf" srcId="{3A9B0357-AC1F-46CF-9225-5AB641D10EDD}" destId="{7C0070A1-F733-4584-A114-CDE92CDD8403}" srcOrd="0" destOrd="0" presId="urn:microsoft.com/office/officeart/2005/8/layout/gear1"/>
    <dgm:cxn modelId="{EE72C9DF-E231-4062-9E8D-E1A277CC2BF2}" type="presOf" srcId="{17CEA455-4A0A-4A5B-940B-0925A643E2D0}" destId="{29D7228C-7A8F-40BD-B30A-82C0F081564A}" srcOrd="1" destOrd="0" presId="urn:microsoft.com/office/officeart/2005/8/layout/gear1"/>
    <dgm:cxn modelId="{C045FDFA-9153-4E1B-871F-5C678CB63159}" type="presOf" srcId="{0DBAAF9F-CF61-4B92-B1D2-EF01AD13FA01}" destId="{600B48D3-4E2B-46FA-9972-6A21E70E5B8A}" srcOrd="0" destOrd="0" presId="urn:microsoft.com/office/officeart/2005/8/layout/gear1"/>
    <dgm:cxn modelId="{10EA3E60-C953-4FCA-A1AD-4338A1B5A411}" type="presParOf" srcId="{84B12677-54A3-4F1B-BDD1-34390077811F}" destId="{8D2D7217-05C6-4E44-8C8F-7B717D2A013E}" srcOrd="0" destOrd="0" presId="urn:microsoft.com/office/officeart/2005/8/layout/gear1"/>
    <dgm:cxn modelId="{A7A33C02-643B-43CE-B12B-9B0ED5A56A33}" type="presParOf" srcId="{84B12677-54A3-4F1B-BDD1-34390077811F}" destId="{8DF0120D-2F78-4D2F-8C25-A13704941615}" srcOrd="1" destOrd="0" presId="urn:microsoft.com/office/officeart/2005/8/layout/gear1"/>
    <dgm:cxn modelId="{EFE3B3B1-4823-4019-9C44-5C810C7DDCD1}" type="presParOf" srcId="{84B12677-54A3-4F1B-BDD1-34390077811F}" destId="{3F9F0C96-26C9-4010-8613-AF6A4427F889}" srcOrd="2" destOrd="0" presId="urn:microsoft.com/office/officeart/2005/8/layout/gear1"/>
    <dgm:cxn modelId="{BE4C1472-78E1-4FE7-8AD6-30D62551A4BC}" type="presParOf" srcId="{84B12677-54A3-4F1B-BDD1-34390077811F}" destId="{5272229F-A35F-4D87-85A7-096958259C37}" srcOrd="3" destOrd="0" presId="urn:microsoft.com/office/officeart/2005/8/layout/gear1"/>
    <dgm:cxn modelId="{5CA5E1B2-1146-4674-A162-1A94A298D6B7}" type="presParOf" srcId="{84B12677-54A3-4F1B-BDD1-34390077811F}" destId="{29D7228C-7A8F-40BD-B30A-82C0F081564A}" srcOrd="4" destOrd="0" presId="urn:microsoft.com/office/officeart/2005/8/layout/gear1"/>
    <dgm:cxn modelId="{CC49E9ED-2EE8-4F0F-B0DC-CCEE5008094B}" type="presParOf" srcId="{84B12677-54A3-4F1B-BDD1-34390077811F}" destId="{3E7349C8-5893-40CD-9D30-4CE3EAA6D0E6}" srcOrd="5" destOrd="0" presId="urn:microsoft.com/office/officeart/2005/8/layout/gear1"/>
    <dgm:cxn modelId="{BE634C28-8759-49DF-8B5F-92A4D757451F}" type="presParOf" srcId="{84B12677-54A3-4F1B-BDD1-34390077811F}" destId="{C25D202D-F34E-463D-BFD2-93762E5E7BE1}" srcOrd="6" destOrd="0" presId="urn:microsoft.com/office/officeart/2005/8/layout/gear1"/>
    <dgm:cxn modelId="{B5639EC6-9122-4FD6-B024-927205B38FF8}" type="presParOf" srcId="{84B12677-54A3-4F1B-BDD1-34390077811F}" destId="{5CCCA739-4494-4B91-8815-AA9F3D175870}" srcOrd="7" destOrd="0" presId="urn:microsoft.com/office/officeart/2005/8/layout/gear1"/>
    <dgm:cxn modelId="{C7CDC989-FD8D-4D68-BA51-BD3FFC5977ED}" type="presParOf" srcId="{84B12677-54A3-4F1B-BDD1-34390077811F}" destId="{E5945DC0-4A16-449F-844F-1242C9098CB9}" srcOrd="8" destOrd="0" presId="urn:microsoft.com/office/officeart/2005/8/layout/gear1"/>
    <dgm:cxn modelId="{0E44166C-7229-4ABB-BA8F-8236635497CF}" type="presParOf" srcId="{84B12677-54A3-4F1B-BDD1-34390077811F}" destId="{8C631A22-6CDB-4DE4-B279-EEB414655CF1}" srcOrd="9" destOrd="0" presId="urn:microsoft.com/office/officeart/2005/8/layout/gear1"/>
    <dgm:cxn modelId="{BE6766FE-7BBF-4727-B96E-15B6E985A5FF}" type="presParOf" srcId="{84B12677-54A3-4F1B-BDD1-34390077811F}" destId="{5CFCA050-F7C8-4047-91BB-67FCD2C25625}" srcOrd="10" destOrd="0" presId="urn:microsoft.com/office/officeart/2005/8/layout/gear1"/>
    <dgm:cxn modelId="{922CAF88-EA92-4422-BA80-42D717A3B083}" type="presParOf" srcId="{84B12677-54A3-4F1B-BDD1-34390077811F}" destId="{600B48D3-4E2B-46FA-9972-6A21E70E5B8A}" srcOrd="11" destOrd="0" presId="urn:microsoft.com/office/officeart/2005/8/layout/gear1"/>
    <dgm:cxn modelId="{6E7850D5-0944-465C-A7FD-BA4AF50DEEA2}" type="presParOf" srcId="{84B12677-54A3-4F1B-BDD1-34390077811F}" destId="{7C0070A1-F733-4584-A114-CDE92CDD840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D7217-05C6-4E44-8C8F-7B717D2A013E}">
      <dsp:nvSpPr>
        <dsp:cNvPr id="0" name=""/>
        <dsp:cNvSpPr/>
      </dsp:nvSpPr>
      <dsp:spPr>
        <a:xfrm>
          <a:off x="3259449" y="2211750"/>
          <a:ext cx="2703250" cy="270325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b="1" kern="1200" dirty="0"/>
            <a:t>Hub of Hubs</a:t>
          </a:r>
        </a:p>
      </dsp:txBody>
      <dsp:txXfrm>
        <a:off x="3802923" y="2844973"/>
        <a:ext cx="1616302" cy="1389527"/>
      </dsp:txXfrm>
    </dsp:sp>
    <dsp:sp modelId="{5272229F-A35F-4D87-85A7-096958259C37}">
      <dsp:nvSpPr>
        <dsp:cNvPr id="0" name=""/>
        <dsp:cNvSpPr/>
      </dsp:nvSpPr>
      <dsp:spPr>
        <a:xfrm>
          <a:off x="1737529" y="1638327"/>
          <a:ext cx="1966000" cy="196600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National Hubs</a:t>
          </a:r>
        </a:p>
      </dsp:txBody>
      <dsp:txXfrm>
        <a:off x="2232475" y="2136265"/>
        <a:ext cx="976108" cy="970124"/>
      </dsp:txXfrm>
    </dsp:sp>
    <dsp:sp modelId="{C25D202D-F34E-463D-BFD2-93762E5E7BE1}">
      <dsp:nvSpPr>
        <dsp:cNvPr id="0" name=""/>
        <dsp:cNvSpPr/>
      </dsp:nvSpPr>
      <dsp:spPr>
        <a:xfrm rot="20700000">
          <a:off x="2787810" y="216460"/>
          <a:ext cx="1926279" cy="192627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t>State Hubs</a:t>
          </a:r>
        </a:p>
      </dsp:txBody>
      <dsp:txXfrm rot="-20700000">
        <a:off x="3210299" y="638950"/>
        <a:ext cx="1081300" cy="1081300"/>
      </dsp:txXfrm>
    </dsp:sp>
    <dsp:sp modelId="{5CFCA050-F7C8-4047-91BB-67FCD2C25625}">
      <dsp:nvSpPr>
        <dsp:cNvPr id="0" name=""/>
        <dsp:cNvSpPr/>
      </dsp:nvSpPr>
      <dsp:spPr>
        <a:xfrm>
          <a:off x="3059579" y="1799274"/>
          <a:ext cx="3460160" cy="3460160"/>
        </a:xfrm>
        <a:prstGeom prst="circularArrow">
          <a:avLst>
            <a:gd name="adj1" fmla="val 4688"/>
            <a:gd name="adj2" fmla="val 299029"/>
            <a:gd name="adj3" fmla="val 2531048"/>
            <a:gd name="adj4" fmla="val 1582958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0B48D3-4E2B-46FA-9972-6A21E70E5B8A}">
      <dsp:nvSpPr>
        <dsp:cNvPr id="0" name=""/>
        <dsp:cNvSpPr/>
      </dsp:nvSpPr>
      <dsp:spPr>
        <a:xfrm>
          <a:off x="1306395" y="1244518"/>
          <a:ext cx="2514023" cy="2514023"/>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0070A1-F733-4584-A114-CDE92CDD8403}">
      <dsp:nvSpPr>
        <dsp:cNvPr id="0" name=""/>
        <dsp:cNvSpPr/>
      </dsp:nvSpPr>
      <dsp:spPr>
        <a:xfrm>
          <a:off x="2342242" y="-208559"/>
          <a:ext cx="2710623" cy="271062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C13C12-325F-451A-A33B-CDEEF59D00A4}" type="datetimeFigureOut">
              <a:rPr lang="en-US" smtClean="0"/>
              <a:t>4/23/2019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2DE50E-D824-4F21-934E-C6A9BAE9AD57}" type="slidenum">
              <a:rPr lang="en-US" smtClean="0"/>
              <a:t>‹#›</a:t>
            </a:fld>
            <a:endParaRPr lang="en-US"/>
          </a:p>
        </p:txBody>
      </p:sp>
    </p:spTree>
    <p:extLst>
      <p:ext uri="{BB962C8B-B14F-4D97-AF65-F5344CB8AC3E}">
        <p14:creationId xmlns:p14="http://schemas.microsoft.com/office/powerpoint/2010/main" val="145264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a:t>
            </a:fld>
            <a:endParaRPr lang="en-US"/>
          </a:p>
        </p:txBody>
      </p:sp>
    </p:spTree>
    <p:extLst>
      <p:ext uri="{BB962C8B-B14F-4D97-AF65-F5344CB8AC3E}">
        <p14:creationId xmlns:p14="http://schemas.microsoft.com/office/powerpoint/2010/main" val="159128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type</a:t>
            </a:r>
            <a:r>
              <a:rPr lang="en-US" baseline="0" dirty="0"/>
              <a:t> your thoughts on these in the chat window</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a:t>
            </a:fld>
            <a:endParaRPr lang="en-US"/>
          </a:p>
        </p:txBody>
      </p:sp>
    </p:spTree>
    <p:extLst>
      <p:ext uri="{BB962C8B-B14F-4D97-AF65-F5344CB8AC3E}">
        <p14:creationId xmlns:p14="http://schemas.microsoft.com/office/powerpoint/2010/main" val="2023104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4</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5</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Self-Response phase: </a:t>
            </a:r>
          </a:p>
          <a:p>
            <a:pPr marL="800100" marR="0" lvl="1"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Census Bureau mails information about the decennial questionnaire to almost all households (before April 1, 2020).</a:t>
            </a:r>
          </a:p>
          <a:p>
            <a:pPr marL="800100" marR="0" lvl="1"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For 2020, some households will be mailed the actual questionnaire, most households will be mailed an online link to fill out the form, &amp; everyone will have the opportunity to mail in the form if they choose not to fill it out online.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n-lt"/>
                <a:ea typeface="+mn-ea"/>
                <a:cs typeface="+mn-cs"/>
              </a:rPr>
              <a:t>The most accurate &amp; complete population data is submitted during this phase.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2"/>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Non-Response Follow Up phase: </a:t>
            </a:r>
          </a:p>
          <a:p>
            <a:pPr marL="800100" marR="0" lvl="1" indent="-3429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Census Bureau hires 100s of thousands of people to go door-to-door to count every household that didn’t self-respond (after April 1, 2020).</a:t>
            </a:r>
          </a:p>
          <a:p>
            <a:pPr marL="800100" marR="0" lvl="1" indent="-3429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Much more expensive than the self-response phase (</a:t>
            </a:r>
            <a:r>
              <a:rPr kumimoji="0" lang="en-US" sz="1200" b="1" i="0" u="none" strike="noStrike" kern="1200" cap="none" spc="0" normalizeH="0" baseline="0" noProof="0" dirty="0">
                <a:ln>
                  <a:noFill/>
                </a:ln>
                <a:solidFill>
                  <a:prstClr val="black"/>
                </a:solidFill>
                <a:effectLst/>
                <a:uLnTx/>
                <a:uFillTx/>
                <a:latin typeface="+mn-lt"/>
                <a:ea typeface="+mn-ea"/>
                <a:cs typeface="+mn-cs"/>
              </a:rPr>
              <a:t>$2 BILLION </a:t>
            </a:r>
            <a:r>
              <a:rPr kumimoji="0" lang="en-US" sz="1200" b="0" i="0" u="none" strike="noStrike" kern="1200" cap="none" spc="0" normalizeH="0" baseline="0" noProof="0" dirty="0">
                <a:ln>
                  <a:noFill/>
                </a:ln>
                <a:solidFill>
                  <a:prstClr val="black"/>
                </a:solidFill>
                <a:effectLst/>
                <a:uLnTx/>
                <a:uFillTx/>
                <a:latin typeface="+mn-lt"/>
                <a:ea typeface="+mn-ea"/>
                <a:cs typeface="+mn-cs"/>
              </a:rPr>
              <a:t>in 2010).</a:t>
            </a:r>
          </a:p>
          <a:p>
            <a:pPr marL="800100" marR="0" lvl="1" indent="-3429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black"/>
                </a:solidFill>
                <a:effectLst/>
                <a:uLnTx/>
                <a:uFillTx/>
                <a:latin typeface="+mn-lt"/>
                <a:ea typeface="+mn-ea"/>
                <a:cs typeface="+mn-cs"/>
              </a:rPr>
              <a:t>During this phase, the risk is greatest that people will be missed and the count will be inaccurate. </a:t>
            </a:r>
          </a:p>
          <a:p>
            <a:pPr marL="800100" marR="0" lvl="1"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Areas with large shares of households that don’t self-respond are therefore “</a:t>
            </a:r>
            <a:r>
              <a:rPr kumimoji="0" lang="en-US" sz="1200" b="1" i="0" u="none" strike="noStrike" kern="1200" cap="none" spc="0" normalizeH="0" baseline="0" noProof="0" dirty="0">
                <a:ln>
                  <a:noFill/>
                </a:ln>
                <a:solidFill>
                  <a:prstClr val="black"/>
                </a:solidFill>
                <a:effectLst/>
                <a:uLnTx/>
                <a:uFillTx/>
                <a:latin typeface="+mn-lt"/>
                <a:ea typeface="+mn-ea"/>
                <a:cs typeface="+mn-cs"/>
              </a:rPr>
              <a:t>hard to count</a:t>
            </a:r>
            <a:r>
              <a:rPr kumimoji="0" lang="en-US" sz="1200" b="0" i="0" u="none" strike="noStrike" kern="1200" cap="none" spc="0" normalizeH="0" baseline="0" noProof="0" dirty="0">
                <a:ln>
                  <a:noFill/>
                </a:ln>
                <a:solidFill>
                  <a:prstClr val="black"/>
                </a:solidFill>
                <a:effectLst/>
                <a:uLnTx/>
                <a:uFillTx/>
                <a:latin typeface="+mn-lt"/>
                <a:ea typeface="+mn-ea"/>
                <a:cs typeface="+mn-cs"/>
              </a:rPr>
              <a:t>”.  Almost every community will have some households that don’t self-respond.  But some communities have </a:t>
            </a:r>
            <a:r>
              <a:rPr kumimoji="0" lang="en-US" sz="1200" b="1" i="0" u="none" strike="noStrike" kern="1200" cap="none" spc="0" normalizeH="0" baseline="0" noProof="0" dirty="0">
                <a:ln>
                  <a:noFill/>
                </a:ln>
                <a:solidFill>
                  <a:prstClr val="black"/>
                </a:solidFill>
                <a:effectLst/>
                <a:uLnTx/>
                <a:uFillTx/>
                <a:latin typeface="+mn-lt"/>
                <a:ea typeface="+mn-ea"/>
                <a:cs typeface="+mn-cs"/>
              </a:rPr>
              <a:t>as many as half of their households </a:t>
            </a:r>
            <a:r>
              <a:rPr kumimoji="0" lang="en-US" sz="1200" b="0" i="0" u="none" strike="noStrike" kern="1200" cap="none" spc="0" normalizeH="0" baseline="0" noProof="0" dirty="0">
                <a:ln>
                  <a:noFill/>
                </a:ln>
                <a:solidFill>
                  <a:prstClr val="black"/>
                </a:solidFill>
                <a:effectLst/>
                <a:uLnTx/>
                <a:uFillTx/>
                <a:latin typeface="+mn-lt"/>
                <a:ea typeface="+mn-ea"/>
                <a:cs typeface="+mn-cs"/>
              </a:rPr>
              <a:t>that need to be counted in person.  </a:t>
            </a:r>
            <a:r>
              <a:rPr kumimoji="0" lang="en-US" sz="1200" b="0" i="1" u="none" strike="noStrike" kern="1200" cap="none" spc="0" normalizeH="0" baseline="0" noProof="0" dirty="0">
                <a:ln>
                  <a:noFill/>
                </a:ln>
                <a:solidFill>
                  <a:prstClr val="black"/>
                </a:solidFill>
                <a:effectLst/>
                <a:uLnTx/>
                <a:uFillTx/>
                <a:latin typeface="+mn-lt"/>
                <a:ea typeface="+mn-ea"/>
                <a:cs typeface="+mn-cs"/>
              </a:rPr>
              <a:t>We’ve mapped these communities to help ensure a fair and accurate 2020 Census.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8</a:t>
            </a:fld>
            <a:endParaRPr lang="en-US"/>
          </a:p>
        </p:txBody>
      </p:sp>
    </p:spTree>
    <p:extLst>
      <p:ext uri="{BB962C8B-B14F-4D97-AF65-F5344CB8AC3E}">
        <p14:creationId xmlns:p14="http://schemas.microsoft.com/office/powerpoint/2010/main" val="218492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determines federal funding that impacts all aspects of the work of Community Action Agencies at the agency, family, and community level (link to ROMA)</a:t>
            </a:r>
          </a:p>
          <a:p>
            <a:endParaRPr lang="en-US" dirty="0"/>
          </a:p>
          <a:p>
            <a:endParaRPr lang="en-US" dirty="0"/>
          </a:p>
          <a:p>
            <a:r>
              <a:rPr lang="en-US" dirty="0"/>
              <a:t>- Yet: Ensuring a fair, inclusive, and accurate count requires planning, testing, updating, training, and oversight. (Like a CAA!) </a:t>
            </a:r>
          </a:p>
          <a:p>
            <a:endParaRPr lang="en-US" dirty="0"/>
          </a:p>
          <a:p>
            <a:r>
              <a:rPr lang="en-US" dirty="0"/>
              <a:t>Some groups of people have historically proven to be challenging to count accurately, these groups are the same people </a:t>
            </a:r>
            <a:r>
              <a:rPr lang="en-US" dirty="0" err="1"/>
              <a:t>surved</a:t>
            </a:r>
            <a:r>
              <a:rPr lang="en-US" dirty="0"/>
              <a:t> by community action </a:t>
            </a:r>
          </a:p>
        </p:txBody>
      </p:sp>
      <p:sp>
        <p:nvSpPr>
          <p:cNvPr id="4" name="Slide Number Placeholder 3"/>
          <p:cNvSpPr>
            <a:spLocks noGrp="1"/>
          </p:cNvSpPr>
          <p:nvPr>
            <p:ph type="sldNum" sz="quarter" idx="10"/>
          </p:nvPr>
        </p:nvSpPr>
        <p:spPr/>
        <p:txBody>
          <a:bodyPr/>
          <a:lstStyle/>
          <a:p>
            <a:fld id="{5E2DE50E-D824-4F21-934E-C6A9BAE9AD57}" type="slidenum">
              <a:rPr lang="en-US" smtClean="0"/>
              <a:t>11</a:t>
            </a:fld>
            <a:endParaRPr lang="en-US"/>
          </a:p>
        </p:txBody>
      </p:sp>
    </p:spTree>
    <p:extLst>
      <p:ext uri="{BB962C8B-B14F-4D97-AF65-F5344CB8AC3E}">
        <p14:creationId xmlns:p14="http://schemas.microsoft.com/office/powerpoint/2010/main" val="299704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12</a:t>
            </a:fld>
            <a:endParaRPr lang="en-US"/>
          </a:p>
        </p:txBody>
      </p:sp>
    </p:spTree>
    <p:extLst>
      <p:ext uri="{BB962C8B-B14F-4D97-AF65-F5344CB8AC3E}">
        <p14:creationId xmlns:p14="http://schemas.microsoft.com/office/powerpoint/2010/main" val="2756579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Changing Environment</a:t>
            </a:r>
            <a:r>
              <a:rPr lang="en-US" baseline="0" dirty="0"/>
              <a:t> </a:t>
            </a:r>
            <a:r>
              <a:rPr lang="en-US" dirty="0"/>
              <a:t>and Escalating Costs</a:t>
            </a:r>
          </a:p>
          <a:p>
            <a:r>
              <a:rPr lang="en-US" dirty="0"/>
              <a:t>The 2020 Census challenge is exacerbated by multiple environmental factors that have the potential</a:t>
            </a:r>
            <a:r>
              <a:rPr lang="en-US" baseline="0" dirty="0"/>
              <a:t> </a:t>
            </a:r>
            <a:r>
              <a:rPr lang="en-US" dirty="0"/>
              <a:t>to impact its success. </a:t>
            </a:r>
          </a:p>
          <a:p>
            <a:endParaRPr lang="en-US" dirty="0"/>
          </a:p>
          <a:p>
            <a:r>
              <a:rPr lang="en-US" dirty="0"/>
              <a:t>• </a:t>
            </a:r>
            <a:r>
              <a:rPr lang="en-US" b="1" dirty="0"/>
              <a:t>Constrained fiscal environment</a:t>
            </a:r>
            <a:r>
              <a:rPr lang="en-US" dirty="0"/>
              <a:t>: Budget</a:t>
            </a:r>
            <a:r>
              <a:rPr lang="en-US" baseline="0" dirty="0"/>
              <a:t> </a:t>
            </a:r>
            <a:r>
              <a:rPr lang="en-US" dirty="0"/>
              <a:t>deficits place significant pressure on funding</a:t>
            </a:r>
            <a:r>
              <a:rPr lang="en-US" baseline="0" dirty="0"/>
              <a:t> </a:t>
            </a:r>
            <a:r>
              <a:rPr lang="en-US" dirty="0"/>
              <a:t>available for the research, testing, design, and</a:t>
            </a:r>
            <a:r>
              <a:rPr lang="en-US" baseline="0" dirty="0"/>
              <a:t> </a:t>
            </a:r>
            <a:r>
              <a:rPr lang="en-US" dirty="0"/>
              <a:t>development work required for successful</a:t>
            </a:r>
            <a:r>
              <a:rPr lang="en-US" baseline="0" dirty="0"/>
              <a:t> </a:t>
            </a:r>
            <a:r>
              <a:rPr lang="en-US" dirty="0"/>
              <a:t>innovation.</a:t>
            </a:r>
          </a:p>
          <a:p>
            <a:endParaRPr lang="en-US" dirty="0"/>
          </a:p>
          <a:p>
            <a:r>
              <a:rPr lang="en-US" dirty="0"/>
              <a:t>• </a:t>
            </a:r>
            <a:r>
              <a:rPr lang="en-US" b="1" dirty="0"/>
              <a:t>Rapidly changing use of technology</a:t>
            </a:r>
            <a:r>
              <a:rPr lang="en-US" dirty="0"/>
              <a:t>:</a:t>
            </a:r>
            <a:r>
              <a:rPr lang="en-US" baseline="0" dirty="0"/>
              <a:t> </a:t>
            </a:r>
            <a:r>
              <a:rPr lang="en-US" dirty="0"/>
              <a:t>Stakeholders expect the decennial census to</a:t>
            </a:r>
            <a:r>
              <a:rPr lang="en-US" baseline="0" dirty="0"/>
              <a:t> </a:t>
            </a:r>
            <a:r>
              <a:rPr lang="en-US" dirty="0"/>
              <a:t>use technology innovation, yet the rapid pace</a:t>
            </a:r>
            <a:r>
              <a:rPr lang="en-US" baseline="0" dirty="0"/>
              <a:t> </a:t>
            </a:r>
            <a:r>
              <a:rPr lang="en-US" dirty="0"/>
              <a:t>of change makes it challenging to plan for and</a:t>
            </a:r>
            <a:r>
              <a:rPr lang="en-US" baseline="0" dirty="0"/>
              <a:t> </a:t>
            </a:r>
            <a:r>
              <a:rPr lang="en-US" dirty="0"/>
              <a:t>adequately test the use of these technologies</a:t>
            </a:r>
            <a:r>
              <a:rPr lang="en-US" baseline="0" dirty="0"/>
              <a:t> </a:t>
            </a:r>
            <a:r>
              <a:rPr lang="en-US" dirty="0"/>
              <a:t>before they become obsolete.</a:t>
            </a:r>
          </a:p>
          <a:p>
            <a:endParaRPr lang="en-US" dirty="0"/>
          </a:p>
          <a:p>
            <a:r>
              <a:rPr lang="en-US" dirty="0"/>
              <a:t>• </a:t>
            </a:r>
            <a:r>
              <a:rPr lang="en-US" b="1" dirty="0"/>
              <a:t>Information explosion</a:t>
            </a:r>
            <a:r>
              <a:rPr lang="en-US" dirty="0"/>
              <a:t>: Rapid changes in</a:t>
            </a:r>
            <a:r>
              <a:rPr lang="en-US" baseline="0" dirty="0"/>
              <a:t> </a:t>
            </a:r>
            <a:r>
              <a:rPr lang="en-US" dirty="0"/>
              <a:t>information technology (IT) create stakeholder</a:t>
            </a:r>
            <a:r>
              <a:rPr lang="en-US" baseline="0" dirty="0"/>
              <a:t> </a:t>
            </a:r>
            <a:r>
              <a:rPr lang="en-US" dirty="0"/>
              <a:t>expectations for how the Census Bureau interacts with the public to collect data and disseminate data products.</a:t>
            </a:r>
          </a:p>
          <a:p>
            <a:endParaRPr lang="en-US" dirty="0"/>
          </a:p>
          <a:p>
            <a:r>
              <a:rPr lang="en-US" dirty="0"/>
              <a:t>• </a:t>
            </a:r>
            <a:r>
              <a:rPr lang="en-US" b="1" dirty="0"/>
              <a:t>Distrust in government</a:t>
            </a:r>
            <a:r>
              <a:rPr lang="en-US" dirty="0"/>
              <a:t>: The public’s concerns</a:t>
            </a:r>
            <a:r>
              <a:rPr lang="en-US" baseline="0" dirty="0"/>
              <a:t> </a:t>
            </a:r>
            <a:r>
              <a:rPr lang="en-US" dirty="0"/>
              <a:t>about information security and privacy, the</a:t>
            </a:r>
            <a:r>
              <a:rPr lang="en-US" baseline="0" dirty="0"/>
              <a:t> </a:t>
            </a:r>
            <a:r>
              <a:rPr lang="en-US" dirty="0"/>
              <a:t>confidentiality of information given to the government, and how government programs use the information they collect continue to grow.</a:t>
            </a:r>
            <a:r>
              <a:rPr lang="en-US" baseline="0" dirty="0"/>
              <a:t> </a:t>
            </a:r>
            <a:r>
              <a:rPr lang="en-US" dirty="0"/>
              <a:t>This impacts response rates and could make it</a:t>
            </a:r>
            <a:r>
              <a:rPr lang="en-US" baseline="0" dirty="0"/>
              <a:t> </a:t>
            </a:r>
            <a:r>
              <a:rPr lang="en-US" dirty="0"/>
              <a:t>more difficult for government agencies to collect important demographic survey information.</a:t>
            </a:r>
          </a:p>
          <a:p>
            <a:endParaRPr lang="en-US" dirty="0"/>
          </a:p>
          <a:p>
            <a:r>
              <a:rPr lang="en-US" dirty="0"/>
              <a:t>• </a:t>
            </a:r>
            <a:r>
              <a:rPr lang="en-US" b="1" dirty="0"/>
              <a:t>Declining response rates</a:t>
            </a:r>
            <a:r>
              <a:rPr lang="en-US" dirty="0"/>
              <a:t>: Response rates for</a:t>
            </a:r>
            <a:r>
              <a:rPr lang="en-US" baseline="0" dirty="0"/>
              <a:t> </a:t>
            </a:r>
            <a:r>
              <a:rPr lang="en-US" dirty="0"/>
              <a:t>Census Bureau surveys, and for surveys and censuses in general, have declined as citizens</a:t>
            </a:r>
            <a:r>
              <a:rPr lang="en-US" baseline="0" dirty="0"/>
              <a:t> </a:t>
            </a:r>
            <a:r>
              <a:rPr lang="en-US" dirty="0"/>
              <a:t>are overloaded with requests for information</a:t>
            </a:r>
          </a:p>
          <a:p>
            <a:r>
              <a:rPr lang="en-US" dirty="0"/>
              <a:t>and become increasingly concerned about</a:t>
            </a:r>
            <a:r>
              <a:rPr lang="en-US" baseline="0" dirty="0"/>
              <a:t> </a:t>
            </a:r>
            <a:r>
              <a:rPr lang="en-US" dirty="0"/>
              <a:t>sharing information.</a:t>
            </a:r>
          </a:p>
          <a:p>
            <a:endParaRPr lang="en-US" dirty="0"/>
          </a:p>
          <a:p>
            <a:r>
              <a:rPr lang="en-US" dirty="0"/>
              <a:t>• </a:t>
            </a:r>
            <a:r>
              <a:rPr lang="en-US" b="1" dirty="0"/>
              <a:t>Increasingly diverse population</a:t>
            </a:r>
            <a:r>
              <a:rPr lang="en-US" dirty="0"/>
              <a:t>: The demographic and cultural make-up of the United</a:t>
            </a:r>
            <a:r>
              <a:rPr lang="en-US" baseline="0" dirty="0"/>
              <a:t> </a:t>
            </a:r>
            <a:r>
              <a:rPr lang="en-US" dirty="0"/>
              <a:t>States continues to increase in complexity,</a:t>
            </a:r>
            <a:r>
              <a:rPr lang="en-US" baseline="0" dirty="0"/>
              <a:t> </a:t>
            </a:r>
            <a:r>
              <a:rPr lang="en-US" dirty="0"/>
              <a:t>including a growing number of households and individuals of Limited English Proficiency</a:t>
            </a:r>
          </a:p>
          <a:p>
            <a:endParaRPr lang="en-US" dirty="0"/>
          </a:p>
          <a:p>
            <a:r>
              <a:rPr lang="en-US" dirty="0"/>
              <a:t>• </a:t>
            </a:r>
            <a:r>
              <a:rPr lang="en-US" b="1" dirty="0"/>
              <a:t>Informal, complex living arrangements</a:t>
            </a:r>
            <a:r>
              <a:rPr lang="en-US" dirty="0"/>
              <a:t>:</a:t>
            </a:r>
            <a:r>
              <a:rPr lang="en-US" baseline="0" dirty="0"/>
              <a:t> </a:t>
            </a:r>
            <a:r>
              <a:rPr lang="en-US" dirty="0"/>
              <a:t>Households are becoming more diverse and</a:t>
            </a:r>
            <a:r>
              <a:rPr lang="en-US" baseline="0" dirty="0"/>
              <a:t> </a:t>
            </a:r>
            <a:r>
              <a:rPr lang="en-US" dirty="0"/>
              <a:t>dynamic, making it a challenge to associate an identified person with a single location. For</a:t>
            </a:r>
            <a:r>
              <a:rPr lang="en-US" baseline="0" dirty="0"/>
              <a:t> </a:t>
            </a:r>
            <a:r>
              <a:rPr lang="en-US" dirty="0"/>
              <a:t>example, blended families may include children</a:t>
            </a:r>
          </a:p>
          <a:p>
            <a:r>
              <a:rPr lang="en-US" dirty="0"/>
              <a:t>who have two primary residences. </a:t>
            </a:r>
          </a:p>
          <a:p>
            <a:endParaRPr lang="en-US" dirty="0"/>
          </a:p>
          <a:p>
            <a:r>
              <a:rPr lang="en-US" dirty="0"/>
              <a:t>• </a:t>
            </a:r>
            <a:r>
              <a:rPr lang="en-US" b="1" dirty="0"/>
              <a:t>A mobile population</a:t>
            </a:r>
            <a:r>
              <a:rPr lang="en-US" dirty="0"/>
              <a:t>: The United States continues to be a highly mobile nation as about</a:t>
            </a:r>
            <a:r>
              <a:rPr lang="en-US" baseline="0" dirty="0"/>
              <a:t> </a:t>
            </a:r>
            <a:r>
              <a:rPr lang="en-US" dirty="0"/>
              <a:t>14.3 percent of the population moves in a given year</a:t>
            </a:r>
          </a:p>
        </p:txBody>
      </p:sp>
      <p:sp>
        <p:nvSpPr>
          <p:cNvPr id="4" name="Slide Number Placeholder 3"/>
          <p:cNvSpPr>
            <a:spLocks noGrp="1"/>
          </p:cNvSpPr>
          <p:nvPr>
            <p:ph type="sldNum" sz="quarter" idx="10"/>
          </p:nvPr>
        </p:nvSpPr>
        <p:spPr/>
        <p:txBody>
          <a:bodyPr/>
          <a:lstStyle/>
          <a:p>
            <a:fld id="{5E2DE50E-D824-4F21-934E-C6A9BAE9AD57}" type="slidenum">
              <a:rPr lang="en-US" smtClean="0"/>
              <a:t>13</a:t>
            </a:fld>
            <a:endParaRPr lang="en-US"/>
          </a:p>
        </p:txBody>
      </p:sp>
    </p:spTree>
    <p:extLst>
      <p:ext uri="{BB962C8B-B14F-4D97-AF65-F5344CB8AC3E}">
        <p14:creationId xmlns:p14="http://schemas.microsoft.com/office/powerpoint/2010/main" val="218492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This means the hard to count population includes a variety of categories including: </a:t>
            </a:r>
          </a:p>
          <a:p>
            <a:pPr lvl="3">
              <a:spcBef>
                <a:spcPts val="0"/>
              </a:spcBef>
              <a:buFont typeface="Arial" panose="020B0604020202020204" pitchFamily="34" charset="0"/>
              <a:buChar char="•"/>
            </a:pPr>
            <a:r>
              <a:rPr lang="en-US" sz="1800" b="1" dirty="0">
                <a:solidFill>
                  <a:schemeClr val="accent1">
                    <a:lumMod val="75000"/>
                  </a:schemeClr>
                </a:solidFill>
              </a:rPr>
              <a:t>Young children under the age of five.</a:t>
            </a:r>
          </a:p>
          <a:p>
            <a:pPr lvl="3">
              <a:spcBef>
                <a:spcPts val="0"/>
              </a:spcBef>
              <a:buFont typeface="Arial" panose="020B0604020202020204" pitchFamily="34" charset="0"/>
              <a:buChar char="•"/>
            </a:pPr>
            <a:r>
              <a:rPr lang="en-US" sz="1800" b="1" dirty="0">
                <a:solidFill>
                  <a:schemeClr val="accent1">
                    <a:lumMod val="75000"/>
                  </a:schemeClr>
                </a:solidFill>
              </a:rPr>
              <a:t>Racial and ethnic minorities.</a:t>
            </a:r>
          </a:p>
          <a:p>
            <a:pPr lvl="3">
              <a:spcBef>
                <a:spcPts val="0"/>
              </a:spcBef>
              <a:buFont typeface="Arial" panose="020B0604020202020204" pitchFamily="34" charset="0"/>
              <a:buChar char="•"/>
            </a:pPr>
            <a:r>
              <a:rPr lang="en-US" sz="1800" b="1" dirty="0">
                <a:solidFill>
                  <a:schemeClr val="accent1">
                    <a:lumMod val="75000"/>
                  </a:schemeClr>
                </a:solidFill>
              </a:rPr>
              <a:t>Non-English speakers.</a:t>
            </a:r>
          </a:p>
          <a:p>
            <a:pPr lvl="3">
              <a:spcBef>
                <a:spcPts val="0"/>
              </a:spcBef>
              <a:buFont typeface="Arial" panose="020B0604020202020204" pitchFamily="34" charset="0"/>
              <a:buChar char="•"/>
            </a:pPr>
            <a:r>
              <a:rPr lang="en-US" sz="1800" b="1" dirty="0">
                <a:solidFill>
                  <a:schemeClr val="accent1">
                    <a:lumMod val="75000"/>
                  </a:schemeClr>
                </a:solidFill>
              </a:rPr>
              <a:t>Low income people.</a:t>
            </a:r>
          </a:p>
          <a:p>
            <a:pPr lvl="3">
              <a:spcBef>
                <a:spcPts val="0"/>
              </a:spcBef>
              <a:buFont typeface="Arial" panose="020B0604020202020204" pitchFamily="34" charset="0"/>
              <a:buChar char="•"/>
            </a:pPr>
            <a:r>
              <a:rPr lang="en-US" sz="1800" b="1" dirty="0">
                <a:solidFill>
                  <a:schemeClr val="accent1">
                    <a:lumMod val="75000"/>
                  </a:schemeClr>
                </a:solidFill>
              </a:rPr>
              <a:t>People experiencing homelessness.</a:t>
            </a:r>
          </a:p>
          <a:p>
            <a:pPr lvl="3">
              <a:spcBef>
                <a:spcPts val="0"/>
              </a:spcBef>
              <a:buFont typeface="Arial" panose="020B0604020202020204" pitchFamily="34" charset="0"/>
              <a:buChar char="•"/>
            </a:pPr>
            <a:r>
              <a:rPr lang="en-US" sz="1800" b="1" dirty="0">
                <a:solidFill>
                  <a:schemeClr val="accent1">
                    <a:lumMod val="75000"/>
                  </a:schemeClr>
                </a:solidFill>
              </a:rPr>
              <a:t>Undocumented immigrants.</a:t>
            </a:r>
          </a:p>
          <a:p>
            <a:pPr lvl="3">
              <a:spcBef>
                <a:spcPts val="0"/>
              </a:spcBef>
              <a:buFont typeface="Arial" panose="020B0604020202020204" pitchFamily="34" charset="0"/>
              <a:buChar char="•"/>
            </a:pPr>
            <a:r>
              <a:rPr lang="en-US" sz="1800" b="1" dirty="0">
                <a:solidFill>
                  <a:schemeClr val="accent1">
                    <a:lumMod val="75000"/>
                  </a:schemeClr>
                </a:solidFill>
              </a:rPr>
              <a:t>People who distrust the government.</a:t>
            </a:r>
          </a:p>
          <a:p>
            <a:pPr lvl="3">
              <a:spcBef>
                <a:spcPts val="0"/>
              </a:spcBef>
              <a:buFont typeface="Arial" panose="020B0604020202020204" pitchFamily="34" charset="0"/>
              <a:buChar char="•"/>
            </a:pPr>
            <a:r>
              <a:rPr lang="en-US" sz="1800" b="1" dirty="0">
                <a:solidFill>
                  <a:schemeClr val="accent1">
                    <a:lumMod val="75000"/>
                  </a:schemeClr>
                </a:solidFill>
              </a:rPr>
              <a:t>LGBTQ persons.</a:t>
            </a:r>
          </a:p>
          <a:p>
            <a:pPr lvl="3">
              <a:spcBef>
                <a:spcPts val="0"/>
              </a:spcBef>
              <a:buFont typeface="Arial" panose="020B0604020202020204" pitchFamily="34" charset="0"/>
              <a:buChar char="•"/>
            </a:pPr>
            <a:r>
              <a:rPr lang="en-US" sz="1800" b="1" dirty="0">
                <a:solidFill>
                  <a:schemeClr val="accent1">
                    <a:lumMod val="75000"/>
                  </a:schemeClr>
                </a:solidFill>
              </a:rPr>
              <a:t>People with mental or physical disabilities.</a:t>
            </a:r>
          </a:p>
          <a:p>
            <a:pPr lvl="3">
              <a:spcBef>
                <a:spcPts val="0"/>
              </a:spcBef>
              <a:buFont typeface="Arial" panose="020B0604020202020204" pitchFamily="34" charset="0"/>
              <a:buChar char="•"/>
            </a:pPr>
            <a:r>
              <a:rPr lang="en-US" sz="1800" b="1" dirty="0">
                <a:solidFill>
                  <a:schemeClr val="accent1">
                    <a:lumMod val="75000"/>
                  </a:schemeClr>
                </a:solidFill>
              </a:rPr>
              <a:t>People who do not live in traditional housing.</a:t>
            </a:r>
          </a:p>
          <a:p>
            <a:r>
              <a:rPr lang="en-US" sz="2000" dirty="0"/>
              <a:t>People who are members of disadvantaged or marginalized communities –with the most to lose – are at greatest risk of being uncounted.</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14</a:t>
            </a:fld>
            <a:endParaRPr lang="en-US"/>
          </a:p>
        </p:txBody>
      </p:sp>
    </p:spTree>
    <p:extLst>
      <p:ext uri="{BB962C8B-B14F-4D97-AF65-F5344CB8AC3E}">
        <p14:creationId xmlns:p14="http://schemas.microsoft.com/office/powerpoint/2010/main" val="4274391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This means the hard to count population includes a variety of categories including: </a:t>
            </a:r>
          </a:p>
          <a:p>
            <a:pPr lvl="3">
              <a:spcBef>
                <a:spcPts val="0"/>
              </a:spcBef>
              <a:buFont typeface="Arial" panose="020B0604020202020204" pitchFamily="34" charset="0"/>
              <a:buChar char="•"/>
            </a:pPr>
            <a:r>
              <a:rPr lang="en-US" sz="1800" b="1" dirty="0">
                <a:solidFill>
                  <a:schemeClr val="accent1">
                    <a:lumMod val="75000"/>
                  </a:schemeClr>
                </a:solidFill>
              </a:rPr>
              <a:t>Young children under the age of five.</a:t>
            </a:r>
          </a:p>
          <a:p>
            <a:pPr lvl="3">
              <a:spcBef>
                <a:spcPts val="0"/>
              </a:spcBef>
              <a:buFont typeface="Arial" panose="020B0604020202020204" pitchFamily="34" charset="0"/>
              <a:buChar char="•"/>
            </a:pPr>
            <a:r>
              <a:rPr lang="en-US" sz="1800" b="1" dirty="0">
                <a:solidFill>
                  <a:schemeClr val="accent1">
                    <a:lumMod val="75000"/>
                  </a:schemeClr>
                </a:solidFill>
              </a:rPr>
              <a:t>Racial and ethnic minorities.</a:t>
            </a:r>
          </a:p>
          <a:p>
            <a:pPr lvl="3">
              <a:spcBef>
                <a:spcPts val="0"/>
              </a:spcBef>
              <a:buFont typeface="Arial" panose="020B0604020202020204" pitchFamily="34" charset="0"/>
              <a:buChar char="•"/>
            </a:pPr>
            <a:r>
              <a:rPr lang="en-US" sz="1800" b="1" dirty="0">
                <a:solidFill>
                  <a:schemeClr val="accent1">
                    <a:lumMod val="75000"/>
                  </a:schemeClr>
                </a:solidFill>
              </a:rPr>
              <a:t>Non-English speakers.</a:t>
            </a:r>
          </a:p>
          <a:p>
            <a:pPr lvl="3">
              <a:spcBef>
                <a:spcPts val="0"/>
              </a:spcBef>
              <a:buFont typeface="Arial" panose="020B0604020202020204" pitchFamily="34" charset="0"/>
              <a:buChar char="•"/>
            </a:pPr>
            <a:r>
              <a:rPr lang="en-US" sz="1800" b="1" dirty="0">
                <a:solidFill>
                  <a:schemeClr val="accent1">
                    <a:lumMod val="75000"/>
                  </a:schemeClr>
                </a:solidFill>
              </a:rPr>
              <a:t>Low income people.</a:t>
            </a:r>
          </a:p>
          <a:p>
            <a:pPr lvl="3">
              <a:spcBef>
                <a:spcPts val="0"/>
              </a:spcBef>
              <a:buFont typeface="Arial" panose="020B0604020202020204" pitchFamily="34" charset="0"/>
              <a:buChar char="•"/>
            </a:pPr>
            <a:r>
              <a:rPr lang="en-US" sz="1800" b="1" dirty="0">
                <a:solidFill>
                  <a:schemeClr val="accent1">
                    <a:lumMod val="75000"/>
                  </a:schemeClr>
                </a:solidFill>
              </a:rPr>
              <a:t>People experiencing homelessness.</a:t>
            </a:r>
          </a:p>
          <a:p>
            <a:pPr lvl="3">
              <a:spcBef>
                <a:spcPts val="0"/>
              </a:spcBef>
              <a:buFont typeface="Arial" panose="020B0604020202020204" pitchFamily="34" charset="0"/>
              <a:buChar char="•"/>
            </a:pPr>
            <a:r>
              <a:rPr lang="en-US" sz="1800" b="1" dirty="0">
                <a:solidFill>
                  <a:schemeClr val="accent1">
                    <a:lumMod val="75000"/>
                  </a:schemeClr>
                </a:solidFill>
              </a:rPr>
              <a:t>Undocumented immigrants.</a:t>
            </a:r>
          </a:p>
          <a:p>
            <a:pPr lvl="3">
              <a:spcBef>
                <a:spcPts val="0"/>
              </a:spcBef>
              <a:buFont typeface="Arial" panose="020B0604020202020204" pitchFamily="34" charset="0"/>
              <a:buChar char="•"/>
            </a:pPr>
            <a:r>
              <a:rPr lang="en-US" sz="1800" b="1" dirty="0">
                <a:solidFill>
                  <a:schemeClr val="accent1">
                    <a:lumMod val="75000"/>
                  </a:schemeClr>
                </a:solidFill>
              </a:rPr>
              <a:t>People who distrust the government.</a:t>
            </a:r>
          </a:p>
          <a:p>
            <a:pPr lvl="3">
              <a:spcBef>
                <a:spcPts val="0"/>
              </a:spcBef>
              <a:buFont typeface="Arial" panose="020B0604020202020204" pitchFamily="34" charset="0"/>
              <a:buChar char="•"/>
            </a:pPr>
            <a:r>
              <a:rPr lang="en-US" sz="1800" b="1" dirty="0">
                <a:solidFill>
                  <a:schemeClr val="accent1">
                    <a:lumMod val="75000"/>
                  </a:schemeClr>
                </a:solidFill>
              </a:rPr>
              <a:t>LGBTQ persons.</a:t>
            </a:r>
          </a:p>
          <a:p>
            <a:pPr lvl="3">
              <a:spcBef>
                <a:spcPts val="0"/>
              </a:spcBef>
              <a:buFont typeface="Arial" panose="020B0604020202020204" pitchFamily="34" charset="0"/>
              <a:buChar char="•"/>
            </a:pPr>
            <a:r>
              <a:rPr lang="en-US" sz="1800" b="1" dirty="0">
                <a:solidFill>
                  <a:schemeClr val="accent1">
                    <a:lumMod val="75000"/>
                  </a:schemeClr>
                </a:solidFill>
              </a:rPr>
              <a:t>People with mental or physical disabilities.</a:t>
            </a:r>
          </a:p>
          <a:p>
            <a:pPr lvl="3">
              <a:spcBef>
                <a:spcPts val="0"/>
              </a:spcBef>
              <a:buFont typeface="Arial" panose="020B0604020202020204" pitchFamily="34" charset="0"/>
              <a:buChar char="•"/>
            </a:pPr>
            <a:r>
              <a:rPr lang="en-US" sz="1800" b="1" dirty="0">
                <a:solidFill>
                  <a:schemeClr val="accent1">
                    <a:lumMod val="75000"/>
                  </a:schemeClr>
                </a:solidFill>
              </a:rPr>
              <a:t>People who do not live in traditional housing.</a:t>
            </a:r>
          </a:p>
          <a:p>
            <a:r>
              <a:rPr lang="en-US" sz="2000" dirty="0"/>
              <a:t>People who are members of disadvantaged or marginalized communities –with the most to lose – are at greatest risk of being uncounted.</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15</a:t>
            </a:fld>
            <a:endParaRPr lang="en-US"/>
          </a:p>
        </p:txBody>
      </p:sp>
    </p:spTree>
    <p:extLst>
      <p:ext uri="{BB962C8B-B14F-4D97-AF65-F5344CB8AC3E}">
        <p14:creationId xmlns:p14="http://schemas.microsoft.com/office/powerpoint/2010/main" val="4274391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16</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17</a:t>
            </a:fld>
            <a:endParaRPr lang="en-US"/>
          </a:p>
        </p:txBody>
      </p:sp>
    </p:spTree>
    <p:extLst>
      <p:ext uri="{BB962C8B-B14F-4D97-AF65-F5344CB8AC3E}">
        <p14:creationId xmlns:p14="http://schemas.microsoft.com/office/powerpoint/2010/main" val="3356427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18</a:t>
            </a:fld>
            <a:endParaRPr lang="en-US"/>
          </a:p>
        </p:txBody>
      </p:sp>
    </p:spTree>
    <p:extLst>
      <p:ext uri="{BB962C8B-B14F-4D97-AF65-F5344CB8AC3E}">
        <p14:creationId xmlns:p14="http://schemas.microsoft.com/office/powerpoint/2010/main" val="212730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19</a:t>
            </a:fld>
            <a:endParaRPr lang="en-US"/>
          </a:p>
        </p:txBody>
      </p:sp>
    </p:spTree>
    <p:extLst>
      <p:ext uri="{BB962C8B-B14F-4D97-AF65-F5344CB8AC3E}">
        <p14:creationId xmlns:p14="http://schemas.microsoft.com/office/powerpoint/2010/main" val="880806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The Complete Count Committees (CCC) program is key to creating awareness in communities all across the country.</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utilize local knowledge, influence, and resources to educate communities and promote the census through locally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based, targeted outreach efforts. </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provide a vehicle for coordinating and nurturing cooperative efforts between tribal, state, and local governments; communities; and the Census Bureau. </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help the Census Bureau get a complete count in 2020 through partnerships with local governments and community organizations.</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The Complete Count Committees (CCC) program is key to creating awareness in communities all across the country.</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utilize local knowledge, influence, and resources to educate communities and promote the census through locally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based, targeted outreach efforts. </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provide a vehicle for coordinating and nurturing cooperative efforts between tribal, state, and local governments; communities; and the Census Bureau. </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CCCs help the Census Bureau get a complete count in 2020 through partnerships with local governments and community organizations.</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23</a:t>
            </a:fld>
            <a:endParaRPr lang="en-US"/>
          </a:p>
        </p:txBody>
      </p:sp>
    </p:spTree>
    <p:extLst>
      <p:ext uri="{BB962C8B-B14F-4D97-AF65-F5344CB8AC3E}">
        <p14:creationId xmlns:p14="http://schemas.microsoft.com/office/powerpoint/2010/main" val="3937865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24</a:t>
            </a:fld>
            <a:endParaRPr lang="en-US"/>
          </a:p>
        </p:txBody>
      </p:sp>
    </p:spTree>
    <p:extLst>
      <p:ext uri="{BB962C8B-B14F-4D97-AF65-F5344CB8AC3E}">
        <p14:creationId xmlns:p14="http://schemas.microsoft.com/office/powerpoint/2010/main" val="2513468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26</a:t>
            </a:fld>
            <a:endParaRPr lang="en-US"/>
          </a:p>
        </p:txBody>
      </p:sp>
    </p:spTree>
    <p:extLst>
      <p:ext uri="{BB962C8B-B14F-4D97-AF65-F5344CB8AC3E}">
        <p14:creationId xmlns:p14="http://schemas.microsoft.com/office/powerpoint/2010/main" val="2306122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b="1" dirty="0">
                <a:solidFill>
                  <a:schemeClr val="tx1"/>
                </a:solidFill>
              </a:rPr>
              <a:t>Increasing Awareness and Capacity across the Community Action Network</a:t>
            </a:r>
          </a:p>
          <a:p>
            <a:endParaRPr lang="en-US" sz="1200" dirty="0"/>
          </a:p>
          <a:p>
            <a:pPr>
              <a:spcAft>
                <a:spcPts val="1000"/>
              </a:spcAft>
            </a:pPr>
            <a:r>
              <a:rPr lang="en-US" sz="1200" dirty="0">
                <a:solidFill>
                  <a:schemeClr val="tx1"/>
                </a:solidFill>
              </a:rPr>
              <a:t>Conducting in-person trainings on Census information, tools and curriculum at state, regional and national conferences</a:t>
            </a:r>
          </a:p>
          <a:p>
            <a:pPr>
              <a:spcAft>
                <a:spcPts val="1000"/>
              </a:spcAft>
            </a:pPr>
            <a:r>
              <a:rPr lang="en-US" sz="1200" dirty="0">
                <a:solidFill>
                  <a:schemeClr val="tx1"/>
                </a:solidFill>
              </a:rPr>
              <a:t>Holding regular national webinars about the value of a complete Census to Community Action, and showcasing tools to help CAA staff support our customers’ Census participation</a:t>
            </a:r>
          </a:p>
          <a:p>
            <a:pPr>
              <a:spcAft>
                <a:spcPts val="1000"/>
              </a:spcAft>
            </a:pPr>
            <a:r>
              <a:rPr lang="en-US" sz="1200" dirty="0">
                <a:solidFill>
                  <a:schemeClr val="tx1"/>
                </a:solidFill>
              </a:rPr>
              <a:t>Using the network of working group members and CAA field expertise to learn and promote Census best practices for Community Action</a:t>
            </a:r>
          </a:p>
          <a:p>
            <a:pPr>
              <a:spcAft>
                <a:spcPts val="1000"/>
              </a:spcAft>
            </a:pPr>
            <a:endParaRPr lang="en-US" sz="1200" dirty="0">
              <a:solidFill>
                <a:schemeClr val="tx1"/>
              </a:solidFill>
            </a:endParaRPr>
          </a:p>
          <a:p>
            <a:pPr>
              <a:spcAft>
                <a:spcPts val="1000"/>
              </a:spcAft>
            </a:pPr>
            <a:endParaRPr lang="en-US" sz="1200" dirty="0">
              <a:solidFill>
                <a:schemeClr val="tx1"/>
              </a:solidFill>
            </a:endParaRPr>
          </a:p>
          <a:p>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27</a:t>
            </a:fld>
            <a:endParaRPr lang="en-US"/>
          </a:p>
        </p:txBody>
      </p:sp>
    </p:spTree>
    <p:extLst>
      <p:ext uri="{BB962C8B-B14F-4D97-AF65-F5344CB8AC3E}">
        <p14:creationId xmlns:p14="http://schemas.microsoft.com/office/powerpoint/2010/main" val="3712780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28</a:t>
            </a:fld>
            <a:endParaRPr lang="en-US"/>
          </a:p>
        </p:txBody>
      </p:sp>
    </p:spTree>
    <p:extLst>
      <p:ext uri="{BB962C8B-B14F-4D97-AF65-F5344CB8AC3E}">
        <p14:creationId xmlns:p14="http://schemas.microsoft.com/office/powerpoint/2010/main" val="3522479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if in one of these states, possibly delete if not</a:t>
            </a:r>
          </a:p>
        </p:txBody>
      </p:sp>
      <p:sp>
        <p:nvSpPr>
          <p:cNvPr id="4" name="Slide Number Placeholder 3"/>
          <p:cNvSpPr>
            <a:spLocks noGrp="1"/>
          </p:cNvSpPr>
          <p:nvPr>
            <p:ph type="sldNum" sz="quarter" idx="10"/>
          </p:nvPr>
        </p:nvSpPr>
        <p:spPr/>
        <p:txBody>
          <a:bodyPr/>
          <a:lstStyle/>
          <a:p>
            <a:fld id="{5E2DE50E-D824-4F21-934E-C6A9BAE9AD57}" type="slidenum">
              <a:rPr lang="en-US" smtClean="0"/>
              <a:t>29</a:t>
            </a:fld>
            <a:endParaRPr lang="en-US"/>
          </a:p>
        </p:txBody>
      </p:sp>
    </p:spTree>
    <p:extLst>
      <p:ext uri="{BB962C8B-B14F-4D97-AF65-F5344CB8AC3E}">
        <p14:creationId xmlns:p14="http://schemas.microsoft.com/office/powerpoint/2010/main" val="4255748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Insert video still and link when ready</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30</a:t>
            </a:fld>
            <a:endParaRPr lang="en-US"/>
          </a:p>
        </p:txBody>
      </p:sp>
    </p:spTree>
    <p:extLst>
      <p:ext uri="{BB962C8B-B14F-4D97-AF65-F5344CB8AC3E}">
        <p14:creationId xmlns:p14="http://schemas.microsoft.com/office/powerpoint/2010/main" val="1326855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content – </a:t>
            </a:r>
            <a:r>
              <a:rPr lang="en-US" baseline="0" dirty="0"/>
              <a:t> Jim has this as TBD. Could remove for earliest sessions.</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31</a:t>
            </a:fld>
            <a:endParaRPr lang="en-US"/>
          </a:p>
        </p:txBody>
      </p:sp>
    </p:spTree>
    <p:extLst>
      <p:ext uri="{BB962C8B-B14F-4D97-AF65-F5344CB8AC3E}">
        <p14:creationId xmlns:p14="http://schemas.microsoft.com/office/powerpoint/2010/main" val="752717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33</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168445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35</a:t>
            </a:fld>
            <a:endParaRPr lang="en-US"/>
          </a:p>
        </p:txBody>
      </p:sp>
    </p:spTree>
    <p:extLst>
      <p:ext uri="{BB962C8B-B14F-4D97-AF65-F5344CB8AC3E}">
        <p14:creationId xmlns:p14="http://schemas.microsoft.com/office/powerpoint/2010/main" val="4168445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684456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4168445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56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870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6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685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996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865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772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832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412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201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70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0B945-6622-4B51-A448-4FBB1143DD1D}"/>
              </a:ext>
            </a:extLst>
          </p:cNvPr>
          <p:cNvSpPr/>
          <p:nvPr userDrawn="1"/>
        </p:nvSpPr>
        <p:spPr>
          <a:xfrm>
            <a:off x="7611763" y="0"/>
            <a:ext cx="1532238"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a:extLst>
              <a:ext uri="{FF2B5EF4-FFF2-40B4-BE49-F238E27FC236}">
                <a16:creationId xmlns:a16="http://schemas.microsoft.com/office/drawing/2014/main" id="{06D04B64-AA25-462F-B72A-9C56AC74FEFE}"/>
              </a:ext>
            </a:extLst>
          </p:cNvPr>
          <p:cNvSpPr>
            <a:spLocks noGrp="1"/>
          </p:cNvSpPr>
          <p:nvPr>
            <p:ph type="dt" sz="half" idx="10"/>
          </p:nvPr>
        </p:nvSpPr>
        <p:spPr/>
        <p:txBody>
          <a:bodyPr/>
          <a:lstStyle/>
          <a:p>
            <a:fld id="{53071A0D-F0B6-46C5-8025-1CA8955D7EC1}" type="datetimeFigureOut">
              <a:rPr lang="en-US" smtClean="0">
                <a:solidFill>
                  <a:prstClr val="black">
                    <a:tint val="75000"/>
                  </a:prstClr>
                </a:solidFill>
              </a:rPr>
              <a:pPr/>
              <a:t>4/23/2019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CD3A7A9-FBBC-4EB3-8576-413AF72FA23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435B525-2519-48B1-BB33-7E9584921E63}"/>
              </a:ext>
            </a:extLst>
          </p:cNvPr>
          <p:cNvSpPr>
            <a:spLocks noGrp="1"/>
          </p:cNvSpPr>
          <p:nvPr>
            <p:ph type="sldNum" sz="quarter" idx="12"/>
          </p:nvPr>
        </p:nvSpPr>
        <p:spPr>
          <a:xfrm>
            <a:off x="6988904" y="6356353"/>
            <a:ext cx="2057400" cy="365125"/>
          </a:xfrm>
        </p:spPr>
        <p:txBody>
          <a:bodyPr/>
          <a:lstStyle>
            <a:lvl1pPr>
              <a:defRPr sz="1100">
                <a:solidFill>
                  <a:schemeClr val="bg1"/>
                </a:solidFill>
                <a:latin typeface="Arial" panose="020B0604020202020204" pitchFamily="34" charset="0"/>
                <a:cs typeface="Arial" panose="020B0604020202020204" pitchFamily="34" charset="0"/>
              </a:defRPr>
            </a:lvl1pPr>
          </a:lstStyle>
          <a:p>
            <a:fld id="{BA01BFE2-7F1F-4EEC-931B-0CC28E0FAAC8}" type="slidenum">
              <a:rPr lang="en-US" smtClean="0">
                <a:solidFill>
                  <a:prstClr val="white"/>
                </a:solidFill>
              </a:rPr>
              <a:pPr/>
              <a:t>‹#›</a:t>
            </a:fld>
            <a:endParaRPr lang="en-US" dirty="0">
              <a:solidFill>
                <a:prstClr val="white"/>
              </a:solidFill>
            </a:endParaRPr>
          </a:p>
        </p:txBody>
      </p:sp>
      <p:sp>
        <p:nvSpPr>
          <p:cNvPr id="7" name="Oval 6">
            <a:extLst>
              <a:ext uri="{FF2B5EF4-FFF2-40B4-BE49-F238E27FC236}">
                <a16:creationId xmlns:a16="http://schemas.microsoft.com/office/drawing/2014/main" id="{F484965F-6D54-4801-9190-85C7063B5816}"/>
              </a:ext>
            </a:extLst>
          </p:cNvPr>
          <p:cNvSpPr/>
          <p:nvPr userDrawn="1"/>
        </p:nvSpPr>
        <p:spPr>
          <a:xfrm>
            <a:off x="6762237" y="2422443"/>
            <a:ext cx="1699054" cy="208417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Image result for census">
            <a:extLst>
              <a:ext uri="{FF2B5EF4-FFF2-40B4-BE49-F238E27FC236}">
                <a16:creationId xmlns:a16="http://schemas.microsoft.com/office/drawing/2014/main" id="{CA4137FF-44B3-487A-A39A-8DA7C14277B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001428" y="2752468"/>
            <a:ext cx="1220671" cy="142411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B6CD9F8-93F9-492E-9196-FBE87E340A0B}"/>
              </a:ext>
            </a:extLst>
          </p:cNvPr>
          <p:cNvSpPr>
            <a:spLocks noGrp="1"/>
          </p:cNvSpPr>
          <p:nvPr>
            <p:ph type="title"/>
          </p:nvPr>
        </p:nvSpPr>
        <p:spPr>
          <a:xfrm>
            <a:off x="177630" y="272257"/>
            <a:ext cx="6427058" cy="1325563"/>
          </a:xfrm>
        </p:spPr>
        <p:txBody>
          <a:bodyPr>
            <a:normAutofit/>
          </a:bodyPr>
          <a:lstStyle>
            <a:lvl1pPr algn="ctr">
              <a:defRPr sz="4400">
                <a:latin typeface="Arial Black" panose="020B0A04020102020204" pitchFamily="34" charset="0"/>
                <a:cs typeface="Arial" panose="020B0604020202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52A2533A-A80D-48C6-93B4-BE471EC26C4E}"/>
              </a:ext>
            </a:extLst>
          </p:cNvPr>
          <p:cNvSpPr>
            <a:spLocks noGrp="1"/>
          </p:cNvSpPr>
          <p:nvPr>
            <p:ph idx="1"/>
          </p:nvPr>
        </p:nvSpPr>
        <p:spPr>
          <a:xfrm>
            <a:off x="177630" y="1732756"/>
            <a:ext cx="6427058" cy="4351338"/>
          </a:xfrm>
        </p:spPr>
        <p:txBody>
          <a:bodyPr>
            <a:normAutofit/>
          </a:bodyPr>
          <a:lstStyle>
            <a:lvl1pPr>
              <a:defRPr sz="4000">
                <a:latin typeface="Arial" panose="020B0604020202020204" pitchFamily="34" charset="0"/>
                <a:cs typeface="Arial" panose="020B0604020202020204" pitchFamily="34" charset="0"/>
              </a:defRPr>
            </a:lvl1pPr>
            <a:lvl2pPr>
              <a:defRPr sz="36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423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4/23/2019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18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ensus.gov/fieldjobs" TargetMode="External"/><Relationship Id="rId2" Type="http://schemas.openxmlformats.org/officeDocument/2006/relationships/hyperlink" Target="https://civilrights.org/value/2020-census/" TargetMode="Externa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2020census.gov/en/partners.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2020census.gov/jobs" TargetMode="External"/><Relationship Id="rId4" Type="http://schemas.openxmlformats.org/officeDocument/2006/relationships/hyperlink" Target="https://www.census.gov/programs-surveys/decennial-census/2020-census/complete_count.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19.xml"/><Relationship Id="rId16"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omments" Target="../comments/comment5.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www.ncsl.org/research/redistricting/2020-census-resources-and-legislation.aspx#/" TargetMode="External"/><Relationship Id="rId3" Type="http://schemas.openxmlformats.org/officeDocument/2006/relationships/hyperlink" Target="https://communityactionpartnership.com/copy-of-copy-of-scc-ccc-list-with-contact-information-4-7-19-final-excel-3/" TargetMode="External"/><Relationship Id="rId7" Type="http://schemas.openxmlformats.org/officeDocument/2006/relationships/hyperlink" Target="https://www.commoncause.org/resource/preparing-for-the-2020-census-how-state-legislators-can-ensure-that-every-person-count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cbpp.org/research/state-budget-and-tax/federal-aid-to-state-and-local-governments" TargetMode="External"/><Relationship Id="rId5" Type="http://schemas.openxmlformats.org/officeDocument/2006/relationships/hyperlink" Target="https://www.censushardtocountmaps2020.us/" TargetMode="External"/><Relationship Id="rId4" Type="http://schemas.openxmlformats.org/officeDocument/2006/relationships/hyperlink" Target="https://communityactionpartnership.com/states-can-points-of-contac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eporis@communityactionpartnership.com" TargetMode="External"/><Relationship Id="rId2" Type="http://schemas.openxmlformats.org/officeDocument/2006/relationships/hyperlink" Target="mailto:lmarsh@communityactionpartnership.com" TargetMode="External"/><Relationship Id="rId1" Type="http://schemas.openxmlformats.org/officeDocument/2006/relationships/slideLayout" Target="../slideLayouts/slideLayout2.xml"/><Relationship Id="rId4" Type="http://schemas.openxmlformats.org/officeDocument/2006/relationships/hyperlink" Target="mailto:ldupree@communityactionpartnershi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2395979"/>
            <a:ext cx="5562600" cy="2667000"/>
          </a:xfrm>
        </p:spPr>
        <p:txBody>
          <a:bodyPr>
            <a:normAutofit/>
          </a:bodyPr>
          <a:lstStyle/>
          <a:p>
            <a:pPr marL="0" indent="0" algn="ctr">
              <a:buNone/>
              <a:defRPr/>
            </a:pPr>
            <a:r>
              <a:rPr lang="en-US" sz="4000" dirty="0"/>
              <a:t>What State Associations Need to Know</a:t>
            </a:r>
          </a:p>
          <a:p>
            <a:pPr marL="0" indent="0" algn="ctr">
              <a:buNone/>
              <a:defRPr/>
            </a:pPr>
            <a:endParaRPr lang="en-US" sz="2800" dirty="0"/>
          </a:p>
          <a:p>
            <a:pPr marL="0" indent="0" algn="ctr">
              <a:buNone/>
              <a:defRPr/>
            </a:pPr>
            <a:r>
              <a:rPr lang="en-US" sz="4000" dirty="0"/>
              <a:t>April 23, 2019</a:t>
            </a:r>
          </a:p>
          <a:p>
            <a:pPr algn="r">
              <a:defRPr/>
            </a:pPr>
            <a:endParaRPr lang="en-US" sz="2250" dirty="0"/>
          </a:p>
          <a:p>
            <a:pPr algn="r">
              <a:defRPr/>
            </a:pPr>
            <a:endParaRPr lang="en-US" sz="2250" dirty="0"/>
          </a:p>
          <a:p>
            <a:pPr marL="0" indent="0" algn="r">
              <a:buNone/>
              <a:defRPr/>
            </a:pPr>
            <a:endParaRPr lang="en-US" sz="2250" dirty="0"/>
          </a:p>
        </p:txBody>
      </p:sp>
      <p:sp>
        <p:nvSpPr>
          <p:cNvPr id="7" name="Title 1"/>
          <p:cNvSpPr txBox="1">
            <a:spLocks/>
          </p:cNvSpPr>
          <p:nvPr/>
        </p:nvSpPr>
        <p:spPr>
          <a:xfrm>
            <a:off x="0" y="0"/>
            <a:ext cx="9144000" cy="17526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a:t>Community Action and the Census: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438400"/>
            <a:ext cx="3048000" cy="182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84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dirty="0"/>
              <a:t>Agenda</a:t>
            </a:r>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pPr>
              <a:spcAft>
                <a:spcPts val="1200"/>
              </a:spcAft>
            </a:pPr>
            <a:r>
              <a:rPr lang="en-US" sz="3600" dirty="0"/>
              <a:t>Welcome and Introductions</a:t>
            </a:r>
          </a:p>
          <a:p>
            <a:pPr>
              <a:spcAft>
                <a:spcPts val="1200"/>
              </a:spcAft>
            </a:pPr>
            <a:r>
              <a:rPr lang="en-US" sz="3600" dirty="0"/>
              <a:t>Quick Census Overview</a:t>
            </a:r>
          </a:p>
          <a:p>
            <a:pPr>
              <a:spcAft>
                <a:spcPts val="1200"/>
              </a:spcAft>
            </a:pPr>
            <a:r>
              <a:rPr lang="en-US" sz="3600" dirty="0"/>
              <a:t>Why does the Census matter to us?</a:t>
            </a:r>
          </a:p>
          <a:p>
            <a:pPr>
              <a:spcAft>
                <a:spcPts val="1200"/>
              </a:spcAft>
            </a:pPr>
            <a:r>
              <a:rPr lang="en-US" sz="3600" dirty="0"/>
              <a:t>Get out the Count - what is being done?</a:t>
            </a:r>
          </a:p>
          <a:p>
            <a:pPr>
              <a:spcAft>
                <a:spcPts val="1200"/>
              </a:spcAft>
            </a:pPr>
            <a:r>
              <a:rPr lang="en-US" sz="3600" dirty="0"/>
              <a:t>Get out the Count - what state associations </a:t>
            </a:r>
            <a:r>
              <a:rPr lang="en-US" sz="3600"/>
              <a:t>can do</a:t>
            </a:r>
            <a:r>
              <a:rPr lang="en-US" sz="3600" dirty="0"/>
              <a:t>?</a:t>
            </a:r>
          </a:p>
          <a:p>
            <a:pPr>
              <a:spcAft>
                <a:spcPts val="1200"/>
              </a:spcAft>
            </a:pPr>
            <a:r>
              <a:rPr lang="en-US" sz="3600" dirty="0"/>
              <a:t>Next Steps and Questions</a:t>
            </a:r>
          </a:p>
          <a:p>
            <a:endParaRPr lang="en-US" dirty="0"/>
          </a:p>
          <a:p>
            <a:endParaRPr lang="en-US" dirty="0"/>
          </a:p>
        </p:txBody>
      </p:sp>
    </p:spTree>
    <p:extLst>
      <p:ext uri="{BB962C8B-B14F-4D97-AF65-F5344CB8AC3E}">
        <p14:creationId xmlns:p14="http://schemas.microsoft.com/office/powerpoint/2010/main" val="189594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Welcome!</a:t>
            </a:r>
          </a:p>
        </p:txBody>
      </p:sp>
      <p:sp>
        <p:nvSpPr>
          <p:cNvPr id="3" name="Content Placeholder 2"/>
          <p:cNvSpPr>
            <a:spLocks noGrp="1"/>
          </p:cNvSpPr>
          <p:nvPr>
            <p:ph idx="1"/>
          </p:nvPr>
        </p:nvSpPr>
        <p:spPr>
          <a:xfrm>
            <a:off x="228600" y="1371600"/>
            <a:ext cx="8686800" cy="3810000"/>
          </a:xfrm>
        </p:spPr>
        <p:txBody>
          <a:bodyPr>
            <a:normAutofit/>
          </a:bodyPr>
          <a:lstStyle/>
          <a:p>
            <a:pPr>
              <a:spcBef>
                <a:spcPts val="0"/>
              </a:spcBef>
              <a:spcAft>
                <a:spcPts val="3600"/>
              </a:spcAft>
            </a:pPr>
            <a:r>
              <a:rPr lang="en-US" sz="3600" dirty="0"/>
              <a:t>What do you already know about the Census?</a:t>
            </a:r>
          </a:p>
          <a:p>
            <a:pPr>
              <a:spcBef>
                <a:spcPts val="0"/>
              </a:spcBef>
              <a:spcAft>
                <a:spcPts val="3600"/>
              </a:spcAft>
            </a:pPr>
            <a:r>
              <a:rPr lang="en-US" sz="3600" dirty="0"/>
              <a:t>What are you already doing for Census engagement?</a:t>
            </a:r>
          </a:p>
          <a:p>
            <a:pPr>
              <a:spcBef>
                <a:spcPts val="0"/>
              </a:spcBef>
              <a:spcAft>
                <a:spcPts val="3600"/>
              </a:spcAft>
            </a:pPr>
            <a:r>
              <a:rPr lang="en-US" sz="3600" dirty="0"/>
              <a:t>What do you worry about?</a:t>
            </a:r>
          </a:p>
        </p:txBody>
      </p:sp>
    </p:spTree>
    <p:extLst>
      <p:ext uri="{BB962C8B-B14F-4D97-AF65-F5344CB8AC3E}">
        <p14:creationId xmlns:p14="http://schemas.microsoft.com/office/powerpoint/2010/main" val="3207360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09600" y="2209800"/>
            <a:ext cx="8229600" cy="1143000"/>
          </a:xfrm>
        </p:spPr>
        <p:txBody>
          <a:bodyPr>
            <a:normAutofit/>
          </a:bodyPr>
          <a:lstStyle/>
          <a:p>
            <a:r>
              <a:rPr lang="en-US" sz="6000" dirty="0"/>
              <a:t>What is the Census?</a:t>
            </a:r>
          </a:p>
        </p:txBody>
      </p:sp>
    </p:spTree>
    <p:extLst>
      <p:ext uri="{BB962C8B-B14F-4D97-AF65-F5344CB8AC3E}">
        <p14:creationId xmlns:p14="http://schemas.microsoft.com/office/powerpoint/2010/main" val="136349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0FB4187-A8EE-422D-B920-A01A708495CB}"/>
              </a:ext>
            </a:extLst>
          </p:cNvPr>
          <p:cNvSpPr>
            <a:spLocks noGrp="1"/>
          </p:cNvSpPr>
          <p:nvPr>
            <p:ph idx="1"/>
          </p:nvPr>
        </p:nvSpPr>
        <p:spPr>
          <a:xfrm>
            <a:off x="533400" y="838200"/>
            <a:ext cx="8229600" cy="4525963"/>
          </a:xfrm>
        </p:spPr>
        <p:txBody>
          <a:bodyPr>
            <a:normAutofit/>
          </a:bodyPr>
          <a:lstStyle/>
          <a:p>
            <a:pPr marL="0" indent="0" algn="just" fontAlgn="base">
              <a:buNone/>
            </a:pPr>
            <a:r>
              <a:rPr lang="en-US" sz="2800" i="1" dirty="0"/>
              <a:t>“</a:t>
            </a:r>
            <a:r>
              <a:rPr lang="en-US" sz="2800" i="1" dirty="0">
                <a:latin typeface="Times New Roman" panose="02020603050405020304" pitchFamily="18" charset="0"/>
                <a:cs typeface="Times New Roman" panose="02020603050405020304" pitchFamily="18" charset="0"/>
              </a:rPr>
              <a:t>Representatives and direct Taxes shall be apportioned among the several States which</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may be included within this Union, according to their respective Numbers…</a:t>
            </a:r>
          </a:p>
          <a:p>
            <a:pPr marL="0" indent="0" algn="just" fontAlgn="base">
              <a:buNone/>
            </a:pPr>
            <a:endParaRPr lang="en-US" sz="1400" i="1" dirty="0">
              <a:latin typeface="Times New Roman" panose="02020603050405020304" pitchFamily="18" charset="0"/>
              <a:cs typeface="Times New Roman" panose="02020603050405020304" pitchFamily="18" charset="0"/>
            </a:endParaRPr>
          </a:p>
          <a:p>
            <a:pPr marL="0" indent="0" algn="just" fontAlgn="base">
              <a:buNone/>
            </a:pPr>
            <a:r>
              <a:rPr lang="en-US" sz="2800" i="1" spc="15" dirty="0">
                <a:latin typeface="Times New Roman" panose="02020603050405020304" pitchFamily="18" charset="0"/>
                <a:cs typeface="Times New Roman" panose="02020603050405020304" pitchFamily="18" charset="0"/>
              </a:rPr>
              <a:t> The </a:t>
            </a:r>
            <a:r>
              <a:rPr lang="en-US" sz="2800" i="1" spc="10" dirty="0">
                <a:latin typeface="Times New Roman" panose="02020603050405020304" pitchFamily="18" charset="0"/>
                <a:cs typeface="Times New Roman" panose="02020603050405020304" pitchFamily="18" charset="0"/>
              </a:rPr>
              <a:t>actual enumeration shall be </a:t>
            </a:r>
            <a:r>
              <a:rPr lang="en-US" sz="2800" i="1" spc="15" dirty="0">
                <a:latin typeface="Times New Roman" panose="02020603050405020304" pitchFamily="18" charset="0"/>
                <a:cs typeface="Times New Roman" panose="02020603050405020304" pitchFamily="18" charset="0"/>
              </a:rPr>
              <a:t>made</a:t>
            </a:r>
            <a:r>
              <a:rPr lang="en-US" sz="2800" i="1" spc="10" dirty="0">
                <a:latin typeface="Times New Roman" panose="02020603050405020304" pitchFamily="18" charset="0"/>
                <a:cs typeface="Times New Roman" panose="02020603050405020304" pitchFamily="18" charset="0"/>
              </a:rPr>
              <a:t>…within </a:t>
            </a:r>
            <a:r>
              <a:rPr lang="en-US" sz="2800" i="1" spc="5" dirty="0">
                <a:latin typeface="Times New Roman" panose="02020603050405020304" pitchFamily="18" charset="0"/>
                <a:cs typeface="Times New Roman" panose="02020603050405020304" pitchFamily="18" charset="0"/>
              </a:rPr>
              <a:t>every </a:t>
            </a:r>
            <a:r>
              <a:rPr lang="en-US" sz="2800" i="1" spc="10" dirty="0">
                <a:latin typeface="Times New Roman" panose="02020603050405020304" pitchFamily="18" charset="0"/>
                <a:cs typeface="Times New Roman" panose="02020603050405020304" pitchFamily="18" charset="0"/>
              </a:rPr>
              <a:t>subsequent term of ten </a:t>
            </a:r>
            <a:r>
              <a:rPr lang="en-US" sz="2800" i="1" spc="5" dirty="0">
                <a:latin typeface="Times New Roman" panose="02020603050405020304" pitchFamily="18" charset="0"/>
                <a:cs typeface="Times New Roman" panose="02020603050405020304" pitchFamily="18" charset="0"/>
              </a:rPr>
              <a:t>years, </a:t>
            </a:r>
            <a:r>
              <a:rPr lang="en-US" sz="2800" i="1" spc="10" dirty="0">
                <a:latin typeface="Times New Roman" panose="02020603050405020304" pitchFamily="18" charset="0"/>
                <a:cs typeface="Times New Roman" panose="02020603050405020304" pitchFamily="18" charset="0"/>
              </a:rPr>
              <a:t>in such manner as they shall by law</a:t>
            </a:r>
            <a:r>
              <a:rPr lang="en-US" sz="2800" i="1" spc="-40" dirty="0">
                <a:latin typeface="Times New Roman" panose="02020603050405020304" pitchFamily="18" charset="0"/>
                <a:cs typeface="Times New Roman" panose="02020603050405020304" pitchFamily="18" charset="0"/>
              </a:rPr>
              <a:t> </a:t>
            </a:r>
            <a:r>
              <a:rPr lang="en-US" sz="2800" i="1" spc="-15" dirty="0">
                <a:latin typeface="Times New Roman" panose="02020603050405020304" pitchFamily="18" charset="0"/>
                <a:cs typeface="Times New Roman" panose="02020603050405020304" pitchFamily="18" charset="0"/>
              </a:rPr>
              <a:t>direct</a:t>
            </a:r>
            <a:r>
              <a:rPr lang="en-US" sz="2800" i="1" dirty="0">
                <a:latin typeface="Times New Roman" panose="02020603050405020304" pitchFamily="18" charset="0"/>
                <a:cs typeface="Times New Roman" panose="02020603050405020304" pitchFamily="18" charset="0"/>
              </a:rPr>
              <a:t>”</a:t>
            </a:r>
          </a:p>
          <a:p>
            <a:pPr marL="0" indent="0" algn="just" fontAlgn="base">
              <a:buNone/>
            </a:pPr>
            <a:endParaRPr lang="en-US" sz="2600" i="1" dirty="0">
              <a:latin typeface="Times New Roman" panose="02020603050405020304" pitchFamily="18" charset="0"/>
              <a:cs typeface="Times New Roman" panose="02020603050405020304" pitchFamily="18" charset="0"/>
            </a:endParaRPr>
          </a:p>
          <a:p>
            <a:pPr marL="0" indent="0" algn="just" fontAlgn="base">
              <a:buNone/>
            </a:pPr>
            <a:r>
              <a:rPr lang="en-US" sz="2600" b="1" dirty="0">
                <a:latin typeface="Times New Roman" panose="02020603050405020304" pitchFamily="18" charset="0"/>
                <a:cs typeface="Times New Roman" panose="02020603050405020304" pitchFamily="18" charset="0"/>
              </a:rPr>
              <a:t>- Article 1, Section 2 of the US Constitution</a:t>
            </a:r>
          </a:p>
          <a:p>
            <a:pPr marL="0" indent="0">
              <a:buNone/>
            </a:pPr>
            <a:endParaRPr lang="en-US" dirty="0"/>
          </a:p>
        </p:txBody>
      </p:sp>
    </p:spTree>
    <p:extLst>
      <p:ext uri="{BB962C8B-B14F-4D97-AF65-F5344CB8AC3E}">
        <p14:creationId xmlns:p14="http://schemas.microsoft.com/office/powerpoint/2010/main" val="368398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Census Data is Used To…</a:t>
            </a:r>
          </a:p>
        </p:txBody>
      </p:sp>
      <p:sp>
        <p:nvSpPr>
          <p:cNvPr id="3" name="Content Placeholder 2"/>
          <p:cNvSpPr>
            <a:spLocks noGrp="1"/>
          </p:cNvSpPr>
          <p:nvPr>
            <p:ph idx="1"/>
          </p:nvPr>
        </p:nvSpPr>
        <p:spPr>
          <a:xfrm>
            <a:off x="609600" y="1219200"/>
            <a:ext cx="8077200" cy="4419600"/>
          </a:xfrm>
        </p:spPr>
        <p:txBody>
          <a:bodyPr>
            <a:normAutofit fontScale="77500" lnSpcReduction="20000"/>
          </a:bodyPr>
          <a:lstStyle/>
          <a:p>
            <a:pPr>
              <a:lnSpc>
                <a:spcPts val="2700"/>
              </a:lnSpc>
              <a:spcBef>
                <a:spcPts val="0"/>
              </a:spcBef>
              <a:spcAft>
                <a:spcPts val="1800"/>
              </a:spcAft>
            </a:pPr>
            <a:r>
              <a:rPr lang="en-US" sz="3600" b="1" dirty="0"/>
              <a:t>Apportion</a:t>
            </a:r>
            <a:r>
              <a:rPr lang="en-US" sz="3000" dirty="0"/>
              <a:t> representation among states</a:t>
            </a:r>
          </a:p>
          <a:p>
            <a:pPr>
              <a:lnSpc>
                <a:spcPts val="2600"/>
              </a:lnSpc>
              <a:spcBef>
                <a:spcPts val="0"/>
              </a:spcBef>
              <a:spcAft>
                <a:spcPts val="1800"/>
              </a:spcAft>
            </a:pPr>
            <a:r>
              <a:rPr lang="en-US" sz="3600" b="1" dirty="0"/>
              <a:t>Draw</a:t>
            </a:r>
            <a:r>
              <a:rPr lang="en-US" sz="4000" b="1" dirty="0"/>
              <a:t> </a:t>
            </a:r>
            <a:r>
              <a:rPr lang="en-US" sz="3000" dirty="0"/>
              <a:t>congressional and state legislative districts,  school districts, and voting precincts</a:t>
            </a:r>
          </a:p>
          <a:p>
            <a:pPr>
              <a:lnSpc>
                <a:spcPts val="2700"/>
              </a:lnSpc>
              <a:spcBef>
                <a:spcPts val="0"/>
              </a:spcBef>
              <a:spcAft>
                <a:spcPts val="1800"/>
              </a:spcAft>
            </a:pPr>
            <a:r>
              <a:rPr lang="en-US" sz="3600" b="1" dirty="0"/>
              <a:t>Distribute</a:t>
            </a:r>
            <a:r>
              <a:rPr lang="en-US" sz="4000" b="1" dirty="0"/>
              <a:t> </a:t>
            </a:r>
            <a:r>
              <a:rPr lang="en-US" sz="3000" dirty="0"/>
              <a:t>federal dollars to states</a:t>
            </a:r>
          </a:p>
          <a:p>
            <a:pPr>
              <a:lnSpc>
                <a:spcPts val="2600"/>
              </a:lnSpc>
              <a:spcBef>
                <a:spcPts val="0"/>
              </a:spcBef>
              <a:spcAft>
                <a:spcPts val="1800"/>
              </a:spcAft>
            </a:pPr>
            <a:r>
              <a:rPr lang="en-US" sz="3600" b="1" dirty="0"/>
              <a:t>Inform government planning </a:t>
            </a:r>
            <a:r>
              <a:rPr lang="en-US" sz="3000" dirty="0"/>
              <a:t>decisions at the federal, tribal, state and local level</a:t>
            </a:r>
          </a:p>
          <a:p>
            <a:pPr>
              <a:lnSpc>
                <a:spcPts val="2600"/>
              </a:lnSpc>
              <a:spcBef>
                <a:spcPts val="0"/>
              </a:spcBef>
              <a:spcAft>
                <a:spcPts val="1800"/>
              </a:spcAft>
            </a:pPr>
            <a:r>
              <a:rPr lang="en-US" sz="3600" b="1" dirty="0"/>
              <a:t>Inform organizational decisions </a:t>
            </a:r>
            <a:r>
              <a:rPr lang="en-US" sz="3000" dirty="0"/>
              <a:t>(e.g., where to locate, size of market, etc.) of businesses and non-profits</a:t>
            </a:r>
          </a:p>
          <a:p>
            <a:pPr>
              <a:lnSpc>
                <a:spcPts val="2600"/>
              </a:lnSpc>
              <a:spcBef>
                <a:spcPts val="0"/>
              </a:spcBef>
              <a:spcAft>
                <a:spcPts val="1800"/>
              </a:spcAft>
            </a:pPr>
            <a:r>
              <a:rPr lang="en-US" sz="3600" b="1" dirty="0"/>
              <a:t>Enforce</a:t>
            </a:r>
            <a:r>
              <a:rPr lang="en-US" sz="3000" b="1" dirty="0"/>
              <a:t> </a:t>
            </a:r>
            <a:r>
              <a:rPr lang="en-US" sz="3000" dirty="0"/>
              <a:t>voting rights and civil rights legislation</a:t>
            </a:r>
            <a:endParaRPr lang="en-US" dirty="0"/>
          </a:p>
        </p:txBody>
      </p:sp>
    </p:spTree>
    <p:extLst>
      <p:ext uri="{BB962C8B-B14F-4D97-AF65-F5344CB8AC3E}">
        <p14:creationId xmlns:p14="http://schemas.microsoft.com/office/powerpoint/2010/main" val="215173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0" y="3581401"/>
            <a:ext cx="6087325" cy="1854444"/>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 t="7489" r="478" b="18364"/>
          <a:stretch/>
        </p:blipFill>
        <p:spPr>
          <a:xfrm>
            <a:off x="3114252" y="4800600"/>
            <a:ext cx="6029747" cy="1257301"/>
          </a:xfrm>
          <a:prstGeom prst="rect">
            <a:avLst/>
          </a:prstGeom>
        </p:spPr>
      </p:pic>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37058" y="609600"/>
            <a:ext cx="6030167" cy="2162445"/>
          </a:xfrm>
        </p:spPr>
      </p:pic>
      <p:sp>
        <p:nvSpPr>
          <p:cNvPr id="2" name="Title 1"/>
          <p:cNvSpPr>
            <a:spLocks noGrp="1"/>
          </p:cNvSpPr>
          <p:nvPr>
            <p:ph type="title"/>
          </p:nvPr>
        </p:nvSpPr>
        <p:spPr>
          <a:xfrm>
            <a:off x="715220" y="152400"/>
            <a:ext cx="8229600" cy="838200"/>
          </a:xfrm>
        </p:spPr>
        <p:txBody>
          <a:bodyPr>
            <a:normAutofit/>
          </a:bodyPr>
          <a:lstStyle/>
          <a:p>
            <a:r>
              <a:rPr lang="en-US" sz="3600" dirty="0"/>
              <a:t>The Census in Your Community </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5600" y="2095499"/>
            <a:ext cx="6049220" cy="1752845"/>
          </a:xfrm>
          <a:prstGeom prst="rect">
            <a:avLst/>
          </a:prstGeom>
        </p:spPr>
      </p:pic>
    </p:spTree>
    <p:extLst>
      <p:ext uri="{BB962C8B-B14F-4D97-AF65-F5344CB8AC3E}">
        <p14:creationId xmlns:p14="http://schemas.microsoft.com/office/powerpoint/2010/main" val="303753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68362"/>
          </a:xfrm>
        </p:spPr>
        <p:txBody>
          <a:bodyPr>
            <a:normAutofit fontScale="90000"/>
          </a:bodyPr>
          <a:lstStyle/>
          <a:p>
            <a:r>
              <a:rPr lang="en-US" dirty="0"/>
              <a:t>The 2020 Census</a:t>
            </a:r>
            <a:br>
              <a:rPr lang="en-US" dirty="0"/>
            </a:br>
            <a:r>
              <a:rPr lang="en-US" dirty="0"/>
              <a:t> Operational Timeline</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752600"/>
            <a:ext cx="8686800" cy="3200400"/>
          </a:xfrm>
        </p:spPr>
      </p:pic>
    </p:spTree>
    <p:extLst>
      <p:ext uri="{BB962C8B-B14F-4D97-AF65-F5344CB8AC3E}">
        <p14:creationId xmlns:p14="http://schemas.microsoft.com/office/powerpoint/2010/main" val="1017254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Census Economics</a:t>
            </a:r>
          </a:p>
        </p:txBody>
      </p:sp>
      <p:sp>
        <p:nvSpPr>
          <p:cNvPr id="3" name="Content Placeholder 2"/>
          <p:cNvSpPr>
            <a:spLocks noGrp="1"/>
          </p:cNvSpPr>
          <p:nvPr>
            <p:ph idx="1"/>
          </p:nvPr>
        </p:nvSpPr>
        <p:spPr>
          <a:xfrm>
            <a:off x="457200" y="1417638"/>
            <a:ext cx="8458200" cy="4708525"/>
          </a:xfrm>
        </p:spPr>
        <p:txBody>
          <a:bodyPr>
            <a:normAutofit fontScale="92500" lnSpcReduction="10000"/>
          </a:bodyPr>
          <a:lstStyle/>
          <a:p>
            <a:r>
              <a:rPr lang="en-US" sz="2800" dirty="0"/>
              <a:t>Census Data will be used to distribute </a:t>
            </a:r>
            <a:r>
              <a:rPr lang="en-US" sz="2800" b="1" u="sng" dirty="0"/>
              <a:t>$800 BILLION </a:t>
            </a:r>
            <a:r>
              <a:rPr lang="en-US" sz="2800" dirty="0"/>
              <a:t>in government funding for services</a:t>
            </a:r>
          </a:p>
          <a:p>
            <a:endParaRPr lang="en-US" sz="2800" dirty="0"/>
          </a:p>
          <a:p>
            <a:r>
              <a:rPr lang="en-US" sz="2800" dirty="0"/>
              <a:t>The Census hires 100,000s of people a cycle, and spends                  </a:t>
            </a:r>
            <a:r>
              <a:rPr lang="en-US" sz="2800" b="1" u="sng" dirty="0"/>
              <a:t>$15+* BILLION </a:t>
            </a:r>
            <a:r>
              <a:rPr lang="en-US" sz="2800" dirty="0"/>
              <a:t>to complete the Census</a:t>
            </a:r>
            <a:endParaRPr lang="en-US" sz="1200" dirty="0"/>
          </a:p>
          <a:p>
            <a:endParaRPr lang="en-US" sz="2800" dirty="0"/>
          </a:p>
          <a:p>
            <a:pPr>
              <a:spcAft>
                <a:spcPts val="800"/>
              </a:spcAft>
            </a:pPr>
            <a:r>
              <a:rPr lang="en-US" sz="2800" dirty="0"/>
              <a:t>The average cost for counting a household in 2020 dollars:</a:t>
            </a:r>
          </a:p>
          <a:p>
            <a:pPr lvl="1"/>
            <a:r>
              <a:rPr lang="en-US" sz="2400" b="1" dirty="0"/>
              <a:t>1970 : ~$16</a:t>
            </a:r>
            <a:r>
              <a:rPr lang="en-US" sz="2400" dirty="0"/>
              <a:t> </a:t>
            </a:r>
          </a:p>
          <a:p>
            <a:pPr lvl="1"/>
            <a:r>
              <a:rPr lang="en-US" sz="2400" b="1" dirty="0"/>
              <a:t>2010:  ~$92**</a:t>
            </a:r>
          </a:p>
          <a:p>
            <a:pPr marL="0" indent="0">
              <a:buNone/>
            </a:pPr>
            <a:endParaRPr lang="en-US" sz="1800" dirty="0"/>
          </a:p>
          <a:p>
            <a:pPr marL="0" indent="0">
              <a:buNone/>
            </a:pPr>
            <a:r>
              <a:rPr lang="en-US" sz="1600" dirty="0"/>
              <a:t>*</a:t>
            </a:r>
            <a:r>
              <a:rPr lang="en-US" sz="1600" dirty="0">
                <a:hlinkClick r:id="rId2"/>
              </a:rPr>
              <a:t>https://civilrights.org/value/2020-census/</a:t>
            </a:r>
            <a:r>
              <a:rPr lang="en-US" sz="1600" dirty="0"/>
              <a:t>, </a:t>
            </a:r>
            <a:r>
              <a:rPr lang="en-US" sz="1600" dirty="0">
                <a:hlinkClick r:id="rId3"/>
              </a:rPr>
              <a:t>https://www.census.gov/fieldjobs</a:t>
            </a:r>
            <a:endParaRPr lang="en-US" sz="1600" dirty="0"/>
          </a:p>
          <a:p>
            <a:pPr marL="0" indent="0">
              <a:buNone/>
            </a:pPr>
            <a:r>
              <a:rPr lang="en-US" sz="1600" dirty="0"/>
              <a:t> **in 2020 constant dollars</a:t>
            </a:r>
          </a:p>
          <a:p>
            <a:endParaRPr lang="en-US" dirty="0"/>
          </a:p>
        </p:txBody>
      </p:sp>
    </p:spTree>
    <p:extLst>
      <p:ext uri="{BB962C8B-B14F-4D97-AF65-F5344CB8AC3E}">
        <p14:creationId xmlns:p14="http://schemas.microsoft.com/office/powerpoint/2010/main" val="467747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0" y="2286000"/>
            <a:ext cx="9144000" cy="1143000"/>
          </a:xfrm>
        </p:spPr>
        <p:txBody>
          <a:bodyPr>
            <a:noAutofit/>
          </a:bodyPr>
          <a:lstStyle/>
          <a:p>
            <a:r>
              <a:rPr lang="en-US" sz="5400" dirty="0"/>
              <a:t>Why does the Census matter</a:t>
            </a:r>
            <a:br>
              <a:rPr lang="en-US" sz="5400" dirty="0"/>
            </a:br>
            <a:r>
              <a:rPr lang="en-US" sz="5400" dirty="0"/>
              <a:t>to Community Action?</a:t>
            </a:r>
          </a:p>
        </p:txBody>
      </p:sp>
    </p:spTree>
    <p:extLst>
      <p:ext uri="{BB962C8B-B14F-4D97-AF65-F5344CB8AC3E}">
        <p14:creationId xmlns:p14="http://schemas.microsoft.com/office/powerpoint/2010/main" val="920713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81940" y="1066800"/>
            <a:ext cx="8580120" cy="4247317"/>
          </a:xfrm>
          <a:prstGeom prst="rect">
            <a:avLst/>
          </a:prstGeom>
        </p:spPr>
        <p:txBody>
          <a:bodyPr wrap="square">
            <a:spAutoFit/>
          </a:bodyPr>
          <a:lstStyle/>
          <a:p>
            <a:pPr marL="342900" lvl="0" indent="-342900">
              <a:lnSpc>
                <a:spcPts val="2600"/>
              </a:lnSpc>
              <a:spcAft>
                <a:spcPts val="4200"/>
              </a:spcAft>
              <a:buFont typeface="Arial" pitchFamily="34" charset="0"/>
              <a:buChar char="•"/>
            </a:pPr>
            <a:r>
              <a:rPr lang="en-US" sz="3300" dirty="0">
                <a:solidFill>
                  <a:srgbClr val="1F497D">
                    <a:lumMod val="75000"/>
                  </a:srgbClr>
                </a:solidFill>
              </a:rPr>
              <a:t>Census data determines federal funding (CSBG)</a:t>
            </a:r>
          </a:p>
          <a:p>
            <a:pPr marL="342900" lvl="0" indent="-342900">
              <a:lnSpc>
                <a:spcPts val="2600"/>
              </a:lnSpc>
              <a:spcAft>
                <a:spcPts val="4200"/>
              </a:spcAft>
              <a:buFont typeface="Arial" pitchFamily="34" charset="0"/>
              <a:buChar char="•"/>
            </a:pPr>
            <a:r>
              <a:rPr lang="en-US" sz="3300" dirty="0">
                <a:solidFill>
                  <a:srgbClr val="1F497D">
                    <a:lumMod val="75000"/>
                  </a:srgbClr>
                </a:solidFill>
              </a:rPr>
              <a:t>Census data informs all aspects of CAAs work</a:t>
            </a:r>
          </a:p>
          <a:p>
            <a:pPr marL="342900" lvl="0" indent="-342900">
              <a:lnSpc>
                <a:spcPts val="2600"/>
              </a:lnSpc>
              <a:spcAft>
                <a:spcPts val="4200"/>
              </a:spcAft>
              <a:buFont typeface="Arial" pitchFamily="34" charset="0"/>
              <a:buChar char="•"/>
            </a:pPr>
            <a:r>
              <a:rPr lang="en-US" sz="3300" dirty="0">
                <a:solidFill>
                  <a:srgbClr val="1F497D">
                    <a:lumMod val="75000"/>
                  </a:srgbClr>
                </a:solidFill>
              </a:rPr>
              <a:t>An inaccurate count means communities lose their fair share of resources and representation</a:t>
            </a:r>
          </a:p>
          <a:p>
            <a:pPr marL="342900" lvl="0" indent="-342900">
              <a:lnSpc>
                <a:spcPts val="2600"/>
              </a:lnSpc>
              <a:spcAft>
                <a:spcPts val="4200"/>
              </a:spcAft>
              <a:buFont typeface="Arial" pitchFamily="34" charset="0"/>
              <a:buChar char="•"/>
            </a:pPr>
            <a:r>
              <a:rPr lang="en-US" sz="3300" dirty="0">
                <a:solidFill>
                  <a:srgbClr val="1F497D">
                    <a:lumMod val="75000"/>
                  </a:srgbClr>
                </a:solidFill>
              </a:rPr>
              <a:t>Some groups are historically hard to count</a:t>
            </a:r>
          </a:p>
          <a:p>
            <a:pPr marL="342900" indent="-342900">
              <a:lnSpc>
                <a:spcPts val="2600"/>
              </a:lnSpc>
              <a:spcAft>
                <a:spcPts val="4200"/>
              </a:spcAft>
              <a:buFont typeface="Arial" pitchFamily="34" charset="0"/>
              <a:buChar char="•"/>
            </a:pPr>
            <a:r>
              <a:rPr lang="en-US" sz="3300" dirty="0">
                <a:solidFill>
                  <a:srgbClr val="1F497D">
                    <a:lumMod val="75000"/>
                  </a:srgbClr>
                </a:solidFill>
              </a:rPr>
              <a:t>They are the same people served by CAAs </a:t>
            </a:r>
          </a:p>
        </p:txBody>
      </p:sp>
    </p:spTree>
    <p:extLst>
      <p:ext uri="{BB962C8B-B14F-4D97-AF65-F5344CB8AC3E}">
        <p14:creationId xmlns:p14="http://schemas.microsoft.com/office/powerpoint/2010/main" val="3776139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a:t>Census Data Drives Dollars</a:t>
            </a:r>
          </a:p>
        </p:txBody>
      </p:sp>
      <p:sp>
        <p:nvSpPr>
          <p:cNvPr id="15" name="Rectangle 14"/>
          <p:cNvSpPr/>
          <p:nvPr/>
        </p:nvSpPr>
        <p:spPr>
          <a:xfrm>
            <a:off x="304800" y="990600"/>
            <a:ext cx="8534400" cy="707886"/>
          </a:xfrm>
          <a:prstGeom prst="rect">
            <a:avLst/>
          </a:prstGeom>
          <a:ln w="6350">
            <a:noFill/>
          </a:ln>
        </p:spPr>
        <p:txBody>
          <a:bodyPr wrap="square">
            <a:spAutoFit/>
          </a:bodyPr>
          <a:lstStyle/>
          <a:p>
            <a:pPr>
              <a:lnSpc>
                <a:spcPts val="2400"/>
              </a:lnSpc>
            </a:pPr>
            <a:r>
              <a:rPr lang="en-US" sz="1900" b="1" dirty="0">
                <a:solidFill>
                  <a:schemeClr val="tx2"/>
                </a:solidFill>
              </a:rPr>
              <a:t>In 2016</a:t>
            </a:r>
            <a:r>
              <a:rPr lang="en-US" b="1" dirty="0">
                <a:solidFill>
                  <a:schemeClr val="tx2"/>
                </a:solidFill>
              </a:rPr>
              <a:t>,</a:t>
            </a:r>
            <a:r>
              <a:rPr lang="en-US" sz="600" b="1" dirty="0">
                <a:solidFill>
                  <a:schemeClr val="tx2"/>
                </a:solidFill>
              </a:rPr>
              <a:t> </a:t>
            </a:r>
            <a:r>
              <a:rPr lang="en-US" sz="1900" b="1" dirty="0">
                <a:solidFill>
                  <a:schemeClr val="tx2"/>
                </a:solidFill>
              </a:rPr>
              <a:t>15 federal programs most used by CAA’s relied on Census data to distribute </a:t>
            </a:r>
            <a:r>
              <a:rPr lang="en-US" sz="1600" b="1" dirty="0">
                <a:solidFill>
                  <a:schemeClr val="tx2">
                    <a:lumMod val="60000"/>
                    <a:lumOff val="40000"/>
                  </a:schemeClr>
                </a:solidFill>
                <a:latin typeface="Arial Black" panose="020B0A04020102020204" pitchFamily="34" charset="0"/>
                <a:cs typeface="Arial" panose="020B0604020202020204" pitchFamily="34" charset="0"/>
              </a:rPr>
              <a:t>$77 billion </a:t>
            </a:r>
            <a:r>
              <a:rPr lang="en-US" b="1" dirty="0">
                <a:solidFill>
                  <a:schemeClr val="tx2"/>
                </a:solidFill>
              </a:rPr>
              <a:t>or, </a:t>
            </a:r>
            <a:r>
              <a:rPr lang="en-US" sz="1600" b="1" dirty="0">
                <a:solidFill>
                  <a:schemeClr val="tx2">
                    <a:lumMod val="60000"/>
                    <a:lumOff val="40000"/>
                  </a:schemeClr>
                </a:solidFill>
                <a:latin typeface="Arial Black" panose="020B0A04020102020204" pitchFamily="34" charset="0"/>
                <a:cs typeface="Arial" panose="020B0604020202020204" pitchFamily="34" charset="0"/>
              </a:rPr>
              <a:t>9</a:t>
            </a:r>
            <a:r>
              <a:rPr lang="en-US" sz="1200" b="1" dirty="0">
                <a:solidFill>
                  <a:schemeClr val="tx2">
                    <a:lumMod val="60000"/>
                    <a:lumOff val="40000"/>
                  </a:schemeClr>
                </a:solidFill>
                <a:latin typeface="Arial Black" panose="020B0A04020102020204" pitchFamily="34" charset="0"/>
                <a:cs typeface="Arial" panose="020B0604020202020204" pitchFamily="34" charset="0"/>
              </a:rPr>
              <a:t>%</a:t>
            </a:r>
            <a:r>
              <a:rPr lang="en-US" sz="1400" b="1" dirty="0">
                <a:solidFill>
                  <a:schemeClr val="tx2">
                    <a:lumMod val="60000"/>
                    <a:lumOff val="40000"/>
                  </a:schemeClr>
                </a:solidFill>
              </a:rPr>
              <a:t> </a:t>
            </a:r>
            <a:r>
              <a:rPr lang="en-US" sz="1900" b="1" dirty="0">
                <a:solidFill>
                  <a:schemeClr val="tx2"/>
                </a:solidFill>
              </a:rPr>
              <a:t>of</a:t>
            </a:r>
            <a:r>
              <a:rPr lang="en-US" sz="1600" b="1" dirty="0">
                <a:solidFill>
                  <a:schemeClr val="tx2"/>
                </a:solidFill>
              </a:rPr>
              <a:t> </a:t>
            </a:r>
            <a:r>
              <a:rPr lang="en-US" sz="1600" b="1" dirty="0">
                <a:solidFill>
                  <a:schemeClr val="tx2">
                    <a:lumMod val="60000"/>
                    <a:lumOff val="40000"/>
                  </a:schemeClr>
                </a:solidFill>
                <a:latin typeface="Arial Black" panose="020B0A04020102020204" pitchFamily="34" charset="0"/>
                <a:cs typeface="Arial" panose="020B0604020202020204" pitchFamily="34" charset="0"/>
              </a:rPr>
              <a:t>$864 billion</a:t>
            </a:r>
            <a:r>
              <a:rPr lang="en-US" sz="1600" b="1" dirty="0">
                <a:solidFill>
                  <a:schemeClr val="tx2">
                    <a:lumMod val="60000"/>
                    <a:lumOff val="40000"/>
                  </a:schemeClr>
                </a:solidFill>
                <a:cs typeface="Arial" panose="020B0604020202020204" pitchFamily="34" charset="0"/>
              </a:rPr>
              <a:t> </a:t>
            </a:r>
            <a:r>
              <a:rPr lang="en-US" sz="1900" b="1" dirty="0">
                <a:solidFill>
                  <a:schemeClr val="tx2"/>
                </a:solidFill>
              </a:rPr>
              <a:t>total federal program spending</a:t>
            </a:r>
          </a:p>
        </p:txBody>
      </p:sp>
      <p:pic>
        <p:nvPicPr>
          <p:cNvPr id="12" name="Content Placeholder 11"/>
          <p:cNvPicPr>
            <a:picLocks noGrp="1" noChangeAspect="1"/>
          </p:cNvPicPr>
          <p:nvPr>
            <p:ph idx="1"/>
          </p:nvPr>
        </p:nvPicPr>
        <p:blipFill rotWithShape="1">
          <a:blip r:embed="rId3">
            <a:extLst>
              <a:ext uri="{28A0092B-C50C-407E-A947-70E740481C1C}">
                <a14:useLocalDpi xmlns:a14="http://schemas.microsoft.com/office/drawing/2010/main" val="0"/>
              </a:ext>
            </a:extLst>
          </a:blip>
          <a:srcRect l="6486" t="3089" r="6241" b="1855"/>
          <a:stretch/>
        </p:blipFill>
        <p:spPr>
          <a:xfrm>
            <a:off x="304800" y="1928037"/>
            <a:ext cx="5029200" cy="3735840"/>
          </a:xfrm>
          <a:ln w="3175">
            <a:noFill/>
          </a:ln>
        </p:spPr>
      </p:pic>
      <p:cxnSp>
        <p:nvCxnSpPr>
          <p:cNvPr id="23" name="Straight Connector 22"/>
          <p:cNvCxnSpPr/>
          <p:nvPr/>
        </p:nvCxnSpPr>
        <p:spPr>
          <a:xfrm>
            <a:off x="152400" y="1716399"/>
            <a:ext cx="883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52400" y="960120"/>
            <a:ext cx="8839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4964" t="3062" r="4082" b="3508"/>
          <a:stretch/>
        </p:blipFill>
        <p:spPr>
          <a:xfrm>
            <a:off x="5443986" y="1905000"/>
            <a:ext cx="3395214" cy="3984202"/>
          </a:xfrm>
          <a:prstGeom prst="rect">
            <a:avLst/>
          </a:prstGeom>
        </p:spPr>
      </p:pic>
    </p:spTree>
    <p:extLst>
      <p:ext uri="{BB962C8B-B14F-4D97-AF65-F5344CB8AC3E}">
        <p14:creationId xmlns:p14="http://schemas.microsoft.com/office/powerpoint/2010/main" val="3426617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0820" y="1219200"/>
            <a:ext cx="5762360" cy="4525963"/>
          </a:xfrm>
        </p:spPr>
      </p:pic>
      <p:sp>
        <p:nvSpPr>
          <p:cNvPr id="2" name="Title 1"/>
          <p:cNvSpPr>
            <a:spLocks noGrp="1"/>
          </p:cNvSpPr>
          <p:nvPr>
            <p:ph type="title"/>
          </p:nvPr>
        </p:nvSpPr>
        <p:spPr>
          <a:xfrm>
            <a:off x="457200" y="124470"/>
            <a:ext cx="8229600" cy="868362"/>
          </a:xfrm>
        </p:spPr>
        <p:txBody>
          <a:bodyPr>
            <a:normAutofit fontScale="90000"/>
          </a:bodyPr>
          <a:lstStyle/>
          <a:p>
            <a:r>
              <a:rPr lang="en-US" dirty="0"/>
              <a:t>The 2020 Census- The Environment</a:t>
            </a:r>
          </a:p>
        </p:txBody>
      </p:sp>
    </p:spTree>
    <p:extLst>
      <p:ext uri="{BB962C8B-B14F-4D97-AF65-F5344CB8AC3E}">
        <p14:creationId xmlns:p14="http://schemas.microsoft.com/office/powerpoint/2010/main" val="893620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dirty="0"/>
              <a:t>The Hard-To-Count Are:</a:t>
            </a:r>
          </a:p>
        </p:txBody>
      </p:sp>
      <p:grpSp>
        <p:nvGrpSpPr>
          <p:cNvPr id="9" name="Group 8"/>
          <p:cNvGrpSpPr/>
          <p:nvPr/>
        </p:nvGrpSpPr>
        <p:grpSpPr>
          <a:xfrm>
            <a:off x="196420" y="1196755"/>
            <a:ext cx="8735920" cy="4415082"/>
            <a:chOff x="208782" y="1122240"/>
            <a:chExt cx="8735920" cy="4415082"/>
          </a:xfrm>
        </p:grpSpPr>
        <p:sp>
          <p:nvSpPr>
            <p:cNvPr id="10" name="Freeform 9"/>
            <p:cNvSpPr/>
            <p:nvPr/>
          </p:nvSpPr>
          <p:spPr>
            <a:xfrm>
              <a:off x="5927647" y="3778266"/>
              <a:ext cx="2986575" cy="1481219"/>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91440" bIns="0" numCol="1" spcCol="1270" anchor="t" anchorCtr="0">
              <a:noAutofit/>
            </a:bodyPr>
            <a:lstStyle/>
            <a:p>
              <a:pPr marL="91440" lvl="1" indent="-91440" algn="r" defTabSz="1555750">
                <a:spcBef>
                  <a:spcPct val="0"/>
                </a:spcBef>
                <a:buChar char="••"/>
              </a:pPr>
              <a:r>
                <a:rPr lang="en-US" b="1" dirty="0"/>
                <a:t>Language barriers</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Low literacy</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No internet</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Unreliable mail</a:t>
              </a:r>
            </a:p>
            <a:p>
              <a:pPr marL="91440" lvl="1" indent="-91440" algn="l" defTabSz="1555750">
                <a:spcBef>
                  <a:spcPct val="0"/>
                </a:spcBef>
              </a:pPr>
              <a:endParaRPr lang="en-US" sz="3500" b="1" kern="1200" dirty="0"/>
            </a:p>
          </p:txBody>
        </p:sp>
        <p:sp>
          <p:nvSpPr>
            <p:cNvPr id="11" name="Freeform 10"/>
            <p:cNvSpPr/>
            <p:nvPr/>
          </p:nvSpPr>
          <p:spPr>
            <a:xfrm>
              <a:off x="239262" y="4002002"/>
              <a:ext cx="3139440" cy="1250278"/>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0" rIns="0" bIns="0" numCol="1" spcCol="1270" anchor="t" anchorCtr="0">
              <a:noAutofit/>
            </a:bodyPr>
            <a:lstStyle/>
            <a:p>
              <a:pPr marL="91440" lvl="1" indent="-91440" defTabSz="1555750">
                <a:spcBef>
                  <a:spcPct val="0"/>
                </a:spcBef>
                <a:buChar char="••"/>
              </a:pPr>
              <a:endParaRPr lang="en-US" sz="600" b="1" dirty="0"/>
            </a:p>
            <a:p>
              <a:pPr marL="91440" lvl="1" indent="-91440" defTabSz="1555750">
                <a:spcBef>
                  <a:spcPct val="0"/>
                </a:spcBef>
                <a:buChar char="••"/>
              </a:pPr>
              <a:r>
                <a:rPr lang="en-US" b="1" dirty="0"/>
                <a:t>Homeless</a:t>
              </a:r>
            </a:p>
            <a:p>
              <a:pPr marL="91440" lvl="1" indent="-91440" defTabSz="1555750">
                <a:spcBef>
                  <a:spcPct val="0"/>
                </a:spcBef>
                <a:buChar char="••"/>
              </a:pPr>
              <a:endParaRPr lang="en-US" sz="600" b="1" dirty="0"/>
            </a:p>
            <a:p>
              <a:pPr marL="91440" lvl="1" indent="-91440" defTabSz="1555750">
                <a:spcBef>
                  <a:spcPct val="0"/>
                </a:spcBef>
                <a:buChar char="••"/>
              </a:pPr>
              <a:r>
                <a:rPr lang="en-US" b="1" dirty="0"/>
                <a:t>Access barriers</a:t>
              </a:r>
            </a:p>
            <a:p>
              <a:pPr marL="0" lvl="1" defTabSz="1555750">
                <a:spcBef>
                  <a:spcPct val="0"/>
                </a:spcBef>
              </a:pPr>
              <a:endParaRPr lang="en-US" sz="600" b="1" dirty="0"/>
            </a:p>
            <a:p>
              <a:pPr marL="91440" lvl="1" indent="-91440" defTabSz="1555750">
                <a:spcBef>
                  <a:spcPct val="0"/>
                </a:spcBef>
                <a:buFontTx/>
                <a:buChar char="••"/>
              </a:pPr>
              <a:r>
                <a:rPr lang="en-US" b="1" dirty="0"/>
                <a:t>Transient communities</a:t>
              </a:r>
            </a:p>
            <a:p>
              <a:pPr marL="0" lvl="1" defTabSz="1555750">
                <a:spcBef>
                  <a:spcPct val="0"/>
                </a:spcBef>
              </a:pPr>
              <a:r>
                <a:rPr lang="en-US" b="1" dirty="0"/>
                <a:t> </a:t>
              </a:r>
            </a:p>
          </p:txBody>
        </p:sp>
        <p:sp>
          <p:nvSpPr>
            <p:cNvPr id="13" name="Freeform 12"/>
            <p:cNvSpPr/>
            <p:nvPr/>
          </p:nvSpPr>
          <p:spPr>
            <a:xfrm>
              <a:off x="208782" y="1122240"/>
              <a:ext cx="3124200" cy="1266348"/>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0" bIns="0" numCol="1" spcCol="1270" anchor="t" anchorCtr="0">
              <a:noAutofit/>
            </a:bodyPr>
            <a:lstStyle/>
            <a:p>
              <a:pPr marL="91440" indent="-91440" defTabSz="1555750">
                <a:spcBef>
                  <a:spcPct val="0"/>
                </a:spcBef>
                <a:buChar char="••"/>
              </a:pPr>
              <a:r>
                <a:rPr lang="en-US" b="1" dirty="0"/>
                <a:t>New or forgotten housing</a:t>
              </a:r>
            </a:p>
            <a:p>
              <a:pPr indent="-91440" defTabSz="1555750">
                <a:spcBef>
                  <a:spcPct val="0"/>
                </a:spcBef>
                <a:buChar char="••"/>
              </a:pPr>
              <a:endParaRPr lang="en-US" b="1" dirty="0"/>
            </a:p>
            <a:p>
              <a:pPr marL="91440" indent="-91440" defTabSz="1555750">
                <a:spcBef>
                  <a:spcPct val="0"/>
                </a:spcBef>
                <a:buChar char="••"/>
              </a:pPr>
              <a:r>
                <a:rPr lang="en-US" b="1" dirty="0"/>
                <a:t>People trying to remain</a:t>
              </a:r>
            </a:p>
            <a:p>
              <a:pPr defTabSz="1555750">
                <a:spcBef>
                  <a:spcPct val="0"/>
                </a:spcBef>
              </a:pPr>
              <a:r>
                <a:rPr lang="en-US" b="1" dirty="0"/>
                <a:t>  hidden</a:t>
              </a:r>
            </a:p>
            <a:p>
              <a:pPr marL="0" lvl="1" algn="l" defTabSz="1555750">
                <a:lnSpc>
                  <a:spcPct val="90000"/>
                </a:lnSpc>
                <a:spcBef>
                  <a:spcPct val="0"/>
                </a:spcBef>
                <a:spcAft>
                  <a:spcPct val="15000"/>
                </a:spcAft>
              </a:pPr>
              <a:endParaRPr lang="en-US" sz="3500" kern="1200" dirty="0"/>
            </a:p>
          </p:txBody>
        </p:sp>
        <p:sp>
          <p:nvSpPr>
            <p:cNvPr id="12" name="Freeform 11"/>
            <p:cNvSpPr/>
            <p:nvPr/>
          </p:nvSpPr>
          <p:spPr>
            <a:xfrm>
              <a:off x="5783686" y="1138310"/>
              <a:ext cx="3161016" cy="1454175"/>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91440" bIns="0" numCol="1" spcCol="1270" anchor="t" anchorCtr="0">
              <a:noAutofit/>
            </a:bodyPr>
            <a:lstStyle/>
            <a:p>
              <a:pPr marL="91440" lvl="0" indent="-91440" algn="r">
                <a:buFont typeface="Arial" panose="020B0604020202020204" pitchFamily="34" charset="0"/>
                <a:buChar char="•"/>
              </a:pPr>
              <a:r>
                <a:rPr lang="en-US" b="1" dirty="0"/>
                <a:t>Suspicious of government</a:t>
              </a:r>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dirty="0"/>
                <a:t>Not civically engaged</a:t>
              </a:r>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a:t>Undocumented</a:t>
              </a:r>
              <a:endParaRPr lang="en-US" b="1" dirty="0"/>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dirty="0"/>
                <a:t>Misinformation</a:t>
              </a:r>
            </a:p>
            <a:p>
              <a:pPr marL="0" lvl="1" algn="l" defTabSz="622300">
                <a:lnSpc>
                  <a:spcPct val="90000"/>
                </a:lnSpc>
                <a:spcBef>
                  <a:spcPct val="0"/>
                </a:spcBef>
                <a:spcAft>
                  <a:spcPct val="15000"/>
                </a:spcAft>
              </a:pPr>
              <a:endParaRPr lang="en-US" b="1" kern="1200" dirty="0"/>
            </a:p>
          </p:txBody>
        </p:sp>
        <p:sp>
          <p:nvSpPr>
            <p:cNvPr id="14" name="Freeform 13"/>
            <p:cNvSpPr/>
            <p:nvPr/>
          </p:nvSpPr>
          <p:spPr>
            <a:xfrm>
              <a:off x="2288258" y="1122240"/>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0" y="2157709"/>
                  </a:moveTo>
                  <a:cubicBezTo>
                    <a:pt x="0" y="966039"/>
                    <a:pt x="966039" y="0"/>
                    <a:pt x="2157709" y="0"/>
                  </a:cubicBezTo>
                  <a:lnTo>
                    <a:pt x="2157709" y="2157709"/>
                  </a:lnTo>
                  <a:lnTo>
                    <a:pt x="0" y="215770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0" tIns="802666" rIns="170688" bIns="170688" numCol="1" spcCol="1270" anchor="ctr" anchorCtr="0">
              <a:noAutofit/>
            </a:bodyPr>
            <a:lstStyle/>
            <a:p>
              <a:pPr lvl="0" algn="ctr" defTabSz="1066800">
                <a:lnSpc>
                  <a:spcPct val="90000"/>
                </a:lnSpc>
                <a:spcBef>
                  <a:spcPct val="0"/>
                </a:spcBef>
                <a:spcAft>
                  <a:spcPct val="35000"/>
                </a:spcAft>
              </a:pPr>
              <a:r>
                <a:rPr lang="en-US" sz="2400" b="1" kern="1200" dirty="0"/>
                <a:t>Hard to Locate</a:t>
              </a:r>
            </a:p>
          </p:txBody>
        </p:sp>
        <p:sp>
          <p:nvSpPr>
            <p:cNvPr id="15" name="Freeform 14"/>
            <p:cNvSpPr/>
            <p:nvPr/>
          </p:nvSpPr>
          <p:spPr>
            <a:xfrm>
              <a:off x="4545631" y="1122240"/>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0" y="0"/>
                  </a:moveTo>
                  <a:cubicBezTo>
                    <a:pt x="1191670" y="0"/>
                    <a:pt x="2157709" y="966039"/>
                    <a:pt x="2157709" y="2157709"/>
                  </a:cubicBezTo>
                  <a:lnTo>
                    <a:pt x="0" y="215770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802666" rIns="457200" bIns="170688" numCol="1" spcCol="1270" anchor="ctr" anchorCtr="0">
              <a:noAutofit/>
            </a:bodyPr>
            <a:lstStyle/>
            <a:p>
              <a:pPr lvl="0" algn="ctr" defTabSz="1066800">
                <a:lnSpc>
                  <a:spcPct val="90000"/>
                </a:lnSpc>
                <a:spcBef>
                  <a:spcPct val="0"/>
                </a:spcBef>
                <a:spcAft>
                  <a:spcPct val="35000"/>
                </a:spcAft>
              </a:pPr>
              <a:r>
                <a:rPr lang="en-US" sz="2400" b="1" kern="1200" dirty="0"/>
                <a:t>Hard to Persuade</a:t>
              </a:r>
            </a:p>
          </p:txBody>
        </p:sp>
        <p:sp>
          <p:nvSpPr>
            <p:cNvPr id="16" name="Freeform 15"/>
            <p:cNvSpPr/>
            <p:nvPr/>
          </p:nvSpPr>
          <p:spPr>
            <a:xfrm rot="21600000">
              <a:off x="4545631" y="3379612"/>
              <a:ext cx="2157709" cy="2157710"/>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2157709" y="0"/>
                  </a:moveTo>
                  <a:cubicBezTo>
                    <a:pt x="2157709" y="1191670"/>
                    <a:pt x="1191670" y="2157709"/>
                    <a:pt x="0" y="2157709"/>
                  </a:cubicBezTo>
                  <a:lnTo>
                    <a:pt x="0" y="0"/>
                  </a:lnTo>
                  <a:lnTo>
                    <a:pt x="2157709"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91440" rIns="731520" bIns="731520" numCol="1" spcCol="1270" anchor="ctr" anchorCtr="0">
              <a:noAutofit/>
            </a:bodyPr>
            <a:lstStyle/>
            <a:p>
              <a:pPr lvl="0" algn="ctr" defTabSz="1066800">
                <a:lnSpc>
                  <a:spcPct val="90000"/>
                </a:lnSpc>
                <a:spcBef>
                  <a:spcPct val="0"/>
                </a:spcBef>
                <a:spcAft>
                  <a:spcPct val="35000"/>
                </a:spcAft>
              </a:pPr>
              <a:r>
                <a:rPr lang="en-US" sz="2400" b="1" kern="1200" dirty="0"/>
                <a:t>Hard to Interview</a:t>
              </a:r>
            </a:p>
          </p:txBody>
        </p:sp>
        <p:sp>
          <p:nvSpPr>
            <p:cNvPr id="17" name="Freeform 16"/>
            <p:cNvSpPr/>
            <p:nvPr/>
          </p:nvSpPr>
          <p:spPr>
            <a:xfrm rot="21600000">
              <a:off x="2288258" y="3379613"/>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2157709" y="2157709"/>
                  </a:moveTo>
                  <a:cubicBezTo>
                    <a:pt x="966039" y="2157709"/>
                    <a:pt x="0" y="1191670"/>
                    <a:pt x="0" y="0"/>
                  </a:cubicBezTo>
                  <a:lnTo>
                    <a:pt x="2157709" y="0"/>
                  </a:lnTo>
                  <a:lnTo>
                    <a:pt x="2157709" y="215770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2666" tIns="170688" rIns="170688" bIns="802666" numCol="1" spcCol="1270" anchor="ctr" anchorCtr="0">
              <a:noAutofit/>
            </a:bodyPr>
            <a:lstStyle/>
            <a:p>
              <a:pPr lvl="0" algn="ctr" defTabSz="1066800">
                <a:lnSpc>
                  <a:spcPct val="90000"/>
                </a:lnSpc>
                <a:spcBef>
                  <a:spcPct val="0"/>
                </a:spcBef>
                <a:spcAft>
                  <a:spcPct val="35000"/>
                </a:spcAft>
              </a:pPr>
              <a:r>
                <a:rPr lang="en-US" sz="2400" b="1" kern="1200" dirty="0"/>
                <a:t>Hard to Contact</a:t>
              </a:r>
            </a:p>
          </p:txBody>
        </p:sp>
        <p:sp>
          <p:nvSpPr>
            <p:cNvPr id="18" name="Block Arc 17"/>
            <p:cNvSpPr/>
            <p:nvPr/>
          </p:nvSpPr>
          <p:spPr>
            <a:xfrm>
              <a:off x="4123308" y="2881296"/>
              <a:ext cx="744982" cy="647811"/>
            </a:xfrm>
            <a:prstGeom prst="blockArc">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9" name="Block Arc 18"/>
            <p:cNvSpPr/>
            <p:nvPr/>
          </p:nvSpPr>
          <p:spPr>
            <a:xfrm rot="10800000">
              <a:off x="4123308" y="3130454"/>
              <a:ext cx="744982" cy="647811"/>
            </a:xfrm>
            <a:prstGeom prst="blockArc">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3931120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685800"/>
            <a:ext cx="6934200" cy="5200650"/>
          </a:xfrm>
          <a:prstGeom prst="rect">
            <a:avLst/>
          </a:prstGeom>
        </p:spPr>
      </p:pic>
      <p:sp>
        <p:nvSpPr>
          <p:cNvPr id="2" name="Title 1"/>
          <p:cNvSpPr>
            <a:spLocks noGrp="1"/>
          </p:cNvSpPr>
          <p:nvPr>
            <p:ph type="title"/>
          </p:nvPr>
        </p:nvSpPr>
        <p:spPr>
          <a:xfrm>
            <a:off x="419100" y="228600"/>
            <a:ext cx="8229600" cy="685800"/>
          </a:xfrm>
        </p:spPr>
        <p:txBody>
          <a:bodyPr>
            <a:normAutofit fontScale="90000"/>
          </a:bodyPr>
          <a:lstStyle/>
          <a:p>
            <a:r>
              <a:rPr lang="en-US" dirty="0"/>
              <a:t>The Hard-To-Count Are:</a:t>
            </a:r>
          </a:p>
        </p:txBody>
      </p:sp>
    </p:spTree>
    <p:extLst>
      <p:ext uri="{BB962C8B-B14F-4D97-AF65-F5344CB8AC3E}">
        <p14:creationId xmlns:p14="http://schemas.microsoft.com/office/powerpoint/2010/main" val="3760371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r>
              <a:rPr lang="en-US" sz="6700" dirty="0"/>
              <a:t>Get Out The Count – </a:t>
            </a:r>
            <a:br>
              <a:rPr lang="en-US" sz="6000" dirty="0"/>
            </a:br>
            <a:r>
              <a:rPr lang="en-US" sz="6000" dirty="0"/>
              <a:t>What Is Being Done?</a:t>
            </a:r>
            <a:br>
              <a:rPr lang="en-US" sz="6000" dirty="0"/>
            </a:br>
            <a:endParaRPr lang="en-US" sz="6000" dirty="0"/>
          </a:p>
        </p:txBody>
      </p:sp>
    </p:spTree>
    <p:extLst>
      <p:ext uri="{BB962C8B-B14F-4D97-AF65-F5344CB8AC3E}">
        <p14:creationId xmlns:p14="http://schemas.microsoft.com/office/powerpoint/2010/main" val="421345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p:txBody>
          <a:bodyPr/>
          <a:lstStyle/>
          <a:p>
            <a:r>
              <a:rPr lang="en-US" dirty="0"/>
              <a:t>The Players</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762000" y="1600200"/>
            <a:ext cx="7467600" cy="3442435"/>
          </a:xfrm>
        </p:spPr>
        <p:txBody>
          <a:bodyPr>
            <a:normAutofit/>
          </a:bodyPr>
          <a:lstStyle/>
          <a:p>
            <a:pPr marL="182880" indent="-182880">
              <a:lnSpc>
                <a:spcPct val="110000"/>
              </a:lnSpc>
              <a:spcBef>
                <a:spcPts val="0"/>
              </a:spcBef>
              <a:spcAft>
                <a:spcPts val="1800"/>
              </a:spcAft>
            </a:pPr>
            <a:r>
              <a:rPr lang="en-US" sz="4000" dirty="0"/>
              <a:t>The Census Bureau</a:t>
            </a:r>
          </a:p>
          <a:p>
            <a:pPr marL="182880" indent="-182880">
              <a:lnSpc>
                <a:spcPct val="110000"/>
              </a:lnSpc>
              <a:spcBef>
                <a:spcPts val="0"/>
              </a:spcBef>
              <a:spcAft>
                <a:spcPts val="1800"/>
              </a:spcAft>
            </a:pPr>
            <a:r>
              <a:rPr lang="en-US" sz="4000" dirty="0"/>
              <a:t>Census Counts</a:t>
            </a:r>
          </a:p>
          <a:p>
            <a:pPr marL="182880" indent="-182880">
              <a:lnSpc>
                <a:spcPct val="110000"/>
              </a:lnSpc>
              <a:spcBef>
                <a:spcPts val="0"/>
              </a:spcBef>
              <a:spcAft>
                <a:spcPts val="1800"/>
              </a:spcAft>
            </a:pPr>
            <a:r>
              <a:rPr lang="en-US" sz="4000" dirty="0"/>
              <a:t>The Partnership and Community Action Network</a:t>
            </a:r>
          </a:p>
        </p:txBody>
      </p:sp>
    </p:spTree>
    <p:extLst>
      <p:ext uri="{BB962C8B-B14F-4D97-AF65-F5344CB8AC3E}">
        <p14:creationId xmlns:p14="http://schemas.microsoft.com/office/powerpoint/2010/main" val="795232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p:txBody>
          <a:bodyPr/>
          <a:lstStyle/>
          <a:p>
            <a:r>
              <a:rPr lang="en-US" dirty="0"/>
              <a:t>The Census Bureau</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914400" y="1524000"/>
            <a:ext cx="7467600" cy="3931018"/>
          </a:xfrm>
        </p:spPr>
        <p:txBody>
          <a:bodyPr>
            <a:normAutofit fontScale="62500" lnSpcReduction="20000"/>
          </a:bodyPr>
          <a:lstStyle/>
          <a:p>
            <a:pPr marL="182880" indent="-182880">
              <a:lnSpc>
                <a:spcPct val="110000"/>
              </a:lnSpc>
              <a:spcBef>
                <a:spcPts val="0"/>
              </a:spcBef>
              <a:spcAft>
                <a:spcPts val="1800"/>
              </a:spcAft>
            </a:pPr>
            <a:r>
              <a:rPr lang="en-US" sz="4000" dirty="0"/>
              <a:t>$15 billion being spent, nationwide, to count all people living in the US</a:t>
            </a:r>
          </a:p>
          <a:p>
            <a:pPr marL="182880" indent="-182880">
              <a:lnSpc>
                <a:spcPct val="110000"/>
              </a:lnSpc>
              <a:spcBef>
                <a:spcPts val="0"/>
              </a:spcBef>
              <a:spcAft>
                <a:spcPts val="1800"/>
              </a:spcAft>
            </a:pPr>
            <a:r>
              <a:rPr lang="en-US" sz="4000" dirty="0"/>
              <a:t> Will support 250 Census Area Offices across the country </a:t>
            </a:r>
          </a:p>
          <a:p>
            <a:pPr marL="182880" indent="-182880">
              <a:lnSpc>
                <a:spcPct val="110000"/>
              </a:lnSpc>
              <a:spcBef>
                <a:spcPts val="0"/>
              </a:spcBef>
              <a:spcAft>
                <a:spcPts val="1800"/>
              </a:spcAft>
            </a:pPr>
            <a:r>
              <a:rPr lang="en-US" sz="4000" dirty="0"/>
              <a:t>Census Day: April 1, 2020</a:t>
            </a:r>
          </a:p>
          <a:p>
            <a:pPr marL="182880" indent="-182880">
              <a:lnSpc>
                <a:spcPct val="110000"/>
              </a:lnSpc>
              <a:spcBef>
                <a:spcPts val="0"/>
              </a:spcBef>
              <a:spcAft>
                <a:spcPts val="1800"/>
              </a:spcAft>
            </a:pPr>
            <a:r>
              <a:rPr lang="en-US" sz="4000" dirty="0"/>
              <a:t>Census can be completed online, by phone, or by mail. </a:t>
            </a:r>
          </a:p>
          <a:p>
            <a:pPr marL="182880" indent="-182880">
              <a:lnSpc>
                <a:spcPct val="110000"/>
              </a:lnSpc>
              <a:spcBef>
                <a:spcPts val="0"/>
              </a:spcBef>
              <a:spcAft>
                <a:spcPts val="1800"/>
              </a:spcAft>
            </a:pPr>
            <a:r>
              <a:rPr lang="en-US" sz="4000" dirty="0"/>
              <a:t>www.2020census.gov</a:t>
            </a:r>
          </a:p>
        </p:txBody>
      </p:sp>
    </p:spTree>
    <p:extLst>
      <p:ext uri="{BB962C8B-B14F-4D97-AF65-F5344CB8AC3E}">
        <p14:creationId xmlns:p14="http://schemas.microsoft.com/office/powerpoint/2010/main" val="4088827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p:txBody>
          <a:bodyPr/>
          <a:lstStyle/>
          <a:p>
            <a:r>
              <a:rPr lang="en-US" dirty="0"/>
              <a:t>The Census Bureau Engagement</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838200" y="1524000"/>
            <a:ext cx="7467600" cy="4159618"/>
          </a:xfrm>
        </p:spPr>
        <p:txBody>
          <a:bodyPr>
            <a:normAutofit fontScale="70000" lnSpcReduction="20000"/>
          </a:bodyPr>
          <a:lstStyle/>
          <a:p>
            <a:pPr marL="182880" indent="-182880">
              <a:lnSpc>
                <a:spcPct val="110000"/>
              </a:lnSpc>
              <a:spcBef>
                <a:spcPts val="0"/>
              </a:spcBef>
              <a:spcAft>
                <a:spcPts val="1800"/>
              </a:spcAft>
            </a:pPr>
            <a:r>
              <a:rPr lang="en-US" sz="4000" dirty="0"/>
              <a:t>Sign up as a </a:t>
            </a:r>
            <a:r>
              <a:rPr lang="en-US" sz="4000" dirty="0">
                <a:hlinkClick r:id="rId3"/>
              </a:rPr>
              <a:t>Census Partner</a:t>
            </a:r>
            <a:endParaRPr lang="en-US" sz="4000" dirty="0"/>
          </a:p>
          <a:p>
            <a:pPr marL="182880" indent="-182880">
              <a:lnSpc>
                <a:spcPct val="110000"/>
              </a:lnSpc>
              <a:spcBef>
                <a:spcPts val="0"/>
              </a:spcBef>
              <a:spcAft>
                <a:spcPts val="1800"/>
              </a:spcAft>
            </a:pPr>
            <a:r>
              <a:rPr lang="en-US" sz="4000" dirty="0"/>
              <a:t>Invite the Census to speak at your next Association meeting</a:t>
            </a:r>
          </a:p>
          <a:p>
            <a:pPr marL="182880" indent="-182880">
              <a:lnSpc>
                <a:spcPct val="110000"/>
              </a:lnSpc>
              <a:spcBef>
                <a:spcPts val="0"/>
              </a:spcBef>
              <a:spcAft>
                <a:spcPts val="1800"/>
              </a:spcAft>
            </a:pPr>
            <a:r>
              <a:rPr lang="en-US" sz="4000" dirty="0"/>
              <a:t>Form or join a Statewide </a:t>
            </a:r>
            <a:r>
              <a:rPr lang="en-US" sz="4000" dirty="0">
                <a:hlinkClick r:id="rId4"/>
              </a:rPr>
              <a:t>Complete Count Committee (CCC)</a:t>
            </a:r>
            <a:r>
              <a:rPr lang="en-US" sz="4000" dirty="0"/>
              <a:t> and encourage local level CCCs</a:t>
            </a:r>
          </a:p>
          <a:p>
            <a:pPr marL="182880" indent="-182880">
              <a:lnSpc>
                <a:spcPct val="110000"/>
              </a:lnSpc>
              <a:spcBef>
                <a:spcPts val="0"/>
              </a:spcBef>
              <a:spcAft>
                <a:spcPts val="1800"/>
              </a:spcAft>
            </a:pPr>
            <a:r>
              <a:rPr lang="en-US" sz="4000" dirty="0"/>
              <a:t>Advertise jobs with the Census to the Network: </a:t>
            </a:r>
            <a:r>
              <a:rPr lang="en-US" sz="4000" dirty="0">
                <a:hlinkClick r:id="rId5"/>
              </a:rPr>
              <a:t>www.2020census.gov/jobs</a:t>
            </a:r>
            <a:endParaRPr lang="en-US" sz="4000" dirty="0"/>
          </a:p>
        </p:txBody>
      </p:sp>
    </p:spTree>
    <p:extLst>
      <p:ext uri="{BB962C8B-B14F-4D97-AF65-F5344CB8AC3E}">
        <p14:creationId xmlns:p14="http://schemas.microsoft.com/office/powerpoint/2010/main" val="1527773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Complete Count Committees</a:t>
            </a:r>
          </a:p>
        </p:txBody>
      </p:sp>
      <p:sp>
        <p:nvSpPr>
          <p:cNvPr id="3" name="Content Placeholder 2"/>
          <p:cNvSpPr>
            <a:spLocks noGrp="1"/>
          </p:cNvSpPr>
          <p:nvPr>
            <p:ph idx="1"/>
          </p:nvPr>
        </p:nvSpPr>
        <p:spPr>
          <a:xfrm>
            <a:off x="2667000" y="1600201"/>
            <a:ext cx="6324600" cy="4191000"/>
          </a:xfrm>
        </p:spPr>
        <p:txBody>
          <a:bodyPr>
            <a:normAutofit fontScale="92500" lnSpcReduction="10000"/>
          </a:bodyPr>
          <a:lstStyle/>
          <a:p>
            <a:pPr marL="182880" indent="-182880">
              <a:lnSpc>
                <a:spcPct val="110000"/>
              </a:lnSpc>
              <a:spcBef>
                <a:spcPts val="0"/>
              </a:spcBef>
              <a:spcAft>
                <a:spcPts val="1800"/>
              </a:spcAft>
            </a:pPr>
            <a:r>
              <a:rPr lang="en-US" sz="2500" dirty="0"/>
              <a:t>CCCs utilize local knowledge and resources to promote the census through locally based outreach efforts. </a:t>
            </a:r>
          </a:p>
          <a:p>
            <a:pPr marL="182880" indent="-182880">
              <a:lnSpc>
                <a:spcPct val="110000"/>
              </a:lnSpc>
              <a:spcBef>
                <a:spcPts val="0"/>
              </a:spcBef>
              <a:spcAft>
                <a:spcPts val="1800"/>
              </a:spcAft>
            </a:pPr>
            <a:r>
              <a:rPr lang="en-US" sz="2500" dirty="0"/>
              <a:t>CCCs provide a vehicle for coordinating efforts between tribal, state, and local governments; communities; and the Census Bureau. </a:t>
            </a:r>
          </a:p>
          <a:p>
            <a:pPr marL="182880" indent="-182880">
              <a:lnSpc>
                <a:spcPct val="110000"/>
              </a:lnSpc>
              <a:spcBef>
                <a:spcPts val="0"/>
              </a:spcBef>
              <a:spcAft>
                <a:spcPts val="1800"/>
              </a:spcAft>
            </a:pPr>
            <a:r>
              <a:rPr lang="en-US" sz="2500" dirty="0"/>
              <a:t>CCCs help the Census Bureau get a complete count through partnerships with local governments and community organizations.</a:t>
            </a:r>
          </a:p>
          <a:p>
            <a:pPr marL="0" indent="0" algn="ctr">
              <a:buNone/>
            </a:pPr>
            <a:endParaRPr lang="en-US" sz="3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44" y="1564527"/>
            <a:ext cx="2042556" cy="4137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2225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pPr>
              <a:lnSpc>
                <a:spcPts val="4800"/>
              </a:lnSpc>
            </a:pPr>
            <a:r>
              <a:rPr lang="en-US" dirty="0"/>
              <a:t>Census Bureau Outreach Toolkit</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990600"/>
            <a:ext cx="7086600" cy="4881028"/>
          </a:xfrm>
        </p:spPr>
      </p:pic>
    </p:spTree>
    <p:extLst>
      <p:ext uri="{BB962C8B-B14F-4D97-AF65-F5344CB8AC3E}">
        <p14:creationId xmlns:p14="http://schemas.microsoft.com/office/powerpoint/2010/main" val="979987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 Census Bureau - Action Steps!</a:t>
            </a:r>
          </a:p>
        </p:txBody>
      </p:sp>
      <p:sp>
        <p:nvSpPr>
          <p:cNvPr id="3" name="Content Placeholder 2"/>
          <p:cNvSpPr>
            <a:spLocks noGrp="1"/>
          </p:cNvSpPr>
          <p:nvPr>
            <p:ph idx="1"/>
          </p:nvPr>
        </p:nvSpPr>
        <p:spPr>
          <a:xfrm>
            <a:off x="457200" y="1371600"/>
            <a:ext cx="8229600" cy="4525963"/>
          </a:xfrm>
        </p:spPr>
        <p:txBody>
          <a:bodyPr>
            <a:normAutofit/>
          </a:bodyPr>
          <a:lstStyle/>
          <a:p>
            <a:pPr>
              <a:spcBef>
                <a:spcPts val="1200"/>
              </a:spcBef>
              <a:spcAft>
                <a:spcPts val="600"/>
              </a:spcAft>
            </a:pPr>
            <a:r>
              <a:rPr lang="en-US" dirty="0"/>
              <a:t>Contact your Census Bureau Regional Office and meet your Community Engagement staff</a:t>
            </a:r>
          </a:p>
          <a:p>
            <a:pPr>
              <a:spcBef>
                <a:spcPts val="1200"/>
              </a:spcBef>
              <a:spcAft>
                <a:spcPts val="600"/>
              </a:spcAft>
            </a:pPr>
            <a:r>
              <a:rPr lang="en-US" dirty="0"/>
              <a:t>Invite them to your conferences and events</a:t>
            </a:r>
          </a:p>
          <a:p>
            <a:pPr>
              <a:spcBef>
                <a:spcPts val="1200"/>
              </a:spcBef>
              <a:spcAft>
                <a:spcPts val="600"/>
              </a:spcAft>
            </a:pPr>
            <a:r>
              <a:rPr lang="en-US" dirty="0"/>
              <a:t>Sign up to be a partner on the Census website</a:t>
            </a:r>
          </a:p>
          <a:p>
            <a:pPr>
              <a:spcBef>
                <a:spcPts val="1200"/>
              </a:spcBef>
              <a:spcAft>
                <a:spcPts val="600"/>
              </a:spcAft>
            </a:pPr>
            <a:r>
              <a:rPr lang="en-US" dirty="0"/>
              <a:t>Join/Form a Complete Count Committee at the state and local levels</a:t>
            </a:r>
          </a:p>
          <a:p>
            <a:pPr>
              <a:spcBef>
                <a:spcPts val="1200"/>
              </a:spcBef>
              <a:spcAft>
                <a:spcPts val="600"/>
              </a:spcAft>
            </a:pPr>
            <a:r>
              <a:rPr lang="en-US" dirty="0"/>
              <a:t>Refer people to jobs with the Census</a:t>
            </a:r>
          </a:p>
        </p:txBody>
      </p:sp>
    </p:spTree>
    <p:extLst>
      <p:ext uri="{BB962C8B-B14F-4D97-AF65-F5344CB8AC3E}">
        <p14:creationId xmlns:p14="http://schemas.microsoft.com/office/powerpoint/2010/main" val="3630540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274638"/>
            <a:ext cx="8229600" cy="1020762"/>
          </a:xfrm>
        </p:spPr>
        <p:txBody>
          <a:bodyPr>
            <a:normAutofit fontScale="90000"/>
          </a:bodyPr>
          <a:lstStyle/>
          <a:p>
            <a:br>
              <a:rPr lang="en-US" dirty="0"/>
            </a:br>
            <a:br>
              <a:rPr lang="en-US" dirty="0"/>
            </a:br>
            <a:endParaRPr lang="en-US" sz="2000" dirty="0"/>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838200" y="1676400"/>
            <a:ext cx="7467600" cy="3810000"/>
          </a:xfrm>
        </p:spPr>
        <p:txBody>
          <a:bodyPr>
            <a:normAutofit fontScale="77500" lnSpcReduction="20000"/>
          </a:bodyPr>
          <a:lstStyle/>
          <a:p>
            <a:pPr marL="0" indent="0" algn="ctr">
              <a:lnSpc>
                <a:spcPct val="110000"/>
              </a:lnSpc>
              <a:spcBef>
                <a:spcPts val="0"/>
              </a:spcBef>
              <a:spcAft>
                <a:spcPts val="1800"/>
              </a:spcAft>
              <a:buNone/>
            </a:pPr>
            <a:r>
              <a:rPr lang="en-US" sz="4000" dirty="0"/>
              <a:t>A collaborative campaign of 15+ national hub organizations, dozens of community partners in 30+ states working towards a fair &amp; accurate 2020 Census.</a:t>
            </a:r>
          </a:p>
          <a:p>
            <a:pPr marL="0" indent="0" algn="ctr">
              <a:lnSpc>
                <a:spcPct val="110000"/>
              </a:lnSpc>
              <a:spcBef>
                <a:spcPts val="0"/>
              </a:spcBef>
              <a:spcAft>
                <a:spcPts val="1800"/>
              </a:spcAft>
              <a:buNone/>
            </a:pPr>
            <a:r>
              <a:rPr lang="en-US" sz="4000" dirty="0"/>
              <a:t>Our communities can’t miss out on the political power they deserve &amp; the resources their communities have earned.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28600"/>
            <a:ext cx="2286000" cy="106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5036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685426" y="1617576"/>
            <a:ext cx="2375335" cy="910995"/>
          </a:xfrm>
          <a:prstGeom prst="rect">
            <a:avLst/>
          </a:prstGeom>
        </p:spPr>
      </p:pic>
      <p:pic>
        <p:nvPicPr>
          <p:cNvPr id="8" name="image1.png"/>
          <p:cNvPicPr/>
          <p:nvPr/>
        </p:nvPicPr>
        <p:blipFill>
          <a:blip r:embed="rId4"/>
          <a:srcRect/>
          <a:stretch>
            <a:fillRect/>
          </a:stretch>
        </p:blipFill>
        <p:spPr>
          <a:xfrm>
            <a:off x="53316" y="94558"/>
            <a:ext cx="1932462" cy="896042"/>
          </a:xfrm>
          <a:prstGeom prst="rect">
            <a:avLst/>
          </a:prstGeom>
          <a:ln/>
        </p:spPr>
      </p:pic>
      <p:pic>
        <p:nvPicPr>
          <p:cNvPr id="2050" name="Picture 2" descr="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7688" y="1707076"/>
            <a:ext cx="2132790" cy="8861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6091304" y="4197371"/>
            <a:ext cx="2165784" cy="990600"/>
          </a:xfrm>
          <a:prstGeom prst="rect">
            <a:avLst/>
          </a:prstGeom>
        </p:spPr>
      </p:pic>
      <p:pic>
        <p:nvPicPr>
          <p:cNvPr id="2052" name="Picture 4" descr="National LGBTQ Task For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306" y="4628147"/>
            <a:ext cx="1635825" cy="11419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stretch>
            <a:fillRect/>
          </a:stretch>
        </p:blipFill>
        <p:spPr>
          <a:xfrm>
            <a:off x="1887144" y="3855445"/>
            <a:ext cx="1577180" cy="1065791"/>
          </a:xfrm>
          <a:prstGeom prst="rect">
            <a:avLst/>
          </a:prstGeom>
        </p:spPr>
      </p:pic>
      <p:pic>
        <p:nvPicPr>
          <p:cNvPr id="2054" name="Picture 6" descr="http://d3n8a8pro7vhmx.cloudfront.net/themes/5208a8c81ad07a28ce000002/attachments/original/1441915423/logo.png?14419154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474" y="3034040"/>
            <a:ext cx="1361996" cy="13543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0"/>
          <a:stretch>
            <a:fillRect/>
          </a:stretch>
        </p:blipFill>
        <p:spPr>
          <a:xfrm>
            <a:off x="201717" y="1518510"/>
            <a:ext cx="2350354" cy="1175177"/>
          </a:xfrm>
          <a:prstGeom prst="rect">
            <a:avLst/>
          </a:prstGeom>
        </p:spPr>
      </p:pic>
      <p:pic>
        <p:nvPicPr>
          <p:cNvPr id="12" name="Picture 11"/>
          <p:cNvPicPr>
            <a:picLocks noChangeAspect="1"/>
          </p:cNvPicPr>
          <p:nvPr/>
        </p:nvPicPr>
        <p:blipFill>
          <a:blip r:embed="rId11"/>
          <a:stretch>
            <a:fillRect/>
          </a:stretch>
        </p:blipFill>
        <p:spPr>
          <a:xfrm>
            <a:off x="7460216" y="3064687"/>
            <a:ext cx="1554146" cy="997365"/>
          </a:xfrm>
          <a:prstGeom prst="rect">
            <a:avLst/>
          </a:prstGeom>
        </p:spPr>
      </p:pic>
      <p:pic>
        <p:nvPicPr>
          <p:cNvPr id="2056" name="Picture 8" descr="ColorOfChange.co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35456" y="2788753"/>
            <a:ext cx="1193032" cy="11059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3"/>
          <a:stretch>
            <a:fillRect/>
          </a:stretch>
        </p:blipFill>
        <p:spPr>
          <a:xfrm>
            <a:off x="1535698" y="2881155"/>
            <a:ext cx="1802994" cy="682214"/>
          </a:xfrm>
          <a:prstGeom prst="rect">
            <a:avLst/>
          </a:prstGeom>
        </p:spPr>
      </p:pic>
      <p:pic>
        <p:nvPicPr>
          <p:cNvPr id="14" name="Picture 13"/>
          <p:cNvPicPr>
            <a:picLocks noChangeAspect="1"/>
          </p:cNvPicPr>
          <p:nvPr/>
        </p:nvPicPr>
        <p:blipFill>
          <a:blip r:embed="rId14"/>
          <a:stretch>
            <a:fillRect/>
          </a:stretch>
        </p:blipFill>
        <p:spPr>
          <a:xfrm>
            <a:off x="1985777" y="5314596"/>
            <a:ext cx="3343275" cy="490538"/>
          </a:xfrm>
          <a:prstGeom prst="rect">
            <a:avLst/>
          </a:prstGeom>
        </p:spPr>
      </p:pic>
      <p:pic>
        <p:nvPicPr>
          <p:cNvPr id="15" name="Picture 14"/>
          <p:cNvPicPr>
            <a:picLocks noChangeAspect="1"/>
          </p:cNvPicPr>
          <p:nvPr/>
        </p:nvPicPr>
        <p:blipFill>
          <a:blip r:embed="rId15"/>
          <a:stretch>
            <a:fillRect/>
          </a:stretch>
        </p:blipFill>
        <p:spPr>
          <a:xfrm>
            <a:off x="5031823" y="2894940"/>
            <a:ext cx="2370667" cy="762000"/>
          </a:xfrm>
          <a:prstGeom prst="rect">
            <a:avLst/>
          </a:prstGeom>
        </p:spPr>
      </p:pic>
      <p:pic>
        <p:nvPicPr>
          <p:cNvPr id="16" name="Picture 15"/>
          <p:cNvPicPr>
            <a:picLocks noChangeAspect="1"/>
          </p:cNvPicPr>
          <p:nvPr/>
        </p:nvPicPr>
        <p:blipFill>
          <a:blip r:embed="rId16"/>
          <a:stretch>
            <a:fillRect/>
          </a:stretch>
        </p:blipFill>
        <p:spPr>
          <a:xfrm>
            <a:off x="5590391" y="5235321"/>
            <a:ext cx="3438525" cy="633413"/>
          </a:xfrm>
          <a:prstGeom prst="rect">
            <a:avLst/>
          </a:prstGeom>
        </p:spPr>
      </p:pic>
      <p:pic>
        <p:nvPicPr>
          <p:cNvPr id="2058" name="Picture 10" descr="FIRM - Fair Immigration Reform Movemen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913697" y="1623263"/>
            <a:ext cx="1101253" cy="114112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8"/>
          <a:stretch>
            <a:fillRect/>
          </a:stretch>
        </p:blipFill>
        <p:spPr>
          <a:xfrm>
            <a:off x="3881985" y="4208585"/>
            <a:ext cx="1843087" cy="990558"/>
          </a:xfrm>
          <a:prstGeom prst="rect">
            <a:avLst/>
          </a:prstGeom>
        </p:spPr>
      </p:pic>
      <p:sp>
        <p:nvSpPr>
          <p:cNvPr id="19" name="Title 1"/>
          <p:cNvSpPr>
            <a:spLocks noGrp="1"/>
          </p:cNvSpPr>
          <p:nvPr>
            <p:ph type="title"/>
          </p:nvPr>
        </p:nvSpPr>
        <p:spPr>
          <a:xfrm>
            <a:off x="2012997" y="293507"/>
            <a:ext cx="5447219" cy="762000"/>
          </a:xfrm>
        </p:spPr>
        <p:txBody>
          <a:bodyPr>
            <a:noAutofit/>
          </a:bodyPr>
          <a:lstStyle/>
          <a:p>
            <a:r>
              <a:rPr lang="en-US" sz="4600" dirty="0"/>
              <a:t>Census Counts 2020</a:t>
            </a:r>
          </a:p>
        </p:txBody>
      </p:sp>
    </p:spTree>
    <p:extLst>
      <p:ext uri="{BB962C8B-B14F-4D97-AF65-F5344CB8AC3E}">
        <p14:creationId xmlns:p14="http://schemas.microsoft.com/office/powerpoint/2010/main" val="2027192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en-US" sz="4000" dirty="0"/>
              <a:t>Census Counts 2020: Partner Efforts</a:t>
            </a:r>
          </a:p>
        </p:txBody>
      </p:sp>
      <p:graphicFrame>
        <p:nvGraphicFramePr>
          <p:cNvPr id="11" name="Diagram 10"/>
          <p:cNvGraphicFramePr/>
          <p:nvPr>
            <p:extLst>
              <p:ext uri="{D42A27DB-BD31-4B8C-83A1-F6EECF244321}">
                <p14:modId xmlns:p14="http://schemas.microsoft.com/office/powerpoint/2010/main" val="1593700214"/>
              </p:ext>
            </p:extLst>
          </p:nvPr>
        </p:nvGraphicFramePr>
        <p:xfrm>
          <a:off x="438795" y="1066800"/>
          <a:ext cx="7010400" cy="4915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roup 11"/>
          <p:cNvGrpSpPr/>
          <p:nvPr/>
        </p:nvGrpSpPr>
        <p:grpSpPr>
          <a:xfrm>
            <a:off x="4920242" y="898411"/>
            <a:ext cx="1771738" cy="1771738"/>
            <a:chOff x="2454821" y="178981"/>
            <a:chExt cx="1592756" cy="1592756"/>
          </a:xfrm>
        </p:grpSpPr>
        <p:sp>
          <p:nvSpPr>
            <p:cNvPr id="13" name="Shape 12"/>
            <p:cNvSpPr/>
            <p:nvPr/>
          </p:nvSpPr>
          <p:spPr>
            <a:xfrm rot="20700000">
              <a:off x="2454821" y="178981"/>
              <a:ext cx="1592756" cy="1592756"/>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Shape 4"/>
            <p:cNvSpPr/>
            <p:nvPr/>
          </p:nvSpPr>
          <p:spPr>
            <a:xfrm>
              <a:off x="2749461" y="506404"/>
              <a:ext cx="1003476" cy="9379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400" b="1" kern="1200" dirty="0"/>
                <a:t>Local Action!</a:t>
              </a:r>
            </a:p>
          </p:txBody>
        </p:sp>
      </p:grpSp>
    </p:spTree>
    <p:extLst>
      <p:ext uri="{BB962C8B-B14F-4D97-AF65-F5344CB8AC3E}">
        <p14:creationId xmlns:p14="http://schemas.microsoft.com/office/powerpoint/2010/main" val="1065579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274638"/>
            <a:ext cx="8229600" cy="1020762"/>
          </a:xfrm>
        </p:spPr>
        <p:txBody>
          <a:bodyPr>
            <a:normAutofit fontScale="90000"/>
          </a:bodyPr>
          <a:lstStyle/>
          <a:p>
            <a:r>
              <a:rPr lang="en-US" dirty="0"/>
              <a:t>Census Counts – Action Steps</a:t>
            </a:r>
            <a:br>
              <a:rPr lang="en-US" dirty="0"/>
            </a:br>
            <a:endParaRPr lang="en-US" sz="2000" dirty="0"/>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838200" y="1600200"/>
            <a:ext cx="7467600" cy="3048000"/>
          </a:xfrm>
        </p:spPr>
        <p:txBody>
          <a:bodyPr>
            <a:normAutofit fontScale="70000" lnSpcReduction="20000"/>
          </a:bodyPr>
          <a:lstStyle/>
          <a:p>
            <a:pPr marL="182880" indent="-182880">
              <a:lnSpc>
                <a:spcPct val="110000"/>
              </a:lnSpc>
              <a:spcBef>
                <a:spcPts val="0"/>
              </a:spcBef>
              <a:spcAft>
                <a:spcPts val="1800"/>
              </a:spcAft>
            </a:pPr>
            <a:r>
              <a:rPr lang="en-US" sz="4000" dirty="0"/>
              <a:t>Contact State Hub (Count Action Network (CAN)) lead in your state</a:t>
            </a:r>
          </a:p>
          <a:p>
            <a:pPr marL="182880" indent="-182880">
              <a:lnSpc>
                <a:spcPct val="110000"/>
              </a:lnSpc>
              <a:spcBef>
                <a:spcPts val="0"/>
              </a:spcBef>
              <a:spcAft>
                <a:spcPts val="1800"/>
              </a:spcAft>
            </a:pPr>
            <a:r>
              <a:rPr lang="en-US" sz="4000" dirty="0"/>
              <a:t>Connect with other hub network entities </a:t>
            </a:r>
          </a:p>
          <a:p>
            <a:pPr marL="182880" indent="-182880">
              <a:lnSpc>
                <a:spcPct val="110000"/>
              </a:lnSpc>
              <a:spcBef>
                <a:spcPts val="0"/>
              </a:spcBef>
              <a:spcAft>
                <a:spcPts val="1800"/>
              </a:spcAft>
            </a:pPr>
            <a:r>
              <a:rPr lang="en-US" sz="4000" dirty="0"/>
              <a:t> Take the pledge to be counted, and receive campaign updates: www.censuscounts2020.org</a:t>
            </a:r>
          </a:p>
        </p:txBody>
      </p:sp>
    </p:spTree>
    <p:extLst>
      <p:ext uri="{BB962C8B-B14F-4D97-AF65-F5344CB8AC3E}">
        <p14:creationId xmlns:p14="http://schemas.microsoft.com/office/powerpoint/2010/main" val="2081790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nSpc>
                <a:spcPts val="4200"/>
              </a:lnSpc>
            </a:pPr>
            <a:r>
              <a:rPr lang="en-US" sz="4000" dirty="0"/>
              <a:t>Community Action Counts-</a:t>
            </a:r>
            <a:br>
              <a:rPr lang="en-US" dirty="0"/>
            </a:br>
            <a:r>
              <a:rPr lang="en-US" sz="4000" dirty="0"/>
              <a:t>What the Partnership is doing:</a:t>
            </a:r>
          </a:p>
        </p:txBody>
      </p:sp>
      <p:sp>
        <p:nvSpPr>
          <p:cNvPr id="3" name="Content Placeholder 2"/>
          <p:cNvSpPr>
            <a:spLocks noGrp="1"/>
          </p:cNvSpPr>
          <p:nvPr>
            <p:ph idx="1"/>
          </p:nvPr>
        </p:nvSpPr>
        <p:spPr>
          <a:xfrm>
            <a:off x="196755" y="1676400"/>
            <a:ext cx="4953000" cy="4127310"/>
          </a:xfrm>
        </p:spPr>
        <p:txBody>
          <a:bodyPr>
            <a:normAutofit/>
          </a:bodyPr>
          <a:lstStyle/>
          <a:p>
            <a:pPr marL="182880" indent="-182880">
              <a:lnSpc>
                <a:spcPts val="2400"/>
              </a:lnSpc>
              <a:spcBef>
                <a:spcPts val="0"/>
              </a:spcBef>
              <a:spcAft>
                <a:spcPts val="1800"/>
              </a:spcAft>
            </a:pPr>
            <a:r>
              <a:rPr lang="en-US" sz="2800" dirty="0"/>
              <a:t>Educate and increase awareness of Census across network</a:t>
            </a:r>
          </a:p>
          <a:p>
            <a:pPr marL="182880" indent="-182880">
              <a:lnSpc>
                <a:spcPts val="2400"/>
              </a:lnSpc>
              <a:spcBef>
                <a:spcPts val="0"/>
              </a:spcBef>
              <a:spcAft>
                <a:spcPts val="1800"/>
              </a:spcAft>
            </a:pPr>
            <a:r>
              <a:rPr lang="en-US" sz="2800" dirty="0"/>
              <a:t>Activate and mobilize the network to take action </a:t>
            </a:r>
          </a:p>
          <a:p>
            <a:pPr marL="182880" indent="-182880">
              <a:lnSpc>
                <a:spcPts val="2400"/>
              </a:lnSpc>
              <a:spcBef>
                <a:spcPts val="0"/>
              </a:spcBef>
              <a:spcAft>
                <a:spcPts val="1800"/>
              </a:spcAft>
            </a:pPr>
            <a:r>
              <a:rPr lang="en-US" sz="2800" dirty="0"/>
              <a:t>Curate and generate census resources specific to Community Action</a:t>
            </a:r>
          </a:p>
          <a:p>
            <a:pPr marL="182880" indent="-182880">
              <a:lnSpc>
                <a:spcPts val="2400"/>
              </a:lnSpc>
              <a:spcBef>
                <a:spcPts val="0"/>
              </a:spcBef>
              <a:spcAft>
                <a:spcPts val="1800"/>
              </a:spcAft>
            </a:pPr>
            <a:r>
              <a:rPr lang="en-US" sz="2800" dirty="0"/>
              <a:t>Equip agencies to conduct effective local outreach efforts </a:t>
            </a:r>
          </a:p>
          <a:p>
            <a:pPr marL="182880" indent="-182880">
              <a:lnSpc>
                <a:spcPts val="2400"/>
              </a:lnSpc>
              <a:spcBef>
                <a:spcPts val="0"/>
              </a:spcBef>
              <a:spcAft>
                <a:spcPts val="1800"/>
              </a:spcAft>
            </a:pPr>
            <a:endParaRPr lang="en-US" sz="2800" dirty="0"/>
          </a:p>
          <a:p>
            <a:pPr marL="0" indent="0">
              <a:lnSpc>
                <a:spcPts val="2400"/>
              </a:lnSpc>
              <a:buNone/>
            </a:pPr>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828800"/>
            <a:ext cx="3733800" cy="3352800"/>
          </a:xfrm>
          <a:prstGeom prst="rect">
            <a:avLst/>
          </a:prstGeom>
        </p:spPr>
      </p:pic>
    </p:spTree>
    <p:extLst>
      <p:ext uri="{BB962C8B-B14F-4D97-AF65-F5344CB8AC3E}">
        <p14:creationId xmlns:p14="http://schemas.microsoft.com/office/powerpoint/2010/main" val="538352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152400"/>
            <a:ext cx="8229600" cy="1020762"/>
          </a:xfrm>
        </p:spPr>
        <p:txBody>
          <a:bodyPr>
            <a:normAutofit fontScale="90000"/>
          </a:bodyPr>
          <a:lstStyle/>
          <a:p>
            <a:r>
              <a:rPr lang="en-US" dirty="0"/>
              <a:t>Community Action Counts-</a:t>
            </a:r>
            <a:br>
              <a:rPr lang="en-US" dirty="0"/>
            </a:br>
            <a:r>
              <a:rPr lang="en-US" dirty="0"/>
              <a:t>What the Partnership is doing:</a:t>
            </a:r>
            <a:endParaRPr lang="en-US" sz="2000" dirty="0"/>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838200" y="1524000"/>
            <a:ext cx="7467600" cy="3810000"/>
          </a:xfrm>
        </p:spPr>
        <p:txBody>
          <a:bodyPr>
            <a:normAutofit fontScale="70000" lnSpcReduction="20000"/>
          </a:bodyPr>
          <a:lstStyle/>
          <a:p>
            <a:pPr marL="182880" indent="-182880">
              <a:lnSpc>
                <a:spcPct val="110000"/>
              </a:lnSpc>
              <a:spcBef>
                <a:spcPts val="0"/>
              </a:spcBef>
              <a:spcAft>
                <a:spcPts val="1800"/>
              </a:spcAft>
            </a:pPr>
            <a:r>
              <a:rPr lang="en-US" sz="4300" dirty="0"/>
              <a:t>Training Materials</a:t>
            </a:r>
          </a:p>
          <a:p>
            <a:pPr marL="582930" lvl="1" indent="-182880">
              <a:lnSpc>
                <a:spcPct val="110000"/>
              </a:lnSpc>
              <a:spcBef>
                <a:spcPts val="0"/>
              </a:spcBef>
              <a:spcAft>
                <a:spcPts val="1800"/>
              </a:spcAft>
            </a:pPr>
            <a:r>
              <a:rPr lang="en-US" sz="3900" dirty="0"/>
              <a:t>Population Specific Webinars</a:t>
            </a:r>
          </a:p>
          <a:p>
            <a:pPr marL="182880" indent="-182880">
              <a:lnSpc>
                <a:spcPct val="110000"/>
              </a:lnSpc>
              <a:spcBef>
                <a:spcPts val="0"/>
              </a:spcBef>
              <a:spcAft>
                <a:spcPts val="1800"/>
              </a:spcAft>
            </a:pPr>
            <a:r>
              <a:rPr lang="en-US" sz="4300" dirty="0"/>
              <a:t>Presentations at State Association meetings</a:t>
            </a:r>
          </a:p>
          <a:p>
            <a:pPr marL="182880" indent="-182880">
              <a:lnSpc>
                <a:spcPct val="110000"/>
              </a:lnSpc>
              <a:spcBef>
                <a:spcPts val="0"/>
              </a:spcBef>
              <a:spcAft>
                <a:spcPts val="1800"/>
              </a:spcAft>
            </a:pPr>
            <a:r>
              <a:rPr lang="en-US" sz="4300" dirty="0"/>
              <a:t>Census Specific </a:t>
            </a:r>
            <a:r>
              <a:rPr lang="en-US" sz="4300" dirty="0" err="1"/>
              <a:t>eNews</a:t>
            </a:r>
            <a:endParaRPr lang="en-US" sz="4300" dirty="0"/>
          </a:p>
          <a:p>
            <a:pPr marL="182880" indent="-182880">
              <a:lnSpc>
                <a:spcPct val="110000"/>
              </a:lnSpc>
              <a:spcBef>
                <a:spcPts val="0"/>
              </a:spcBef>
              <a:spcAft>
                <a:spcPts val="1800"/>
              </a:spcAft>
            </a:pPr>
            <a:r>
              <a:rPr lang="en-US" sz="4300" dirty="0"/>
              <a:t>Social Media Campaign</a:t>
            </a:r>
          </a:p>
          <a:p>
            <a:pPr marL="182880" indent="-182880">
              <a:lnSpc>
                <a:spcPct val="110000"/>
              </a:lnSpc>
              <a:spcBef>
                <a:spcPts val="0"/>
              </a:spcBef>
              <a:spcAft>
                <a:spcPts val="1800"/>
              </a:spcAft>
            </a:pPr>
            <a:r>
              <a:rPr lang="en-US" sz="4000" dirty="0"/>
              <a:t>Resources for frontline staff  FAQs</a:t>
            </a:r>
          </a:p>
        </p:txBody>
      </p:sp>
    </p:spTree>
    <p:extLst>
      <p:ext uri="{BB962C8B-B14F-4D97-AF65-F5344CB8AC3E}">
        <p14:creationId xmlns:p14="http://schemas.microsoft.com/office/powerpoint/2010/main" val="1391916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Action Census </a:t>
            </a:r>
            <a:br>
              <a:rPr lang="en-US" dirty="0"/>
            </a:br>
            <a:r>
              <a:rPr lang="en-US" dirty="0"/>
              <a:t> Working Group </a:t>
            </a:r>
          </a:p>
        </p:txBody>
      </p:sp>
      <p:sp>
        <p:nvSpPr>
          <p:cNvPr id="3" name="Content Placeholder 2"/>
          <p:cNvSpPr>
            <a:spLocks noGrp="1"/>
          </p:cNvSpPr>
          <p:nvPr>
            <p:ph idx="1"/>
          </p:nvPr>
        </p:nvSpPr>
        <p:spPr>
          <a:xfrm>
            <a:off x="1104900" y="2743200"/>
            <a:ext cx="7581900" cy="3174205"/>
          </a:xfrm>
        </p:spPr>
        <p:txBody>
          <a:bodyPr numCol="2">
            <a:normAutofit fontScale="92500" lnSpcReduction="10000"/>
          </a:bodyPr>
          <a:lstStyle/>
          <a:p>
            <a:r>
              <a:rPr lang="en-US" sz="2800" dirty="0"/>
              <a:t>AZ – Norma Gallegos</a:t>
            </a:r>
          </a:p>
          <a:p>
            <a:r>
              <a:rPr lang="en-US" sz="2800" dirty="0"/>
              <a:t>CA – Tony </a:t>
            </a:r>
            <a:r>
              <a:rPr lang="en-US" sz="2800" dirty="0" err="1"/>
              <a:t>McAnelly</a:t>
            </a:r>
            <a:endParaRPr lang="en-US" sz="2800" dirty="0"/>
          </a:p>
          <a:p>
            <a:r>
              <a:rPr lang="en-US" sz="2800" dirty="0"/>
              <a:t>FL – Faith Pullen</a:t>
            </a:r>
          </a:p>
          <a:p>
            <a:r>
              <a:rPr lang="en-US" sz="2800" dirty="0"/>
              <a:t>GA – Lorraine Daniels</a:t>
            </a:r>
          </a:p>
          <a:p>
            <a:r>
              <a:rPr lang="en-US" sz="2800" dirty="0"/>
              <a:t>MA – Joe Diamond</a:t>
            </a:r>
          </a:p>
          <a:p>
            <a:endParaRPr lang="en-US" sz="2800" dirty="0"/>
          </a:p>
          <a:p>
            <a:endParaRPr lang="en-US" sz="2800" dirty="0"/>
          </a:p>
          <a:p>
            <a:r>
              <a:rPr lang="en-US" sz="2800" dirty="0"/>
              <a:t>NY – Jackie Orr</a:t>
            </a:r>
          </a:p>
          <a:p>
            <a:r>
              <a:rPr lang="en-US" sz="2800" dirty="0"/>
              <a:t>OH – Cheryl Grice</a:t>
            </a:r>
          </a:p>
          <a:p>
            <a:r>
              <a:rPr lang="en-US" sz="2800" dirty="0"/>
              <a:t>PA – Jen </a:t>
            </a:r>
            <a:r>
              <a:rPr lang="en-US" sz="2800" dirty="0" err="1"/>
              <a:t>Wintermyer</a:t>
            </a:r>
            <a:endParaRPr lang="en-US" sz="2800" dirty="0"/>
          </a:p>
          <a:p>
            <a:r>
              <a:rPr lang="en-US" sz="2800" dirty="0"/>
              <a:t>TX – Laura Ponce</a:t>
            </a:r>
          </a:p>
          <a:p>
            <a:r>
              <a:rPr lang="en-US" sz="2800" dirty="0"/>
              <a:t>(Invited AL and NJ)</a:t>
            </a:r>
            <a:endParaRPr lang="en-US" dirty="0"/>
          </a:p>
          <a:p>
            <a:pPr marL="0" indent="0">
              <a:buNone/>
            </a:pPr>
            <a:endParaRPr lang="en-US" dirty="0"/>
          </a:p>
        </p:txBody>
      </p:sp>
      <p:sp>
        <p:nvSpPr>
          <p:cNvPr id="4" name="TextBox 3"/>
          <p:cNvSpPr txBox="1"/>
          <p:nvPr/>
        </p:nvSpPr>
        <p:spPr>
          <a:xfrm>
            <a:off x="685800" y="1417638"/>
            <a:ext cx="7848600" cy="861774"/>
          </a:xfrm>
          <a:prstGeom prst="rect">
            <a:avLst/>
          </a:prstGeom>
          <a:noFill/>
        </p:spPr>
        <p:txBody>
          <a:bodyPr wrap="square" rtlCol="0">
            <a:spAutoFit/>
          </a:bodyPr>
          <a:lstStyle/>
          <a:p>
            <a:pPr algn="ctr"/>
            <a:r>
              <a:rPr lang="en-US" sz="2800" dirty="0"/>
              <a:t>Includes 9 States with Largest HTC Populations</a:t>
            </a:r>
          </a:p>
          <a:p>
            <a:pPr lvl="1" algn="ctr"/>
            <a:r>
              <a:rPr lang="en-US" sz="2200" dirty="0"/>
              <a:t>Advisory council, network resource</a:t>
            </a:r>
            <a:endParaRPr lang="en-US" dirty="0"/>
          </a:p>
        </p:txBody>
      </p:sp>
    </p:spTree>
    <p:extLst>
      <p:ext uri="{BB962C8B-B14F-4D97-AF65-F5344CB8AC3E}">
        <p14:creationId xmlns:p14="http://schemas.microsoft.com/office/powerpoint/2010/main" val="3338020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Tools</a:t>
            </a:r>
          </a:p>
        </p:txBody>
      </p:sp>
      <p:sp>
        <p:nvSpPr>
          <p:cNvPr id="3" name="Content Placeholder 2"/>
          <p:cNvSpPr>
            <a:spLocks noGrp="1"/>
          </p:cNvSpPr>
          <p:nvPr>
            <p:ph idx="1"/>
          </p:nvPr>
        </p:nvSpPr>
        <p:spPr>
          <a:xfrm>
            <a:off x="1219200" y="3657600"/>
            <a:ext cx="7391400" cy="1752600"/>
          </a:xfrm>
        </p:spPr>
        <p:txBody>
          <a:bodyPr>
            <a:normAutofit fontScale="92500" lnSpcReduction="10000"/>
          </a:bodyPr>
          <a:lstStyle/>
          <a:p>
            <a:pPr marL="0" indent="0">
              <a:buNone/>
            </a:pPr>
            <a:r>
              <a:rPr lang="en-US" dirty="0"/>
              <a:t>The Partnership has developed a series of videos to show how to talk to our customers and answer questions about their Census concerns </a:t>
            </a:r>
          </a:p>
          <a:p>
            <a:endParaRPr lang="en-US" dirty="0"/>
          </a:p>
          <a:p>
            <a:endParaRPr lang="en-US" dirty="0"/>
          </a:p>
        </p:txBody>
      </p:sp>
      <p:pic>
        <p:nvPicPr>
          <p:cNvPr id="4" name="Picture 3"/>
          <p:cNvPicPr>
            <a:picLocks noChangeAspect="1"/>
          </p:cNvPicPr>
          <p:nvPr/>
        </p:nvPicPr>
        <p:blipFill>
          <a:blip r:embed="rId3"/>
          <a:stretch>
            <a:fillRect/>
          </a:stretch>
        </p:blipFill>
        <p:spPr>
          <a:xfrm>
            <a:off x="1828800" y="1371600"/>
            <a:ext cx="5334000" cy="2000250"/>
          </a:xfrm>
          <a:prstGeom prst="rect">
            <a:avLst/>
          </a:prstGeom>
        </p:spPr>
      </p:pic>
    </p:spTree>
    <p:extLst>
      <p:ext uri="{BB962C8B-B14F-4D97-AF65-F5344CB8AC3E}">
        <p14:creationId xmlns:p14="http://schemas.microsoft.com/office/powerpoint/2010/main" val="3007088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 With Social Media</a:t>
            </a:r>
          </a:p>
        </p:txBody>
      </p:sp>
      <p:sp>
        <p:nvSpPr>
          <p:cNvPr id="3" name="Content Placeholder 2"/>
          <p:cNvSpPr>
            <a:spLocks noGrp="1"/>
          </p:cNvSpPr>
          <p:nvPr>
            <p:ph idx="1"/>
          </p:nvPr>
        </p:nvSpPr>
        <p:spPr>
          <a:xfrm>
            <a:off x="3429000" y="1787857"/>
            <a:ext cx="5715000" cy="3276601"/>
          </a:xfrm>
        </p:spPr>
        <p:txBody>
          <a:bodyPr>
            <a:normAutofit/>
          </a:bodyPr>
          <a:lstStyle/>
          <a:p>
            <a:pPr marL="182880" indent="-182880">
              <a:lnSpc>
                <a:spcPts val="2600"/>
              </a:lnSpc>
              <a:spcBef>
                <a:spcPts val="0"/>
              </a:spcBef>
              <a:spcAft>
                <a:spcPts val="3000"/>
              </a:spcAft>
            </a:pPr>
            <a:r>
              <a:rPr lang="en-US" sz="2700" dirty="0"/>
              <a:t>Follow us on Twitter and Instagram, @capartnership</a:t>
            </a:r>
          </a:p>
          <a:p>
            <a:pPr marL="182880" indent="-182880">
              <a:lnSpc>
                <a:spcPts val="2600"/>
              </a:lnSpc>
              <a:spcBef>
                <a:spcPts val="0"/>
              </a:spcBef>
              <a:spcAft>
                <a:spcPts val="3000"/>
              </a:spcAft>
            </a:pPr>
            <a:r>
              <a:rPr lang="en-US" sz="2700" dirty="0"/>
              <a:t>Sign-up for our Census newsletter for resources, trainings, and Census news</a:t>
            </a:r>
          </a:p>
          <a:p>
            <a:pPr marL="182880" indent="-182880">
              <a:lnSpc>
                <a:spcPts val="2600"/>
              </a:lnSpc>
              <a:spcBef>
                <a:spcPts val="0"/>
              </a:spcBef>
              <a:spcAft>
                <a:spcPts val="3000"/>
              </a:spcAft>
            </a:pPr>
            <a:r>
              <a:rPr lang="en-US" sz="2700" dirty="0"/>
              <a:t>Join our Facebook group to engage with CAA staff across the network</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76400"/>
            <a:ext cx="3164006" cy="3164006"/>
          </a:xfrm>
          <a:prstGeom prst="rect">
            <a:avLst/>
          </a:prstGeom>
        </p:spPr>
      </p:pic>
    </p:spTree>
    <p:extLst>
      <p:ext uri="{BB962C8B-B14F-4D97-AF65-F5344CB8AC3E}">
        <p14:creationId xmlns:p14="http://schemas.microsoft.com/office/powerpoint/2010/main" val="998609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fontScale="90000"/>
          </a:bodyPr>
          <a:lstStyle/>
          <a:p>
            <a:r>
              <a:rPr lang="en-US" dirty="0"/>
              <a:t>Community Action Counts-</a:t>
            </a:r>
            <a:br>
              <a:rPr lang="en-US" dirty="0"/>
            </a:br>
            <a:r>
              <a:rPr lang="en-US" dirty="0"/>
              <a:t>Action Steps!</a:t>
            </a:r>
          </a:p>
        </p:txBody>
      </p:sp>
      <p:sp>
        <p:nvSpPr>
          <p:cNvPr id="3" name="Content Placeholder 2"/>
          <p:cNvSpPr>
            <a:spLocks noGrp="1"/>
          </p:cNvSpPr>
          <p:nvPr>
            <p:ph idx="1"/>
          </p:nvPr>
        </p:nvSpPr>
        <p:spPr>
          <a:xfrm>
            <a:off x="381000" y="1524000"/>
            <a:ext cx="8229600" cy="4114800"/>
          </a:xfrm>
        </p:spPr>
        <p:txBody>
          <a:bodyPr>
            <a:normAutofit fontScale="77500" lnSpcReduction="20000"/>
          </a:bodyPr>
          <a:lstStyle/>
          <a:p>
            <a:pPr>
              <a:spcBef>
                <a:spcPts val="0"/>
              </a:spcBef>
              <a:spcAft>
                <a:spcPts val="1800"/>
              </a:spcAft>
            </a:pPr>
            <a:r>
              <a:rPr lang="en-US" dirty="0"/>
              <a:t>Utilize Partnership resources to educate and increase awareness of Census in your state</a:t>
            </a:r>
          </a:p>
          <a:p>
            <a:pPr>
              <a:spcBef>
                <a:spcPts val="0"/>
              </a:spcBef>
              <a:spcAft>
                <a:spcPts val="1800"/>
              </a:spcAft>
            </a:pPr>
            <a:r>
              <a:rPr lang="en-US" dirty="0"/>
              <a:t>Find out what parts of your state are Hard-To-Count and why</a:t>
            </a:r>
          </a:p>
          <a:p>
            <a:pPr>
              <a:spcBef>
                <a:spcPts val="0"/>
              </a:spcBef>
              <a:spcAft>
                <a:spcPts val="1800"/>
              </a:spcAft>
            </a:pPr>
            <a:r>
              <a:rPr lang="en-US" dirty="0"/>
              <a:t>Look up how the census data will drive the distribution of  Federal dollars to your state</a:t>
            </a:r>
          </a:p>
          <a:p>
            <a:pPr>
              <a:spcBef>
                <a:spcPts val="0"/>
              </a:spcBef>
              <a:spcAft>
                <a:spcPts val="1800"/>
              </a:spcAft>
            </a:pPr>
            <a:r>
              <a:rPr lang="en-US" dirty="0"/>
              <a:t>Invite the Partnership to conduct a Census training at Conference</a:t>
            </a:r>
          </a:p>
          <a:p>
            <a:pPr>
              <a:spcBef>
                <a:spcPts val="0"/>
              </a:spcBef>
              <a:spcAft>
                <a:spcPts val="1800"/>
              </a:spcAft>
            </a:pPr>
            <a:r>
              <a:rPr lang="en-US" dirty="0"/>
              <a:t>Train your agencies on how to encourage Census participation </a:t>
            </a:r>
          </a:p>
        </p:txBody>
      </p:sp>
    </p:spTree>
    <p:extLst>
      <p:ext uri="{BB962C8B-B14F-4D97-AF65-F5344CB8AC3E}">
        <p14:creationId xmlns:p14="http://schemas.microsoft.com/office/powerpoint/2010/main" val="2712643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r>
              <a:rPr lang="en-US" sz="6700" dirty="0"/>
              <a:t>Get Out The Count – </a:t>
            </a:r>
            <a:br>
              <a:rPr lang="en-US" sz="6000" dirty="0"/>
            </a:br>
            <a:r>
              <a:rPr lang="en-US" sz="6000" dirty="0"/>
              <a:t>What State Associations Can Do?</a:t>
            </a:r>
            <a:br>
              <a:rPr lang="en-US" sz="6000" dirty="0"/>
            </a:br>
            <a:endParaRPr lang="en-US" sz="6000" dirty="0"/>
          </a:p>
        </p:txBody>
      </p:sp>
    </p:spTree>
    <p:extLst>
      <p:ext uri="{BB962C8B-B14F-4D97-AF65-F5344CB8AC3E}">
        <p14:creationId xmlns:p14="http://schemas.microsoft.com/office/powerpoint/2010/main" val="872669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76200"/>
            <a:ext cx="8229600" cy="1143000"/>
          </a:xfrm>
        </p:spPr>
        <p:txBody>
          <a:bodyPr/>
          <a:lstStyle/>
          <a:p>
            <a:r>
              <a:rPr lang="en-US" dirty="0"/>
              <a:t>State Legislative Efforts</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457200" y="1143000"/>
            <a:ext cx="8229600" cy="4495800"/>
          </a:xfrm>
        </p:spPr>
        <p:txBody>
          <a:bodyPr>
            <a:normAutofit fontScale="85000" lnSpcReduction="10000"/>
          </a:bodyPr>
          <a:lstStyle/>
          <a:p>
            <a:pPr marL="0" indent="0">
              <a:lnSpc>
                <a:spcPct val="110000"/>
              </a:lnSpc>
              <a:spcBef>
                <a:spcPts val="0"/>
              </a:spcBef>
              <a:spcAft>
                <a:spcPts val="1800"/>
              </a:spcAft>
              <a:buNone/>
            </a:pPr>
            <a:r>
              <a:rPr lang="en-US" sz="3600" dirty="0"/>
              <a:t>State legislators can support the 2020 Census by proposing bills and resolutions that: </a:t>
            </a:r>
            <a:endParaRPr lang="en-US" sz="4000" dirty="0"/>
          </a:p>
          <a:p>
            <a:pPr marL="582930" lvl="1" indent="-182880">
              <a:lnSpc>
                <a:spcPct val="110000"/>
              </a:lnSpc>
              <a:spcBef>
                <a:spcPts val="0"/>
              </a:spcBef>
              <a:spcAft>
                <a:spcPts val="1800"/>
              </a:spcAft>
            </a:pPr>
            <a:r>
              <a:rPr lang="en-US" sz="3600" dirty="0"/>
              <a:t> Appropriate funds for census outreach</a:t>
            </a:r>
          </a:p>
          <a:p>
            <a:pPr marL="582930" lvl="1" indent="-182880">
              <a:lnSpc>
                <a:spcPct val="110000"/>
              </a:lnSpc>
              <a:spcBef>
                <a:spcPts val="0"/>
              </a:spcBef>
              <a:spcAft>
                <a:spcPts val="1800"/>
              </a:spcAft>
            </a:pPr>
            <a:r>
              <a:rPr lang="en-US" sz="3600" dirty="0"/>
              <a:t> Establish a state “Complete Count” program</a:t>
            </a:r>
          </a:p>
          <a:p>
            <a:pPr marL="582930" lvl="1" indent="-182880">
              <a:lnSpc>
                <a:spcPct val="110000"/>
              </a:lnSpc>
              <a:spcBef>
                <a:spcPts val="0"/>
              </a:spcBef>
              <a:spcAft>
                <a:spcPts val="1800"/>
              </a:spcAft>
            </a:pPr>
            <a:r>
              <a:rPr lang="en-US" sz="3600" dirty="0"/>
              <a:t> Affirm access to residential buildings</a:t>
            </a:r>
          </a:p>
          <a:p>
            <a:pPr marL="582930" lvl="1" indent="-182880">
              <a:lnSpc>
                <a:spcPct val="110000"/>
              </a:lnSpc>
              <a:spcBef>
                <a:spcPts val="0"/>
              </a:spcBef>
              <a:spcAft>
                <a:spcPts val="1800"/>
              </a:spcAft>
            </a:pPr>
            <a:r>
              <a:rPr lang="en-US" sz="3600" dirty="0"/>
              <a:t> Raise Constituent Awareness of the Census</a:t>
            </a:r>
          </a:p>
          <a:p>
            <a:pPr marL="0" indent="0">
              <a:lnSpc>
                <a:spcPct val="110000"/>
              </a:lnSpc>
              <a:spcBef>
                <a:spcPts val="0"/>
              </a:spcBef>
              <a:spcAft>
                <a:spcPts val="1800"/>
              </a:spcAft>
              <a:buNone/>
            </a:pPr>
            <a:endParaRPr lang="en-US" sz="4000" dirty="0"/>
          </a:p>
        </p:txBody>
      </p:sp>
    </p:spTree>
    <p:extLst>
      <p:ext uri="{BB962C8B-B14F-4D97-AF65-F5344CB8AC3E}">
        <p14:creationId xmlns:p14="http://schemas.microsoft.com/office/powerpoint/2010/main" val="2324373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p:txBody>
          <a:bodyPr/>
          <a:lstStyle/>
          <a:p>
            <a:r>
              <a:rPr lang="en-US" dirty="0"/>
              <a:t>State Legislative Efforts</a:t>
            </a:r>
          </a:p>
        </p:txBody>
      </p:sp>
      <p:pic>
        <p:nvPicPr>
          <p:cNvPr id="2" name="Content Placeholder 1"/>
          <p:cNvPicPr>
            <a:picLocks noGrp="1" noChangeAspect="1"/>
          </p:cNvPicPr>
          <p:nvPr>
            <p:ph idx="1"/>
          </p:nvPr>
        </p:nvPicPr>
        <p:blipFill rotWithShape="1">
          <a:blip r:embed="rId3">
            <a:extLst>
              <a:ext uri="{28A0092B-C50C-407E-A947-70E740481C1C}">
                <a14:useLocalDpi xmlns:a14="http://schemas.microsoft.com/office/drawing/2010/main" val="0"/>
              </a:ext>
            </a:extLst>
          </a:blip>
          <a:srcRect l="1019" t="2185" r="1149" b="3296"/>
          <a:stretch/>
        </p:blipFill>
        <p:spPr>
          <a:xfrm>
            <a:off x="762000" y="1600201"/>
            <a:ext cx="7305675" cy="3295650"/>
          </a:xfrm>
        </p:spPr>
      </p:pic>
      <p:sp>
        <p:nvSpPr>
          <p:cNvPr id="3" name="Rectangle 2"/>
          <p:cNvSpPr/>
          <p:nvPr/>
        </p:nvSpPr>
        <p:spPr>
          <a:xfrm>
            <a:off x="457200" y="5257800"/>
            <a:ext cx="8839200" cy="369332"/>
          </a:xfrm>
          <a:prstGeom prst="rect">
            <a:avLst/>
          </a:prstGeom>
        </p:spPr>
        <p:txBody>
          <a:bodyPr wrap="square">
            <a:spAutoFit/>
          </a:bodyPr>
          <a:lstStyle/>
          <a:p>
            <a:r>
              <a:rPr lang="en-US" dirty="0">
                <a:solidFill>
                  <a:schemeClr val="accent1">
                    <a:lumMod val="75000"/>
                  </a:schemeClr>
                </a:solidFill>
              </a:rPr>
              <a:t>http://www.ncsl.org/research/redistricting/2020-census-resources-and-legislation</a:t>
            </a:r>
          </a:p>
        </p:txBody>
      </p:sp>
    </p:spTree>
    <p:extLst>
      <p:ext uri="{BB962C8B-B14F-4D97-AF65-F5344CB8AC3E}">
        <p14:creationId xmlns:p14="http://schemas.microsoft.com/office/powerpoint/2010/main" val="496754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76200"/>
            <a:ext cx="8229600" cy="1143000"/>
          </a:xfrm>
        </p:spPr>
        <p:txBody>
          <a:bodyPr>
            <a:normAutofit fontScale="90000"/>
          </a:bodyPr>
          <a:lstStyle/>
          <a:p>
            <a:r>
              <a:rPr lang="en-US" dirty="0"/>
              <a:t>State Legislative Efforts – Action Steps</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304800" y="1295400"/>
            <a:ext cx="8610600" cy="4495800"/>
          </a:xfrm>
        </p:spPr>
        <p:txBody>
          <a:bodyPr>
            <a:normAutofit/>
          </a:bodyPr>
          <a:lstStyle/>
          <a:p>
            <a:pPr>
              <a:lnSpc>
                <a:spcPct val="110000"/>
              </a:lnSpc>
              <a:spcBef>
                <a:spcPts val="0"/>
              </a:spcBef>
              <a:spcAft>
                <a:spcPts val="1800"/>
              </a:spcAft>
            </a:pPr>
            <a:r>
              <a:rPr lang="en-US" dirty="0"/>
              <a:t>Determine Legislative Session Dates</a:t>
            </a:r>
          </a:p>
          <a:p>
            <a:pPr>
              <a:lnSpc>
                <a:spcPct val="110000"/>
              </a:lnSpc>
              <a:spcBef>
                <a:spcPts val="0"/>
              </a:spcBef>
              <a:spcAft>
                <a:spcPts val="1800"/>
              </a:spcAft>
            </a:pPr>
            <a:r>
              <a:rPr lang="en-US" dirty="0"/>
              <a:t>Contact State Elected Officials to appropriate funds for Census outreach </a:t>
            </a:r>
          </a:p>
          <a:p>
            <a:pPr>
              <a:lnSpc>
                <a:spcPct val="110000"/>
              </a:lnSpc>
              <a:spcBef>
                <a:spcPts val="0"/>
              </a:spcBef>
              <a:spcAft>
                <a:spcPts val="1800"/>
              </a:spcAft>
            </a:pPr>
            <a:r>
              <a:rPr lang="en-US" dirty="0"/>
              <a:t>Connect with other local advocates to coordinate with and support existing advocacy efforts</a:t>
            </a:r>
          </a:p>
        </p:txBody>
      </p:sp>
    </p:spTree>
    <p:extLst>
      <p:ext uri="{BB962C8B-B14F-4D97-AF65-F5344CB8AC3E}">
        <p14:creationId xmlns:p14="http://schemas.microsoft.com/office/powerpoint/2010/main" val="3121364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75B8AD-9F22-4784-A985-FECFBFD8576D}"/>
              </a:ext>
            </a:extLst>
          </p:cNvPr>
          <p:cNvSpPr>
            <a:spLocks noGrp="1"/>
          </p:cNvSpPr>
          <p:nvPr>
            <p:ph type="title"/>
          </p:nvPr>
        </p:nvSpPr>
        <p:spPr>
          <a:xfrm>
            <a:off x="457200" y="76200"/>
            <a:ext cx="8229600" cy="1143000"/>
          </a:xfrm>
        </p:spPr>
        <p:txBody>
          <a:bodyPr>
            <a:normAutofit/>
          </a:bodyPr>
          <a:lstStyle/>
          <a:p>
            <a:r>
              <a:rPr lang="en-US" dirty="0"/>
              <a:t>Resources for State Associations</a:t>
            </a:r>
          </a:p>
        </p:txBody>
      </p:sp>
      <p:sp>
        <p:nvSpPr>
          <p:cNvPr id="6" name="Content Placeholder 2">
            <a:extLst>
              <a:ext uri="{FF2B5EF4-FFF2-40B4-BE49-F238E27FC236}">
                <a16:creationId xmlns:a16="http://schemas.microsoft.com/office/drawing/2014/main" id="{F55C51E7-FF9D-4307-98F5-8324CD556F66}"/>
              </a:ext>
            </a:extLst>
          </p:cNvPr>
          <p:cNvSpPr>
            <a:spLocks noGrp="1"/>
          </p:cNvSpPr>
          <p:nvPr>
            <p:ph idx="1"/>
          </p:nvPr>
        </p:nvSpPr>
        <p:spPr>
          <a:xfrm>
            <a:off x="304800" y="1295400"/>
            <a:ext cx="8610600" cy="4495800"/>
          </a:xfrm>
        </p:spPr>
        <p:txBody>
          <a:bodyPr>
            <a:normAutofit fontScale="85000" lnSpcReduction="20000"/>
          </a:bodyPr>
          <a:lstStyle/>
          <a:p>
            <a:pPr>
              <a:lnSpc>
                <a:spcPct val="110000"/>
              </a:lnSpc>
              <a:spcBef>
                <a:spcPts val="0"/>
              </a:spcBef>
              <a:spcAft>
                <a:spcPts val="1800"/>
              </a:spcAft>
            </a:pPr>
            <a:r>
              <a:rPr lang="en-US" sz="3000" dirty="0">
                <a:hlinkClick r:id="rId3"/>
              </a:rPr>
              <a:t>List of SCCC/CCC’s </a:t>
            </a:r>
            <a:endParaRPr lang="en-US" sz="3000" dirty="0"/>
          </a:p>
          <a:p>
            <a:pPr>
              <a:lnSpc>
                <a:spcPct val="110000"/>
              </a:lnSpc>
              <a:spcBef>
                <a:spcPts val="0"/>
              </a:spcBef>
              <a:spcAft>
                <a:spcPts val="1800"/>
              </a:spcAft>
            </a:pPr>
            <a:r>
              <a:rPr lang="en-US" sz="3000" dirty="0">
                <a:hlinkClick r:id="rId4"/>
              </a:rPr>
              <a:t>List of State CAN Network Contacts</a:t>
            </a:r>
            <a:endParaRPr lang="en-US" sz="3000" dirty="0"/>
          </a:p>
          <a:p>
            <a:pPr>
              <a:lnSpc>
                <a:spcPct val="110000"/>
              </a:lnSpc>
              <a:spcBef>
                <a:spcPts val="0"/>
              </a:spcBef>
              <a:spcAft>
                <a:spcPts val="1800"/>
              </a:spcAft>
            </a:pPr>
            <a:r>
              <a:rPr lang="en-US" sz="3000" dirty="0">
                <a:hlinkClick r:id="rId5"/>
              </a:rPr>
              <a:t>CUNY  Hard-To-Count Map</a:t>
            </a:r>
            <a:endParaRPr lang="en-US" sz="3000" dirty="0"/>
          </a:p>
          <a:p>
            <a:pPr>
              <a:lnSpc>
                <a:spcPct val="110000"/>
              </a:lnSpc>
              <a:spcBef>
                <a:spcPts val="0"/>
              </a:spcBef>
              <a:spcAft>
                <a:spcPts val="1800"/>
              </a:spcAft>
            </a:pPr>
            <a:r>
              <a:rPr lang="en-US" sz="3000" dirty="0">
                <a:hlinkClick r:id="rId6"/>
              </a:rPr>
              <a:t>CBPP Report: Federal Aid to State and Local Gov.</a:t>
            </a:r>
            <a:endParaRPr lang="en-US" sz="3000" dirty="0"/>
          </a:p>
          <a:p>
            <a:pPr>
              <a:spcAft>
                <a:spcPts val="1800"/>
              </a:spcAft>
            </a:pPr>
            <a:r>
              <a:rPr lang="en-US" sz="3000" dirty="0">
                <a:hlinkClick r:id="rId7"/>
              </a:rPr>
              <a:t>Preparing for the 2020 Census: How State Legislators Can Ensure That Every Person Counts</a:t>
            </a:r>
            <a:endParaRPr lang="en-US" sz="3000" dirty="0"/>
          </a:p>
          <a:p>
            <a:pPr>
              <a:spcAft>
                <a:spcPts val="1800"/>
              </a:spcAft>
            </a:pPr>
            <a:r>
              <a:rPr lang="en-US" sz="3000" dirty="0">
                <a:hlinkClick r:id="rId8"/>
              </a:rPr>
              <a:t>National Conference on State Legislatures: 2020 Census Resources and Legislation</a:t>
            </a:r>
            <a:endParaRPr lang="en-US" sz="3000" dirty="0"/>
          </a:p>
          <a:p>
            <a:endParaRPr lang="en-US" dirty="0"/>
          </a:p>
        </p:txBody>
      </p:sp>
    </p:spTree>
    <p:extLst>
      <p:ext uri="{BB962C8B-B14F-4D97-AF65-F5344CB8AC3E}">
        <p14:creationId xmlns:p14="http://schemas.microsoft.com/office/powerpoint/2010/main" val="1987369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Us</a:t>
            </a:r>
          </a:p>
        </p:txBody>
      </p:sp>
      <p:sp>
        <p:nvSpPr>
          <p:cNvPr id="3" name="Content Placeholder 2"/>
          <p:cNvSpPr>
            <a:spLocks noGrp="1"/>
          </p:cNvSpPr>
          <p:nvPr>
            <p:ph idx="1"/>
          </p:nvPr>
        </p:nvSpPr>
        <p:spPr/>
        <p:txBody>
          <a:bodyPr/>
          <a:lstStyle/>
          <a:p>
            <a:r>
              <a:rPr lang="en-US" dirty="0"/>
              <a:t>Lindsay Marsh, Project Director</a:t>
            </a:r>
          </a:p>
          <a:p>
            <a:pPr lvl="1"/>
            <a:r>
              <a:rPr lang="en-US" dirty="0">
                <a:hlinkClick r:id="rId2"/>
              </a:rPr>
              <a:t>lmarsh@communityactionpartnership.com</a:t>
            </a:r>
            <a:endParaRPr lang="en-US" dirty="0"/>
          </a:p>
          <a:p>
            <a:r>
              <a:rPr lang="en-US" dirty="0"/>
              <a:t>Liza Poris, Program Associate</a:t>
            </a:r>
          </a:p>
          <a:p>
            <a:pPr lvl="1"/>
            <a:r>
              <a:rPr lang="en-US" dirty="0">
                <a:hlinkClick r:id="rId3"/>
              </a:rPr>
              <a:t>eporis@communityactionpartnership.com</a:t>
            </a:r>
            <a:endParaRPr lang="en-US" dirty="0"/>
          </a:p>
          <a:p>
            <a:r>
              <a:rPr lang="en-US" dirty="0"/>
              <a:t>Lil Dupree, Senior Associate, Research</a:t>
            </a:r>
          </a:p>
          <a:p>
            <a:pPr lvl="1"/>
            <a:r>
              <a:rPr lang="en-US" dirty="0">
                <a:hlinkClick r:id="rId4"/>
              </a:rPr>
              <a:t>ldupree@communityactionpartnership.com</a:t>
            </a:r>
            <a:endParaRPr lang="en-US" dirty="0"/>
          </a:p>
        </p:txBody>
      </p:sp>
    </p:spTree>
    <p:extLst>
      <p:ext uri="{BB962C8B-B14F-4D97-AF65-F5344CB8AC3E}">
        <p14:creationId xmlns:p14="http://schemas.microsoft.com/office/powerpoint/2010/main" val="71354646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10302</TotalTime>
  <Words>2267</Words>
  <Application>Microsoft Office PowerPoint</Application>
  <PresentationFormat>On-screen Show (4:3)</PresentationFormat>
  <Paragraphs>316</Paragraphs>
  <Slides>38</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Black</vt:lpstr>
      <vt:lpstr>Calibri</vt:lpstr>
      <vt:lpstr>Times New Roman</vt:lpstr>
      <vt:lpstr>1_Office Theme</vt:lpstr>
      <vt:lpstr>PowerPoint Presentation</vt:lpstr>
      <vt:lpstr>Agenda</vt:lpstr>
      <vt:lpstr>Welcome!</vt:lpstr>
      <vt:lpstr>What is the Census?</vt:lpstr>
      <vt:lpstr>PowerPoint Presentation</vt:lpstr>
      <vt:lpstr>Census Data is Used To…</vt:lpstr>
      <vt:lpstr>The Census in Your Community </vt:lpstr>
      <vt:lpstr>The 2020 Census  Operational Timeline</vt:lpstr>
      <vt:lpstr>2020 Census Economics</vt:lpstr>
      <vt:lpstr>Why does the Census matter to Community Action?</vt:lpstr>
      <vt:lpstr>PowerPoint Presentation</vt:lpstr>
      <vt:lpstr>Census Data Drives Dollars</vt:lpstr>
      <vt:lpstr>The 2020 Census- The Environment</vt:lpstr>
      <vt:lpstr>The Hard-To-Count Are:</vt:lpstr>
      <vt:lpstr>The Hard-To-Count Are:</vt:lpstr>
      <vt:lpstr>Get Out The Count –  What Is Being Done? </vt:lpstr>
      <vt:lpstr>The Players</vt:lpstr>
      <vt:lpstr>The Census Bureau</vt:lpstr>
      <vt:lpstr>The Census Bureau Engagement</vt:lpstr>
      <vt:lpstr>Complete Count Committees</vt:lpstr>
      <vt:lpstr>Census Bureau Outreach Toolkit</vt:lpstr>
      <vt:lpstr> Census Bureau - Action Steps!</vt:lpstr>
      <vt:lpstr>  </vt:lpstr>
      <vt:lpstr>Census Counts 2020</vt:lpstr>
      <vt:lpstr>Census Counts 2020: Partner Efforts</vt:lpstr>
      <vt:lpstr>Census Counts – Action Steps </vt:lpstr>
      <vt:lpstr>Community Action Counts- What the Partnership is doing:</vt:lpstr>
      <vt:lpstr>Community Action Counts- What the Partnership is doing:</vt:lpstr>
      <vt:lpstr>Community Action Census   Working Group </vt:lpstr>
      <vt:lpstr>Training Tools</vt:lpstr>
      <vt:lpstr>Engage With Social Media</vt:lpstr>
      <vt:lpstr>Community Action Counts- Action Steps!</vt:lpstr>
      <vt:lpstr>Get Out The Count –  What State Associations Can Do? </vt:lpstr>
      <vt:lpstr>State Legislative Efforts</vt:lpstr>
      <vt:lpstr>State Legislative Efforts</vt:lpstr>
      <vt:lpstr>State Legislative Efforts – Action Steps</vt:lpstr>
      <vt:lpstr>Resources for State Associations</vt:lpstr>
      <vt:lpstr>Contact Us</vt:lpstr>
    </vt:vector>
  </TitlesOfParts>
  <Company>Community Action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Poris</dc:creator>
  <cp:lastModifiedBy>Lindsay Marsh</cp:lastModifiedBy>
  <cp:revision>207</cp:revision>
  <dcterms:created xsi:type="dcterms:W3CDTF">2019-03-25T15:01:49Z</dcterms:created>
  <dcterms:modified xsi:type="dcterms:W3CDTF">2019-04-23T22:09:32Z</dcterms:modified>
</cp:coreProperties>
</file>