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commentAuthors.xml" ContentType="application/vnd.openxmlformats-officedocument.presentationml.commentAuthors+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527" r:id="rId2"/>
    <p:sldId id="559" r:id="rId3"/>
    <p:sldId id="546" r:id="rId4"/>
    <p:sldId id="561" r:id="rId5"/>
    <p:sldId id="575" r:id="rId6"/>
    <p:sldId id="576" r:id="rId7"/>
    <p:sldId id="563" r:id="rId8"/>
    <p:sldId id="562" r:id="rId9"/>
    <p:sldId id="577" r:id="rId10"/>
    <p:sldId id="564" r:id="rId11"/>
    <p:sldId id="565" r:id="rId12"/>
    <p:sldId id="567" r:id="rId13"/>
    <p:sldId id="568" r:id="rId14"/>
    <p:sldId id="578" r:id="rId15"/>
    <p:sldId id="569" r:id="rId16"/>
    <p:sldId id="570" r:id="rId17"/>
    <p:sldId id="571" r:id="rId18"/>
    <p:sldId id="572" r:id="rId19"/>
    <p:sldId id="573" r:id="rId20"/>
    <p:sldId id="57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Orr" initials="JO" lastIdx="3" clrIdx="0">
    <p:extLst>
      <p:ext uri="{19B8F6BF-5375-455C-9EA6-DF929625EA0E}">
        <p15:presenceInfo xmlns:p15="http://schemas.microsoft.com/office/powerpoint/2012/main" xmlns="" userId="Jackie O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04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5" autoAdjust="0"/>
    <p:restoredTop sz="71884" autoAdjust="0"/>
  </p:normalViewPr>
  <p:slideViewPr>
    <p:cSldViewPr snapToGrid="0">
      <p:cViewPr varScale="1">
        <p:scale>
          <a:sx n="65" d="100"/>
          <a:sy n="65" d="100"/>
        </p:scale>
        <p:origin x="-175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ABD33-30F1-4173-BA2D-67702F87E325}" type="doc">
      <dgm:prSet loTypeId="urn:microsoft.com/office/officeart/2005/8/layout/default#3" loCatId="list" qsTypeId="urn:microsoft.com/office/officeart/2005/8/quickstyle/simple1" qsCatId="simple" csTypeId="urn:microsoft.com/office/officeart/2005/8/colors/colorful4" csCatId="colorful" phldr="1"/>
      <dgm:spPr/>
      <dgm:t>
        <a:bodyPr/>
        <a:lstStyle/>
        <a:p>
          <a:endParaRPr lang="en-US"/>
        </a:p>
      </dgm:t>
    </dgm:pt>
    <dgm:pt modelId="{291CD902-6FA5-4288-BB0C-21C2F1C60CC6}">
      <dgm:prSet phldrT="[Text]"/>
      <dgm:spPr/>
      <dgm:t>
        <a:bodyPr/>
        <a:lstStyle/>
        <a:p>
          <a:r>
            <a:rPr lang="en-US" dirty="0" smtClean="0"/>
            <a:t>Introduction to Implementing ROMA for Boards</a:t>
          </a:r>
          <a:endParaRPr lang="en-US" dirty="0"/>
        </a:p>
      </dgm:t>
    </dgm:pt>
    <dgm:pt modelId="{6E6A9767-FAC1-4DE6-BC5D-28A5FBD81A24}" type="parTrans" cxnId="{5A8034FD-34FA-4B47-91D4-74B6C5FD6F73}">
      <dgm:prSet/>
      <dgm:spPr/>
      <dgm:t>
        <a:bodyPr/>
        <a:lstStyle/>
        <a:p>
          <a:endParaRPr lang="en-US"/>
        </a:p>
      </dgm:t>
    </dgm:pt>
    <dgm:pt modelId="{30E6B257-386A-4E8E-A59E-DE08810FF4A5}" type="sibTrans" cxnId="{5A8034FD-34FA-4B47-91D4-74B6C5FD6F73}">
      <dgm:prSet/>
      <dgm:spPr/>
      <dgm:t>
        <a:bodyPr/>
        <a:lstStyle/>
        <a:p>
          <a:endParaRPr lang="en-US"/>
        </a:p>
      </dgm:t>
    </dgm:pt>
    <dgm:pt modelId="{FD148CD7-C5D0-421B-9012-BA10DACEE5CA}">
      <dgm:prSet phldrT="[Text]" custT="1"/>
      <dgm:spPr/>
      <dgm:t>
        <a:bodyPr/>
        <a:lstStyle/>
        <a:p>
          <a:r>
            <a:rPr lang="en-US" sz="2400" b="0" dirty="0" smtClean="0"/>
            <a:t>Creating a Local Theory of Change</a:t>
          </a:r>
          <a:endParaRPr lang="en-US" sz="2400" b="0" dirty="0"/>
        </a:p>
      </dgm:t>
    </dgm:pt>
    <dgm:pt modelId="{AC78A490-CE70-43BC-BE6D-C8B53C8BC224}" type="parTrans" cxnId="{7836D8B9-FDDC-49F6-B423-EE2EE8E30487}">
      <dgm:prSet/>
      <dgm:spPr/>
      <dgm:t>
        <a:bodyPr/>
        <a:lstStyle/>
        <a:p>
          <a:endParaRPr lang="en-US"/>
        </a:p>
      </dgm:t>
    </dgm:pt>
    <dgm:pt modelId="{CBB82C42-79B2-4A8B-81CC-61095FD76CE0}" type="sibTrans" cxnId="{7836D8B9-FDDC-49F6-B423-EE2EE8E30487}">
      <dgm:prSet/>
      <dgm:spPr/>
      <dgm:t>
        <a:bodyPr/>
        <a:lstStyle/>
        <a:p>
          <a:endParaRPr lang="en-US"/>
        </a:p>
      </dgm:t>
    </dgm:pt>
    <dgm:pt modelId="{C6A8883E-ABD8-41BB-A656-E058E10F11F1}">
      <dgm:prSet phldrT="[Text]" custT="1"/>
      <dgm:spPr/>
      <dgm:t>
        <a:bodyPr/>
        <a:lstStyle/>
        <a:p>
          <a:pPr algn="ctr"/>
          <a:r>
            <a:rPr lang="en-US" sz="2400" dirty="0" smtClean="0"/>
            <a:t>Strategic </a:t>
          </a:r>
        </a:p>
        <a:p>
          <a:pPr algn="ctr"/>
          <a:r>
            <a:rPr lang="en-US" sz="2400" dirty="0" smtClean="0"/>
            <a:t>Planning</a:t>
          </a:r>
          <a:endParaRPr lang="en-US" sz="2400" dirty="0"/>
        </a:p>
      </dgm:t>
    </dgm:pt>
    <dgm:pt modelId="{A758CA35-BECD-4F71-BBC3-1CDE54F41D6F}" type="parTrans" cxnId="{1A512154-F25A-49EF-8530-15E0AE87941D}">
      <dgm:prSet/>
      <dgm:spPr/>
      <dgm:t>
        <a:bodyPr/>
        <a:lstStyle/>
        <a:p>
          <a:endParaRPr lang="en-US"/>
        </a:p>
      </dgm:t>
    </dgm:pt>
    <dgm:pt modelId="{7B42C12F-607B-4CE7-93DE-6E1C5505F91C}" type="sibTrans" cxnId="{1A512154-F25A-49EF-8530-15E0AE87941D}">
      <dgm:prSet/>
      <dgm:spPr/>
      <dgm:t>
        <a:bodyPr/>
        <a:lstStyle/>
        <a:p>
          <a:endParaRPr lang="en-US"/>
        </a:p>
      </dgm:t>
    </dgm:pt>
    <dgm:pt modelId="{80C6516B-0C3E-4A66-8DCF-CBE22DBFCFE8}">
      <dgm:prSet phldrT="[Text]"/>
      <dgm:spPr/>
      <dgm:t>
        <a:bodyPr/>
        <a:lstStyle/>
        <a:p>
          <a:r>
            <a:rPr lang="en-US" dirty="0" smtClean="0"/>
            <a:t>Implementation of Services and Strategies</a:t>
          </a:r>
          <a:endParaRPr lang="en-US" dirty="0"/>
        </a:p>
      </dgm:t>
    </dgm:pt>
    <dgm:pt modelId="{47DFB490-715F-456C-BCDD-648307D7E8B3}" type="parTrans" cxnId="{54013A41-3D77-49BA-9E82-7E9A8D3120D1}">
      <dgm:prSet/>
      <dgm:spPr/>
      <dgm:t>
        <a:bodyPr/>
        <a:lstStyle/>
        <a:p>
          <a:endParaRPr lang="en-US"/>
        </a:p>
      </dgm:t>
    </dgm:pt>
    <dgm:pt modelId="{95FEF68D-6713-413B-A4FC-DBF586222EEE}" type="sibTrans" cxnId="{54013A41-3D77-49BA-9E82-7E9A8D3120D1}">
      <dgm:prSet/>
      <dgm:spPr/>
      <dgm:t>
        <a:bodyPr/>
        <a:lstStyle/>
        <a:p>
          <a:endParaRPr lang="en-US"/>
        </a:p>
      </dgm:t>
    </dgm:pt>
    <dgm:pt modelId="{3FB0C856-3C53-428E-AC30-41C3965CA552}">
      <dgm:prSet phldrT="[Text]"/>
      <dgm:spPr/>
      <dgm:t>
        <a:bodyPr/>
        <a:lstStyle/>
        <a:p>
          <a:r>
            <a:rPr lang="en-US" dirty="0" smtClean="0"/>
            <a:t>Observing and Reporting Results</a:t>
          </a:r>
          <a:endParaRPr lang="en-US" dirty="0"/>
        </a:p>
      </dgm:t>
    </dgm:pt>
    <dgm:pt modelId="{50B225BD-C9B6-4961-94AB-F4B9365119F4}" type="parTrans" cxnId="{8ACDF693-F0D9-4997-8FD3-448B2C5F08C0}">
      <dgm:prSet/>
      <dgm:spPr/>
      <dgm:t>
        <a:bodyPr/>
        <a:lstStyle/>
        <a:p>
          <a:endParaRPr lang="en-US"/>
        </a:p>
      </dgm:t>
    </dgm:pt>
    <dgm:pt modelId="{F5A61928-1D5A-4753-A577-5CB73D9B215A}" type="sibTrans" cxnId="{8ACDF693-F0D9-4997-8FD3-448B2C5F08C0}">
      <dgm:prSet/>
      <dgm:spPr/>
      <dgm:t>
        <a:bodyPr/>
        <a:lstStyle/>
        <a:p>
          <a:endParaRPr lang="en-US"/>
        </a:p>
      </dgm:t>
    </dgm:pt>
    <dgm:pt modelId="{621F3954-6B3F-44BA-8B56-45B37F2671E2}">
      <dgm:prSet/>
      <dgm:spPr/>
      <dgm:t>
        <a:bodyPr/>
        <a:lstStyle/>
        <a:p>
          <a:r>
            <a:rPr lang="en-US" dirty="0" smtClean="0"/>
            <a:t>Community Needs Assessments</a:t>
          </a:r>
          <a:endParaRPr lang="en-US" dirty="0"/>
        </a:p>
      </dgm:t>
    </dgm:pt>
    <dgm:pt modelId="{E4508E51-E55E-4FFE-A811-DAEF297D2077}" type="parTrans" cxnId="{A9DBA875-258C-4B0C-8316-417AE44BEABB}">
      <dgm:prSet/>
      <dgm:spPr/>
      <dgm:t>
        <a:bodyPr/>
        <a:lstStyle/>
        <a:p>
          <a:endParaRPr lang="en-US"/>
        </a:p>
      </dgm:t>
    </dgm:pt>
    <dgm:pt modelId="{A5165A64-6856-4C8F-A666-51ED7D08990D}" type="sibTrans" cxnId="{A9DBA875-258C-4B0C-8316-417AE44BEABB}">
      <dgm:prSet/>
      <dgm:spPr/>
      <dgm:t>
        <a:bodyPr/>
        <a:lstStyle/>
        <a:p>
          <a:endParaRPr lang="en-US"/>
        </a:p>
      </dgm:t>
    </dgm:pt>
    <dgm:pt modelId="{49315D18-8655-4966-B905-1FE7AA67E132}">
      <dgm:prSet phldrT="[Text]" custT="1"/>
      <dgm:spPr/>
      <dgm:t>
        <a:bodyPr/>
        <a:lstStyle/>
        <a:p>
          <a:r>
            <a:rPr lang="en-US" sz="3600" dirty="0" smtClean="0"/>
            <a:t>Analysis and Evaluation</a:t>
          </a:r>
          <a:endParaRPr lang="en-US" sz="3600" dirty="0"/>
        </a:p>
      </dgm:t>
    </dgm:pt>
    <dgm:pt modelId="{30CD7455-A6C8-47DC-9D12-F6876627D38E}" type="parTrans" cxnId="{2C279118-D4A6-4C30-8096-BD6ED8876F91}">
      <dgm:prSet/>
      <dgm:spPr/>
      <dgm:t>
        <a:bodyPr/>
        <a:lstStyle/>
        <a:p>
          <a:endParaRPr lang="en-US"/>
        </a:p>
      </dgm:t>
    </dgm:pt>
    <dgm:pt modelId="{9C72369A-519D-4DF1-B4B4-6CEE30244FA8}" type="sibTrans" cxnId="{2C279118-D4A6-4C30-8096-BD6ED8876F91}">
      <dgm:prSet/>
      <dgm:spPr/>
      <dgm:t>
        <a:bodyPr/>
        <a:lstStyle/>
        <a:p>
          <a:endParaRPr lang="en-US"/>
        </a:p>
      </dgm:t>
    </dgm:pt>
    <dgm:pt modelId="{2185C29E-DC4F-46A1-B5BD-6293DD867197}" type="pres">
      <dgm:prSet presAssocID="{C30ABD33-30F1-4173-BA2D-67702F87E325}" presName="diagram" presStyleCnt="0">
        <dgm:presLayoutVars>
          <dgm:dir/>
          <dgm:resizeHandles val="exact"/>
        </dgm:presLayoutVars>
      </dgm:prSet>
      <dgm:spPr/>
      <dgm:t>
        <a:bodyPr/>
        <a:lstStyle/>
        <a:p>
          <a:endParaRPr lang="en-US"/>
        </a:p>
      </dgm:t>
    </dgm:pt>
    <dgm:pt modelId="{6BCB6F61-4437-465E-8AB7-A28243EDCADF}" type="pres">
      <dgm:prSet presAssocID="{291CD902-6FA5-4288-BB0C-21C2F1C60CC6}" presName="node" presStyleLbl="node1" presStyleIdx="0" presStyleCnt="7" custLinFactX="32984" custLinFactNeighborX="100000" custLinFactNeighborY="-39962">
        <dgm:presLayoutVars>
          <dgm:bulletEnabled val="1"/>
        </dgm:presLayoutVars>
      </dgm:prSet>
      <dgm:spPr/>
      <dgm:t>
        <a:bodyPr/>
        <a:lstStyle/>
        <a:p>
          <a:endParaRPr lang="en-US"/>
        </a:p>
      </dgm:t>
    </dgm:pt>
    <dgm:pt modelId="{7CD1AB0F-7D90-455E-AFB2-1F958413F721}" type="pres">
      <dgm:prSet presAssocID="{30E6B257-386A-4E8E-A59E-DE08810FF4A5}" presName="sibTrans" presStyleCnt="0"/>
      <dgm:spPr/>
      <dgm:t>
        <a:bodyPr/>
        <a:lstStyle/>
        <a:p>
          <a:endParaRPr lang="en-US"/>
        </a:p>
      </dgm:t>
    </dgm:pt>
    <dgm:pt modelId="{EE46CAEA-2BA4-4CCE-87E4-107F83203921}" type="pres">
      <dgm:prSet presAssocID="{621F3954-6B3F-44BA-8B56-45B37F2671E2}" presName="node" presStyleLbl="node1" presStyleIdx="1" presStyleCnt="7" custScaleX="83990" custScaleY="86267" custLinFactNeighborX="-68137" custLinFactNeighborY="51030">
        <dgm:presLayoutVars>
          <dgm:bulletEnabled val="1"/>
        </dgm:presLayoutVars>
      </dgm:prSet>
      <dgm:spPr/>
      <dgm:t>
        <a:bodyPr/>
        <a:lstStyle/>
        <a:p>
          <a:endParaRPr lang="en-US"/>
        </a:p>
      </dgm:t>
    </dgm:pt>
    <dgm:pt modelId="{CF8D7148-9850-4A55-810C-FEADA22C8FEB}" type="pres">
      <dgm:prSet presAssocID="{A5165A64-6856-4C8F-A666-51ED7D08990D}" presName="sibTrans" presStyleCnt="0"/>
      <dgm:spPr/>
      <dgm:t>
        <a:bodyPr/>
        <a:lstStyle/>
        <a:p>
          <a:endParaRPr lang="en-US"/>
        </a:p>
      </dgm:t>
    </dgm:pt>
    <dgm:pt modelId="{68EA17DA-EF54-46B6-B9F2-F8C49A7D751D}" type="pres">
      <dgm:prSet presAssocID="{FD148CD7-C5D0-421B-9012-BA10DACEE5CA}" presName="node" presStyleLbl="node1" presStyleIdx="2" presStyleCnt="7" custScaleX="91547" custScaleY="84333" custLinFactNeighborX="50790" custLinFactNeighborY="17208">
        <dgm:presLayoutVars>
          <dgm:bulletEnabled val="1"/>
        </dgm:presLayoutVars>
      </dgm:prSet>
      <dgm:spPr/>
      <dgm:t>
        <a:bodyPr/>
        <a:lstStyle/>
        <a:p>
          <a:endParaRPr lang="en-US"/>
        </a:p>
      </dgm:t>
    </dgm:pt>
    <dgm:pt modelId="{884B5C3D-152F-4311-BCE9-1ED3E962615F}" type="pres">
      <dgm:prSet presAssocID="{CBB82C42-79B2-4A8B-81CC-61095FD76CE0}" presName="sibTrans" presStyleCnt="0"/>
      <dgm:spPr/>
      <dgm:t>
        <a:bodyPr/>
        <a:lstStyle/>
        <a:p>
          <a:endParaRPr lang="en-US"/>
        </a:p>
      </dgm:t>
    </dgm:pt>
    <dgm:pt modelId="{90A5D5D7-B622-4526-BCC2-A83BC75CD905}" type="pres">
      <dgm:prSet presAssocID="{C6A8883E-ABD8-41BB-A656-E058E10F11F1}" presName="node" presStyleLbl="node1" presStyleIdx="3" presStyleCnt="7" custScaleX="88474" custScaleY="70378" custLinFactX="-53856" custLinFactNeighborX="-100000" custLinFactNeighborY="79805">
        <dgm:presLayoutVars>
          <dgm:bulletEnabled val="1"/>
        </dgm:presLayoutVars>
      </dgm:prSet>
      <dgm:spPr/>
      <dgm:t>
        <a:bodyPr/>
        <a:lstStyle/>
        <a:p>
          <a:endParaRPr lang="en-US"/>
        </a:p>
      </dgm:t>
    </dgm:pt>
    <dgm:pt modelId="{A240F38C-3FA6-4D90-A633-9BA4BD42F896}" type="pres">
      <dgm:prSet presAssocID="{7B42C12F-607B-4CE7-93DE-6E1C5505F91C}" presName="sibTrans" presStyleCnt="0"/>
      <dgm:spPr/>
      <dgm:t>
        <a:bodyPr/>
        <a:lstStyle/>
        <a:p>
          <a:endParaRPr lang="en-US"/>
        </a:p>
      </dgm:t>
    </dgm:pt>
    <dgm:pt modelId="{7C4740A7-9F19-40FA-BB23-C95FA2F3167E}" type="pres">
      <dgm:prSet presAssocID="{80C6516B-0C3E-4A66-8DCF-CBE22DBFCFE8}" presName="node" presStyleLbl="node1" presStyleIdx="4" presStyleCnt="7" custScaleX="88582" custScaleY="91476" custLinFactNeighborX="-1398" custLinFactNeighborY="21283">
        <dgm:presLayoutVars>
          <dgm:bulletEnabled val="1"/>
        </dgm:presLayoutVars>
      </dgm:prSet>
      <dgm:spPr/>
      <dgm:t>
        <a:bodyPr/>
        <a:lstStyle/>
        <a:p>
          <a:endParaRPr lang="en-US"/>
        </a:p>
      </dgm:t>
    </dgm:pt>
    <dgm:pt modelId="{A58927BA-D696-400B-979A-61F6EF091411}" type="pres">
      <dgm:prSet presAssocID="{95FEF68D-6713-413B-A4FC-DBF586222EEE}" presName="sibTrans" presStyleCnt="0"/>
      <dgm:spPr/>
      <dgm:t>
        <a:bodyPr/>
        <a:lstStyle/>
        <a:p>
          <a:endParaRPr lang="en-US"/>
        </a:p>
      </dgm:t>
    </dgm:pt>
    <dgm:pt modelId="{F0358564-9380-4563-BCC6-23B07D89DE5B}" type="pres">
      <dgm:prSet presAssocID="{3FB0C856-3C53-428E-AC30-41C3965CA552}" presName="node" presStyleLbl="node1" presStyleIdx="5" presStyleCnt="7" custScaleX="82808" custScaleY="102623" custLinFactNeighborX="-6016" custLinFactNeighborY="58891">
        <dgm:presLayoutVars>
          <dgm:bulletEnabled val="1"/>
        </dgm:presLayoutVars>
      </dgm:prSet>
      <dgm:spPr/>
      <dgm:t>
        <a:bodyPr/>
        <a:lstStyle/>
        <a:p>
          <a:endParaRPr lang="en-US"/>
        </a:p>
      </dgm:t>
    </dgm:pt>
    <dgm:pt modelId="{F41F9A1B-F5B1-4F7C-A504-35F7611465BC}" type="pres">
      <dgm:prSet presAssocID="{F5A61928-1D5A-4753-A577-5CB73D9B215A}" presName="sibTrans" presStyleCnt="0"/>
      <dgm:spPr/>
      <dgm:t>
        <a:bodyPr/>
        <a:lstStyle/>
        <a:p>
          <a:endParaRPr lang="en-US"/>
        </a:p>
      </dgm:t>
    </dgm:pt>
    <dgm:pt modelId="{2F7FA04F-12A0-4EB7-B245-C1EA4C533C82}" type="pres">
      <dgm:prSet presAssocID="{49315D18-8655-4966-B905-1FE7AA67E132}" presName="node" presStyleLbl="node1" presStyleIdx="6" presStyleCnt="7" custScaleX="123733" custScaleY="169572" custLinFactNeighborX="10621" custLinFactNeighborY="43653">
        <dgm:presLayoutVars>
          <dgm:bulletEnabled val="1"/>
        </dgm:presLayoutVars>
      </dgm:prSet>
      <dgm:spPr/>
      <dgm:t>
        <a:bodyPr/>
        <a:lstStyle/>
        <a:p>
          <a:endParaRPr lang="en-US"/>
        </a:p>
      </dgm:t>
    </dgm:pt>
  </dgm:ptLst>
  <dgm:cxnLst>
    <dgm:cxn modelId="{60256AE6-3513-4981-945F-78D9C835AEB7}" type="presOf" srcId="{621F3954-6B3F-44BA-8B56-45B37F2671E2}" destId="{EE46CAEA-2BA4-4CCE-87E4-107F83203921}" srcOrd="0" destOrd="0" presId="urn:microsoft.com/office/officeart/2005/8/layout/default#3"/>
    <dgm:cxn modelId="{5A8034FD-34FA-4B47-91D4-74B6C5FD6F73}" srcId="{C30ABD33-30F1-4173-BA2D-67702F87E325}" destId="{291CD902-6FA5-4288-BB0C-21C2F1C60CC6}" srcOrd="0" destOrd="0" parTransId="{6E6A9767-FAC1-4DE6-BC5D-28A5FBD81A24}" sibTransId="{30E6B257-386A-4E8E-A59E-DE08810FF4A5}"/>
    <dgm:cxn modelId="{831CF553-DC50-4516-9D94-4F866F337525}" type="presOf" srcId="{49315D18-8655-4966-B905-1FE7AA67E132}" destId="{2F7FA04F-12A0-4EB7-B245-C1EA4C533C82}" srcOrd="0" destOrd="0" presId="urn:microsoft.com/office/officeart/2005/8/layout/default#3"/>
    <dgm:cxn modelId="{2C279118-D4A6-4C30-8096-BD6ED8876F91}" srcId="{C30ABD33-30F1-4173-BA2D-67702F87E325}" destId="{49315D18-8655-4966-B905-1FE7AA67E132}" srcOrd="6" destOrd="0" parTransId="{30CD7455-A6C8-47DC-9D12-F6876627D38E}" sibTransId="{9C72369A-519D-4DF1-B4B4-6CEE30244FA8}"/>
    <dgm:cxn modelId="{8ACDF693-F0D9-4997-8FD3-448B2C5F08C0}" srcId="{C30ABD33-30F1-4173-BA2D-67702F87E325}" destId="{3FB0C856-3C53-428E-AC30-41C3965CA552}" srcOrd="5" destOrd="0" parTransId="{50B225BD-C9B6-4961-94AB-F4B9365119F4}" sibTransId="{F5A61928-1D5A-4753-A577-5CB73D9B215A}"/>
    <dgm:cxn modelId="{D6DF8AE1-12CE-4972-ACC6-A4B854195E5B}" type="presOf" srcId="{C6A8883E-ABD8-41BB-A656-E058E10F11F1}" destId="{90A5D5D7-B622-4526-BCC2-A83BC75CD905}" srcOrd="0" destOrd="0" presId="urn:microsoft.com/office/officeart/2005/8/layout/default#3"/>
    <dgm:cxn modelId="{7836D8B9-FDDC-49F6-B423-EE2EE8E30487}" srcId="{C30ABD33-30F1-4173-BA2D-67702F87E325}" destId="{FD148CD7-C5D0-421B-9012-BA10DACEE5CA}" srcOrd="2" destOrd="0" parTransId="{AC78A490-CE70-43BC-BE6D-C8B53C8BC224}" sibTransId="{CBB82C42-79B2-4A8B-81CC-61095FD76CE0}"/>
    <dgm:cxn modelId="{81D3F620-E457-48AF-9F3A-F5C902F275F5}" type="presOf" srcId="{FD148CD7-C5D0-421B-9012-BA10DACEE5CA}" destId="{68EA17DA-EF54-46B6-B9F2-F8C49A7D751D}" srcOrd="0" destOrd="0" presId="urn:microsoft.com/office/officeart/2005/8/layout/default#3"/>
    <dgm:cxn modelId="{AFA54CB8-1C5A-41CD-AE06-21FB3FFDE64C}" type="presOf" srcId="{291CD902-6FA5-4288-BB0C-21C2F1C60CC6}" destId="{6BCB6F61-4437-465E-8AB7-A28243EDCADF}" srcOrd="0" destOrd="0" presId="urn:microsoft.com/office/officeart/2005/8/layout/default#3"/>
    <dgm:cxn modelId="{8F410A7A-07AA-40AD-B675-78BEA439D67F}" type="presOf" srcId="{C30ABD33-30F1-4173-BA2D-67702F87E325}" destId="{2185C29E-DC4F-46A1-B5BD-6293DD867197}" srcOrd="0" destOrd="0" presId="urn:microsoft.com/office/officeart/2005/8/layout/default#3"/>
    <dgm:cxn modelId="{1A512154-F25A-49EF-8530-15E0AE87941D}" srcId="{C30ABD33-30F1-4173-BA2D-67702F87E325}" destId="{C6A8883E-ABD8-41BB-A656-E058E10F11F1}" srcOrd="3" destOrd="0" parTransId="{A758CA35-BECD-4F71-BBC3-1CDE54F41D6F}" sibTransId="{7B42C12F-607B-4CE7-93DE-6E1C5505F91C}"/>
    <dgm:cxn modelId="{A9DBA875-258C-4B0C-8316-417AE44BEABB}" srcId="{C30ABD33-30F1-4173-BA2D-67702F87E325}" destId="{621F3954-6B3F-44BA-8B56-45B37F2671E2}" srcOrd="1" destOrd="0" parTransId="{E4508E51-E55E-4FFE-A811-DAEF297D2077}" sibTransId="{A5165A64-6856-4C8F-A666-51ED7D08990D}"/>
    <dgm:cxn modelId="{54013A41-3D77-49BA-9E82-7E9A8D3120D1}" srcId="{C30ABD33-30F1-4173-BA2D-67702F87E325}" destId="{80C6516B-0C3E-4A66-8DCF-CBE22DBFCFE8}" srcOrd="4" destOrd="0" parTransId="{47DFB490-715F-456C-BCDD-648307D7E8B3}" sibTransId="{95FEF68D-6713-413B-A4FC-DBF586222EEE}"/>
    <dgm:cxn modelId="{88624502-39F0-472F-90C8-4B6B5B7CA43C}" type="presOf" srcId="{3FB0C856-3C53-428E-AC30-41C3965CA552}" destId="{F0358564-9380-4563-BCC6-23B07D89DE5B}" srcOrd="0" destOrd="0" presId="urn:microsoft.com/office/officeart/2005/8/layout/default#3"/>
    <dgm:cxn modelId="{EDAE5724-545A-4A02-A514-AB4903323AA7}" type="presOf" srcId="{80C6516B-0C3E-4A66-8DCF-CBE22DBFCFE8}" destId="{7C4740A7-9F19-40FA-BB23-C95FA2F3167E}" srcOrd="0" destOrd="0" presId="urn:microsoft.com/office/officeart/2005/8/layout/default#3"/>
    <dgm:cxn modelId="{702882D7-6579-411D-B6D9-C7F7F68E753C}" type="presParOf" srcId="{2185C29E-DC4F-46A1-B5BD-6293DD867197}" destId="{6BCB6F61-4437-465E-8AB7-A28243EDCADF}" srcOrd="0" destOrd="0" presId="urn:microsoft.com/office/officeart/2005/8/layout/default#3"/>
    <dgm:cxn modelId="{3F55D6BD-FA5F-444D-8097-48D54CA3C443}" type="presParOf" srcId="{2185C29E-DC4F-46A1-B5BD-6293DD867197}" destId="{7CD1AB0F-7D90-455E-AFB2-1F958413F721}" srcOrd="1" destOrd="0" presId="urn:microsoft.com/office/officeart/2005/8/layout/default#3"/>
    <dgm:cxn modelId="{66466098-6D49-41B1-BD53-906B75A26495}" type="presParOf" srcId="{2185C29E-DC4F-46A1-B5BD-6293DD867197}" destId="{EE46CAEA-2BA4-4CCE-87E4-107F83203921}" srcOrd="2" destOrd="0" presId="urn:microsoft.com/office/officeart/2005/8/layout/default#3"/>
    <dgm:cxn modelId="{34765EE6-2602-4FB4-BF9F-3E4491A1B57D}" type="presParOf" srcId="{2185C29E-DC4F-46A1-B5BD-6293DD867197}" destId="{CF8D7148-9850-4A55-810C-FEADA22C8FEB}" srcOrd="3" destOrd="0" presId="urn:microsoft.com/office/officeart/2005/8/layout/default#3"/>
    <dgm:cxn modelId="{74D4F9E5-40E2-44C6-B1FF-FC97AC1261DE}" type="presParOf" srcId="{2185C29E-DC4F-46A1-B5BD-6293DD867197}" destId="{68EA17DA-EF54-46B6-B9F2-F8C49A7D751D}" srcOrd="4" destOrd="0" presId="urn:microsoft.com/office/officeart/2005/8/layout/default#3"/>
    <dgm:cxn modelId="{849EBB0C-7BDE-4F13-98FE-53B914022814}" type="presParOf" srcId="{2185C29E-DC4F-46A1-B5BD-6293DD867197}" destId="{884B5C3D-152F-4311-BCE9-1ED3E962615F}" srcOrd="5" destOrd="0" presId="urn:microsoft.com/office/officeart/2005/8/layout/default#3"/>
    <dgm:cxn modelId="{52F372D9-ABEE-4C61-9765-F6373EC1DD25}" type="presParOf" srcId="{2185C29E-DC4F-46A1-B5BD-6293DD867197}" destId="{90A5D5D7-B622-4526-BCC2-A83BC75CD905}" srcOrd="6" destOrd="0" presId="urn:microsoft.com/office/officeart/2005/8/layout/default#3"/>
    <dgm:cxn modelId="{B1853FDD-BEEF-483A-8E05-CD0849B87C77}" type="presParOf" srcId="{2185C29E-DC4F-46A1-B5BD-6293DD867197}" destId="{A240F38C-3FA6-4D90-A633-9BA4BD42F896}" srcOrd="7" destOrd="0" presId="urn:microsoft.com/office/officeart/2005/8/layout/default#3"/>
    <dgm:cxn modelId="{AB3BA43E-E1C7-4994-8A3D-A8547000989A}" type="presParOf" srcId="{2185C29E-DC4F-46A1-B5BD-6293DD867197}" destId="{7C4740A7-9F19-40FA-BB23-C95FA2F3167E}" srcOrd="8" destOrd="0" presId="urn:microsoft.com/office/officeart/2005/8/layout/default#3"/>
    <dgm:cxn modelId="{09E4B4D3-97CE-48E6-888C-6AD9CB7E12F2}" type="presParOf" srcId="{2185C29E-DC4F-46A1-B5BD-6293DD867197}" destId="{A58927BA-D696-400B-979A-61F6EF091411}" srcOrd="9" destOrd="0" presId="urn:microsoft.com/office/officeart/2005/8/layout/default#3"/>
    <dgm:cxn modelId="{3E1D22B3-624A-4804-BF05-FBC2784C7C9C}" type="presParOf" srcId="{2185C29E-DC4F-46A1-B5BD-6293DD867197}" destId="{F0358564-9380-4563-BCC6-23B07D89DE5B}" srcOrd="10" destOrd="0" presId="urn:microsoft.com/office/officeart/2005/8/layout/default#3"/>
    <dgm:cxn modelId="{05E398F2-1C8E-4CE1-A0BB-8C1A774E4CA6}" type="presParOf" srcId="{2185C29E-DC4F-46A1-B5BD-6293DD867197}" destId="{F41F9A1B-F5B1-4F7C-A504-35F7611465BC}" srcOrd="11" destOrd="0" presId="urn:microsoft.com/office/officeart/2005/8/layout/default#3"/>
    <dgm:cxn modelId="{5A71C680-D5C5-4A17-9D41-7B1568BB66B7}" type="presParOf" srcId="{2185C29E-DC4F-46A1-B5BD-6293DD867197}" destId="{2F7FA04F-12A0-4EB7-B245-C1EA4C533C82}" srcOrd="12" destOrd="0" presId="urn:microsoft.com/office/officeart/2005/8/layout/defaul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C63477-E0F7-4599-8558-6967E8F82447}"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B60B9CFD-0464-44F7-8D31-513E1A410280}">
      <dgm:prSet phldrT="[Text]"/>
      <dgm:spPr/>
      <dgm:t>
        <a:bodyPr/>
        <a:lstStyle/>
        <a:p>
          <a:r>
            <a:rPr lang="en-US" dirty="0" smtClean="0"/>
            <a:t>Figures</a:t>
          </a:r>
          <a:endParaRPr lang="en-US" dirty="0"/>
        </a:p>
      </dgm:t>
    </dgm:pt>
    <dgm:pt modelId="{E831444A-1287-449E-A430-255DE5AF05CC}" type="parTrans" cxnId="{E3BD6598-8B4E-4C49-A40D-08A27BBF2017}">
      <dgm:prSet/>
      <dgm:spPr/>
      <dgm:t>
        <a:bodyPr/>
        <a:lstStyle/>
        <a:p>
          <a:endParaRPr lang="en-US"/>
        </a:p>
      </dgm:t>
    </dgm:pt>
    <dgm:pt modelId="{685DF7AC-06D6-4F41-A307-33E67FE13C4A}" type="sibTrans" cxnId="{E3BD6598-8B4E-4C49-A40D-08A27BBF2017}">
      <dgm:prSet/>
      <dgm:spPr/>
      <dgm:t>
        <a:bodyPr/>
        <a:lstStyle/>
        <a:p>
          <a:endParaRPr lang="en-US"/>
        </a:p>
      </dgm:t>
    </dgm:pt>
    <dgm:pt modelId="{DFFFE6FD-6083-48BA-B10C-3E4657E36A68}">
      <dgm:prSet phldrT="[Text]"/>
      <dgm:spPr/>
      <dgm:t>
        <a:bodyPr/>
        <a:lstStyle/>
        <a:p>
          <a:r>
            <a:rPr lang="en-US" dirty="0" smtClean="0"/>
            <a:t>Facts</a:t>
          </a:r>
          <a:endParaRPr lang="en-US" dirty="0"/>
        </a:p>
      </dgm:t>
    </dgm:pt>
    <dgm:pt modelId="{1122494F-C5CE-41AD-AAE0-042418224B25}" type="parTrans" cxnId="{0E58FE66-8E20-4249-B43D-A42BC5D74832}">
      <dgm:prSet/>
      <dgm:spPr/>
      <dgm:t>
        <a:bodyPr/>
        <a:lstStyle/>
        <a:p>
          <a:endParaRPr lang="en-US"/>
        </a:p>
      </dgm:t>
    </dgm:pt>
    <dgm:pt modelId="{7ED9AFB6-64BD-418A-AC8C-5424762A3986}" type="sibTrans" cxnId="{0E58FE66-8E20-4249-B43D-A42BC5D74832}">
      <dgm:prSet/>
      <dgm:spPr/>
      <dgm:t>
        <a:bodyPr/>
        <a:lstStyle/>
        <a:p>
          <a:endParaRPr lang="en-US"/>
        </a:p>
      </dgm:t>
    </dgm:pt>
    <dgm:pt modelId="{1149BA11-4DCB-458E-B415-3514C1F8E4FF}">
      <dgm:prSet phldrT="[Text]"/>
      <dgm:spPr/>
      <dgm:t>
        <a:bodyPr/>
        <a:lstStyle/>
        <a:p>
          <a:r>
            <a:rPr lang="en-US" dirty="0" smtClean="0"/>
            <a:t>Stories</a:t>
          </a:r>
          <a:endParaRPr lang="en-US" dirty="0"/>
        </a:p>
      </dgm:t>
    </dgm:pt>
    <dgm:pt modelId="{581780A4-B54A-428E-B2D7-B72488B1CDA3}" type="parTrans" cxnId="{5F070CE8-4DA3-435D-B11D-C51C8E02DCCD}">
      <dgm:prSet/>
      <dgm:spPr/>
      <dgm:t>
        <a:bodyPr/>
        <a:lstStyle/>
        <a:p>
          <a:endParaRPr lang="en-US"/>
        </a:p>
      </dgm:t>
    </dgm:pt>
    <dgm:pt modelId="{3A366A32-20C1-4085-B56F-39BCCE1FFCEC}" type="sibTrans" cxnId="{5F070CE8-4DA3-435D-B11D-C51C8E02DCCD}">
      <dgm:prSet/>
      <dgm:spPr/>
      <dgm:t>
        <a:bodyPr/>
        <a:lstStyle/>
        <a:p>
          <a:endParaRPr lang="en-US"/>
        </a:p>
      </dgm:t>
    </dgm:pt>
    <dgm:pt modelId="{4FCF4CDE-F9C7-4763-BED3-94B84DA7888B}">
      <dgm:prSet phldrT="[Text]" custT="1"/>
      <dgm:spPr/>
      <dgm:t>
        <a:bodyPr/>
        <a:lstStyle/>
        <a:p>
          <a:pPr lvl="0" defTabSz="577850">
            <a:lnSpc>
              <a:spcPct val="90000"/>
            </a:lnSpc>
            <a:spcBef>
              <a:spcPct val="0"/>
            </a:spcBef>
            <a:spcAft>
              <a:spcPct val="35000"/>
            </a:spcAft>
          </a:pPr>
          <a:r>
            <a:rPr lang="en-US" sz="3200" b="1" dirty="0" smtClean="0">
              <a:solidFill>
                <a:schemeClr val="accent2"/>
              </a:solidFill>
            </a:rPr>
            <a:t>Useful Information</a:t>
          </a:r>
        </a:p>
      </dgm:t>
    </dgm:pt>
    <dgm:pt modelId="{5A23922A-7AFD-4414-966A-0A94800B78C3}" type="parTrans" cxnId="{96CD907E-190E-42B7-9A4B-07DA370A321A}">
      <dgm:prSet/>
      <dgm:spPr/>
      <dgm:t>
        <a:bodyPr/>
        <a:lstStyle/>
        <a:p>
          <a:endParaRPr lang="en-US"/>
        </a:p>
      </dgm:t>
    </dgm:pt>
    <dgm:pt modelId="{248956B6-A7E3-40A1-A7D6-1C6EE9B61C80}" type="sibTrans" cxnId="{96CD907E-190E-42B7-9A4B-07DA370A321A}">
      <dgm:prSet/>
      <dgm:spPr/>
      <dgm:t>
        <a:bodyPr/>
        <a:lstStyle/>
        <a:p>
          <a:endParaRPr lang="en-US"/>
        </a:p>
      </dgm:t>
    </dgm:pt>
    <dgm:pt modelId="{BCFF35F5-DEEC-4259-AE25-69DCCE8C6592}">
      <dgm:prSet phldrT="[Text]"/>
      <dgm:spPr/>
      <dgm:t>
        <a:bodyPr/>
        <a:lstStyle/>
        <a:p>
          <a:endParaRPr lang="en-US" dirty="0"/>
        </a:p>
      </dgm:t>
    </dgm:pt>
    <dgm:pt modelId="{58B0694E-C0C6-4CA2-8FB2-D172494FDB7E}" type="parTrans" cxnId="{0E202D52-C05D-45FC-AC2B-ACAEF58D584B}">
      <dgm:prSet/>
      <dgm:spPr/>
      <dgm:t>
        <a:bodyPr/>
        <a:lstStyle/>
        <a:p>
          <a:endParaRPr lang="en-US"/>
        </a:p>
      </dgm:t>
    </dgm:pt>
    <dgm:pt modelId="{F06EFBE7-E2BE-4AA7-AFCF-92F34BE0AEF5}" type="sibTrans" cxnId="{0E202D52-C05D-45FC-AC2B-ACAEF58D584B}">
      <dgm:prSet/>
      <dgm:spPr/>
      <dgm:t>
        <a:bodyPr/>
        <a:lstStyle/>
        <a:p>
          <a:endParaRPr lang="en-US"/>
        </a:p>
      </dgm:t>
    </dgm:pt>
    <dgm:pt modelId="{06CAE11B-B594-470E-9FEF-C3A5D8BB22CB}">
      <dgm:prSet phldrT="[Text]" custT="1"/>
      <dgm:spPr/>
      <dgm:t>
        <a:bodyPr/>
        <a:lstStyle/>
        <a:p>
          <a:endParaRPr lang="en-US" dirty="0"/>
        </a:p>
      </dgm:t>
    </dgm:pt>
    <dgm:pt modelId="{8A5DB5D7-9B90-4362-8522-8EEF0899A85E}" type="parTrans" cxnId="{CD5EC849-4FE2-4141-8840-B49DC1FBB028}">
      <dgm:prSet/>
      <dgm:spPr/>
      <dgm:t>
        <a:bodyPr/>
        <a:lstStyle/>
        <a:p>
          <a:endParaRPr lang="en-US"/>
        </a:p>
      </dgm:t>
    </dgm:pt>
    <dgm:pt modelId="{FB71A4A6-C8B7-4C33-9907-3227976565F9}" type="sibTrans" cxnId="{CD5EC849-4FE2-4141-8840-B49DC1FBB028}">
      <dgm:prSet/>
      <dgm:spPr/>
      <dgm:t>
        <a:bodyPr/>
        <a:lstStyle/>
        <a:p>
          <a:endParaRPr lang="en-US"/>
        </a:p>
      </dgm:t>
    </dgm:pt>
    <dgm:pt modelId="{A4D435C2-FE4C-4140-9963-52534BA7321C}" type="pres">
      <dgm:prSet presAssocID="{1CC63477-E0F7-4599-8558-6967E8F82447}" presName="Name0" presStyleCnt="0">
        <dgm:presLayoutVars>
          <dgm:chMax val="4"/>
          <dgm:resizeHandles val="exact"/>
        </dgm:presLayoutVars>
      </dgm:prSet>
      <dgm:spPr/>
      <dgm:t>
        <a:bodyPr/>
        <a:lstStyle/>
        <a:p>
          <a:endParaRPr lang="en-US"/>
        </a:p>
      </dgm:t>
    </dgm:pt>
    <dgm:pt modelId="{155B07AA-DB76-43B8-83B8-AF27D4759310}" type="pres">
      <dgm:prSet presAssocID="{1CC63477-E0F7-4599-8558-6967E8F82447}" presName="ellipse" presStyleLbl="trBgShp" presStyleIdx="0" presStyleCnt="1" custScaleX="90116" custScaleY="96280" custLinFactNeighborY="4185"/>
      <dgm:spPr/>
    </dgm:pt>
    <dgm:pt modelId="{9D833BBA-65C1-4FD2-90E0-443CB35F7F93}" type="pres">
      <dgm:prSet presAssocID="{1CC63477-E0F7-4599-8558-6967E8F82447}" presName="arrow1" presStyleLbl="fgShp" presStyleIdx="0" presStyleCnt="1"/>
      <dgm:spPr/>
    </dgm:pt>
    <dgm:pt modelId="{20B38944-EE7C-4980-8D7D-B412095A0D7B}" type="pres">
      <dgm:prSet presAssocID="{1CC63477-E0F7-4599-8558-6967E8F82447}" presName="rectangle" presStyleLbl="revTx" presStyleIdx="0" presStyleCnt="1" custLinFactNeighborY="-6250">
        <dgm:presLayoutVars>
          <dgm:bulletEnabled val="1"/>
        </dgm:presLayoutVars>
      </dgm:prSet>
      <dgm:spPr/>
      <dgm:t>
        <a:bodyPr/>
        <a:lstStyle/>
        <a:p>
          <a:endParaRPr lang="en-US"/>
        </a:p>
      </dgm:t>
    </dgm:pt>
    <dgm:pt modelId="{D2060949-AC9C-47C8-A3E9-01BF61BD88B4}" type="pres">
      <dgm:prSet presAssocID="{DFFFE6FD-6083-48BA-B10C-3E4657E36A68}" presName="item1" presStyleLbl="node1" presStyleIdx="0" presStyleCnt="3">
        <dgm:presLayoutVars>
          <dgm:bulletEnabled val="1"/>
        </dgm:presLayoutVars>
      </dgm:prSet>
      <dgm:spPr/>
      <dgm:t>
        <a:bodyPr/>
        <a:lstStyle/>
        <a:p>
          <a:endParaRPr lang="en-US"/>
        </a:p>
      </dgm:t>
    </dgm:pt>
    <dgm:pt modelId="{75BFA1BD-ACD0-43E4-832B-9E5266EA9E2A}" type="pres">
      <dgm:prSet presAssocID="{1149BA11-4DCB-458E-B415-3514C1F8E4FF}" presName="item2" presStyleLbl="node1" presStyleIdx="1" presStyleCnt="3">
        <dgm:presLayoutVars>
          <dgm:bulletEnabled val="1"/>
        </dgm:presLayoutVars>
      </dgm:prSet>
      <dgm:spPr/>
      <dgm:t>
        <a:bodyPr/>
        <a:lstStyle/>
        <a:p>
          <a:endParaRPr lang="en-US"/>
        </a:p>
      </dgm:t>
    </dgm:pt>
    <dgm:pt modelId="{489D0087-25C3-42AD-AE48-6AB01EEB9F99}" type="pres">
      <dgm:prSet presAssocID="{4FCF4CDE-F9C7-4763-BED3-94B84DA7888B}" presName="item3" presStyleLbl="node1" presStyleIdx="2" presStyleCnt="3">
        <dgm:presLayoutVars>
          <dgm:bulletEnabled val="1"/>
        </dgm:presLayoutVars>
      </dgm:prSet>
      <dgm:spPr/>
      <dgm:t>
        <a:bodyPr/>
        <a:lstStyle/>
        <a:p>
          <a:endParaRPr lang="en-US"/>
        </a:p>
      </dgm:t>
    </dgm:pt>
    <dgm:pt modelId="{A0ED2ED4-6A26-4A70-B008-B773E47A816B}" type="pres">
      <dgm:prSet presAssocID="{1CC63477-E0F7-4599-8558-6967E8F82447}" presName="funnel" presStyleLbl="trAlignAcc1" presStyleIdx="0" presStyleCnt="1" custScaleX="80107" custScaleY="88171" custLinFactNeighborY="670"/>
      <dgm:spPr/>
    </dgm:pt>
  </dgm:ptLst>
  <dgm:cxnLst>
    <dgm:cxn modelId="{E87AF5A3-9732-416E-85CE-8239A7624C64}" type="presOf" srcId="{B60B9CFD-0464-44F7-8D31-513E1A410280}" destId="{489D0087-25C3-42AD-AE48-6AB01EEB9F99}" srcOrd="0" destOrd="0" presId="urn:microsoft.com/office/officeart/2005/8/layout/funnel1"/>
    <dgm:cxn modelId="{E3BD6598-8B4E-4C49-A40D-08A27BBF2017}" srcId="{1CC63477-E0F7-4599-8558-6967E8F82447}" destId="{B60B9CFD-0464-44F7-8D31-513E1A410280}" srcOrd="0" destOrd="0" parTransId="{E831444A-1287-449E-A430-255DE5AF05CC}" sibTransId="{685DF7AC-06D6-4F41-A307-33E67FE13C4A}"/>
    <dgm:cxn modelId="{0E202D52-C05D-45FC-AC2B-ACAEF58D584B}" srcId="{1CC63477-E0F7-4599-8558-6967E8F82447}" destId="{BCFF35F5-DEEC-4259-AE25-69DCCE8C6592}" srcOrd="5" destOrd="0" parTransId="{58B0694E-C0C6-4CA2-8FB2-D172494FDB7E}" sibTransId="{F06EFBE7-E2BE-4AA7-AFCF-92F34BE0AEF5}"/>
    <dgm:cxn modelId="{8694DC7E-98CD-4CE7-85CC-D4E00FD13EF0}" type="presOf" srcId="{1149BA11-4DCB-458E-B415-3514C1F8E4FF}" destId="{D2060949-AC9C-47C8-A3E9-01BF61BD88B4}" srcOrd="0" destOrd="0" presId="urn:microsoft.com/office/officeart/2005/8/layout/funnel1"/>
    <dgm:cxn modelId="{0E58FE66-8E20-4249-B43D-A42BC5D74832}" srcId="{1CC63477-E0F7-4599-8558-6967E8F82447}" destId="{DFFFE6FD-6083-48BA-B10C-3E4657E36A68}" srcOrd="1" destOrd="0" parTransId="{1122494F-C5CE-41AD-AAE0-042418224B25}" sibTransId="{7ED9AFB6-64BD-418A-AC8C-5424762A3986}"/>
    <dgm:cxn modelId="{942320B4-4CD1-489F-8E55-68CAC753D64F}" type="presOf" srcId="{1CC63477-E0F7-4599-8558-6967E8F82447}" destId="{A4D435C2-FE4C-4140-9963-52534BA7321C}" srcOrd="0" destOrd="0" presId="urn:microsoft.com/office/officeart/2005/8/layout/funnel1"/>
    <dgm:cxn modelId="{2ACE0FC8-35FB-4DD6-94D7-647E15172DA0}" type="presOf" srcId="{DFFFE6FD-6083-48BA-B10C-3E4657E36A68}" destId="{75BFA1BD-ACD0-43E4-832B-9E5266EA9E2A}" srcOrd="0" destOrd="0" presId="urn:microsoft.com/office/officeart/2005/8/layout/funnel1"/>
    <dgm:cxn modelId="{96CD907E-190E-42B7-9A4B-07DA370A321A}" srcId="{1CC63477-E0F7-4599-8558-6967E8F82447}" destId="{4FCF4CDE-F9C7-4763-BED3-94B84DA7888B}" srcOrd="3" destOrd="0" parTransId="{5A23922A-7AFD-4414-966A-0A94800B78C3}" sibTransId="{248956B6-A7E3-40A1-A7D6-1C6EE9B61C80}"/>
    <dgm:cxn modelId="{CD5EC849-4FE2-4141-8840-B49DC1FBB028}" srcId="{1CC63477-E0F7-4599-8558-6967E8F82447}" destId="{06CAE11B-B594-470E-9FEF-C3A5D8BB22CB}" srcOrd="4" destOrd="0" parTransId="{8A5DB5D7-9B90-4362-8522-8EEF0899A85E}" sibTransId="{FB71A4A6-C8B7-4C33-9907-3227976565F9}"/>
    <dgm:cxn modelId="{5F070CE8-4DA3-435D-B11D-C51C8E02DCCD}" srcId="{1CC63477-E0F7-4599-8558-6967E8F82447}" destId="{1149BA11-4DCB-458E-B415-3514C1F8E4FF}" srcOrd="2" destOrd="0" parTransId="{581780A4-B54A-428E-B2D7-B72488B1CDA3}" sibTransId="{3A366A32-20C1-4085-B56F-39BCCE1FFCEC}"/>
    <dgm:cxn modelId="{8294DD81-0422-4BC1-9483-F78CCB390DD8}" type="presOf" srcId="{4FCF4CDE-F9C7-4763-BED3-94B84DA7888B}" destId="{20B38944-EE7C-4980-8D7D-B412095A0D7B}" srcOrd="0" destOrd="0" presId="urn:microsoft.com/office/officeart/2005/8/layout/funnel1"/>
    <dgm:cxn modelId="{FB8A3B30-A113-44C1-8C0B-D7D99875523D}" type="presParOf" srcId="{A4D435C2-FE4C-4140-9963-52534BA7321C}" destId="{155B07AA-DB76-43B8-83B8-AF27D4759310}" srcOrd="0" destOrd="0" presId="urn:microsoft.com/office/officeart/2005/8/layout/funnel1"/>
    <dgm:cxn modelId="{B61DCB06-D7AE-4F24-BB02-128101E42CD0}" type="presParOf" srcId="{A4D435C2-FE4C-4140-9963-52534BA7321C}" destId="{9D833BBA-65C1-4FD2-90E0-443CB35F7F93}" srcOrd="1" destOrd="0" presId="urn:microsoft.com/office/officeart/2005/8/layout/funnel1"/>
    <dgm:cxn modelId="{048BDA45-7141-469E-85A6-07BD0408EA45}" type="presParOf" srcId="{A4D435C2-FE4C-4140-9963-52534BA7321C}" destId="{20B38944-EE7C-4980-8D7D-B412095A0D7B}" srcOrd="2" destOrd="0" presId="urn:microsoft.com/office/officeart/2005/8/layout/funnel1"/>
    <dgm:cxn modelId="{048A207F-A213-407D-9160-E433FA654BA0}" type="presParOf" srcId="{A4D435C2-FE4C-4140-9963-52534BA7321C}" destId="{D2060949-AC9C-47C8-A3E9-01BF61BD88B4}" srcOrd="3" destOrd="0" presId="urn:microsoft.com/office/officeart/2005/8/layout/funnel1"/>
    <dgm:cxn modelId="{FE83E482-63A3-4A0F-BC02-8EB25C2C4557}" type="presParOf" srcId="{A4D435C2-FE4C-4140-9963-52534BA7321C}" destId="{75BFA1BD-ACD0-43E4-832B-9E5266EA9E2A}" srcOrd="4" destOrd="0" presId="urn:microsoft.com/office/officeart/2005/8/layout/funnel1"/>
    <dgm:cxn modelId="{ED058B1D-E2BF-46F5-BA19-C1092FBC5B18}" type="presParOf" srcId="{A4D435C2-FE4C-4140-9963-52534BA7321C}" destId="{489D0087-25C3-42AD-AE48-6AB01EEB9F99}" srcOrd="5" destOrd="0" presId="urn:microsoft.com/office/officeart/2005/8/layout/funnel1"/>
    <dgm:cxn modelId="{C51DEE6A-4882-4BB3-B5DB-6D20206B7544}" type="presParOf" srcId="{A4D435C2-FE4C-4140-9963-52534BA7321C}" destId="{A0ED2ED4-6A26-4A70-B008-B773E47A816B}" srcOrd="6" destOrd="0" presId="urn:microsoft.com/office/officeart/2005/8/layout/funne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B6F61-4437-465E-8AB7-A28243EDCADF}">
      <dsp:nvSpPr>
        <dsp:cNvPr id="0" name=""/>
        <dsp:cNvSpPr/>
      </dsp:nvSpPr>
      <dsp:spPr>
        <a:xfrm>
          <a:off x="2949105" y="0"/>
          <a:ext cx="2212697" cy="13276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Introduction to Implementing ROMA for Boards</a:t>
          </a:r>
          <a:endParaRPr lang="en-US" sz="2100" kern="1200" dirty="0"/>
        </a:p>
      </dsp:txBody>
      <dsp:txXfrm>
        <a:off x="2949105" y="0"/>
        <a:ext cx="2212697" cy="1327618"/>
      </dsp:txXfrm>
    </dsp:sp>
    <dsp:sp modelId="{EE46CAEA-2BA4-4CCE-87E4-107F83203921}">
      <dsp:nvSpPr>
        <dsp:cNvPr id="0" name=""/>
        <dsp:cNvSpPr/>
      </dsp:nvSpPr>
      <dsp:spPr>
        <a:xfrm>
          <a:off x="932873" y="1285458"/>
          <a:ext cx="1858444" cy="1145296"/>
        </a:xfrm>
        <a:prstGeom prst="rect">
          <a:avLst/>
        </a:prstGeom>
        <a:solidFill>
          <a:schemeClr val="accent4">
            <a:hueOff val="2656934"/>
            <a:satOff val="333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Community Needs Assessments</a:t>
          </a:r>
          <a:endParaRPr lang="en-US" sz="2100" kern="1200" dirty="0"/>
        </a:p>
      </dsp:txBody>
      <dsp:txXfrm>
        <a:off x="932873" y="1285458"/>
        <a:ext cx="1858444" cy="1145296"/>
      </dsp:txXfrm>
    </dsp:sp>
    <dsp:sp modelId="{68EA17DA-EF54-46B6-B9F2-F8C49A7D751D}">
      <dsp:nvSpPr>
        <dsp:cNvPr id="0" name=""/>
        <dsp:cNvSpPr/>
      </dsp:nvSpPr>
      <dsp:spPr>
        <a:xfrm>
          <a:off x="5644081" y="849269"/>
          <a:ext cx="2025657" cy="1119620"/>
        </a:xfrm>
        <a:prstGeom prst="rect">
          <a:avLst/>
        </a:prstGeom>
        <a:solidFill>
          <a:schemeClr val="accent4">
            <a:hueOff val="5313867"/>
            <a:satOff val="666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kern="1200" dirty="0" smtClean="0"/>
            <a:t>Creating a Local Theory of Change</a:t>
          </a:r>
          <a:endParaRPr lang="en-US" sz="2400" b="0" kern="1200" dirty="0"/>
        </a:p>
      </dsp:txBody>
      <dsp:txXfrm>
        <a:off x="5644081" y="849269"/>
        <a:ext cx="2025657" cy="1119620"/>
      </dsp:txXfrm>
    </dsp:sp>
    <dsp:sp modelId="{90A5D5D7-B622-4526-BCC2-A83BC75CD905}">
      <dsp:nvSpPr>
        <dsp:cNvPr id="0" name=""/>
        <dsp:cNvSpPr/>
      </dsp:nvSpPr>
      <dsp:spPr>
        <a:xfrm>
          <a:off x="3362813" y="1772952"/>
          <a:ext cx="1957661" cy="934351"/>
        </a:xfrm>
        <a:prstGeom prst="rect">
          <a:avLst/>
        </a:prstGeom>
        <a:solidFill>
          <a:schemeClr val="accent4">
            <a:hueOff val="7970801"/>
            <a:satOff val="9990"/>
            <a:lumOff val="-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Strategic </a:t>
          </a:r>
        </a:p>
        <a:p>
          <a:pPr lvl="0" algn="ctr" defTabSz="1066800">
            <a:lnSpc>
              <a:spcPct val="90000"/>
            </a:lnSpc>
            <a:spcBef>
              <a:spcPct val="0"/>
            </a:spcBef>
            <a:spcAft>
              <a:spcPct val="35000"/>
            </a:spcAft>
          </a:pPr>
          <a:r>
            <a:rPr lang="en-US" sz="2400" kern="1200" dirty="0" smtClean="0"/>
            <a:t>Planning</a:t>
          </a:r>
          <a:endParaRPr lang="en-US" sz="2400" kern="1200" dirty="0"/>
        </a:p>
      </dsp:txBody>
      <dsp:txXfrm>
        <a:off x="3362813" y="1772952"/>
        <a:ext cx="1957661" cy="934351"/>
      </dsp:txXfrm>
    </dsp:sp>
    <dsp:sp modelId="{7C4740A7-9F19-40FA-BB23-C95FA2F3167E}">
      <dsp:nvSpPr>
        <dsp:cNvPr id="0" name=""/>
        <dsp:cNvSpPr/>
      </dsp:nvSpPr>
      <dsp:spPr>
        <a:xfrm>
          <a:off x="848414" y="2866666"/>
          <a:ext cx="1960051" cy="1214452"/>
        </a:xfrm>
        <a:prstGeom prst="rect">
          <a:avLst/>
        </a:prstGeom>
        <a:solidFill>
          <a:schemeClr val="accent4">
            <a:hueOff val="10627734"/>
            <a:satOff val="133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Implementation of Services and Strategies</a:t>
          </a:r>
          <a:endParaRPr lang="en-US" sz="2100" kern="1200" dirty="0"/>
        </a:p>
      </dsp:txBody>
      <dsp:txXfrm>
        <a:off x="848414" y="2866666"/>
        <a:ext cx="1960051" cy="1214452"/>
      </dsp:txXfrm>
    </dsp:sp>
    <dsp:sp modelId="{F0358564-9380-4563-BCC6-23B07D89DE5B}">
      <dsp:nvSpPr>
        <dsp:cNvPr id="0" name=""/>
        <dsp:cNvSpPr/>
      </dsp:nvSpPr>
      <dsp:spPr>
        <a:xfrm>
          <a:off x="2927553" y="3291962"/>
          <a:ext cx="1832290" cy="1362441"/>
        </a:xfrm>
        <a:prstGeom prst="rect">
          <a:avLst/>
        </a:prstGeom>
        <a:solidFill>
          <a:schemeClr val="accent4">
            <a:hueOff val="13284668"/>
            <a:satOff val="16651"/>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Observing and Reporting Results</a:t>
          </a:r>
          <a:endParaRPr lang="en-US" sz="2100" kern="1200" dirty="0"/>
        </a:p>
      </dsp:txBody>
      <dsp:txXfrm>
        <a:off x="2927553" y="3291962"/>
        <a:ext cx="1832290" cy="1362441"/>
      </dsp:txXfrm>
    </dsp:sp>
    <dsp:sp modelId="{2F7FA04F-12A0-4EB7-B245-C1EA4C533C82}">
      <dsp:nvSpPr>
        <dsp:cNvPr id="0" name=""/>
        <dsp:cNvSpPr/>
      </dsp:nvSpPr>
      <dsp:spPr>
        <a:xfrm>
          <a:off x="5349239" y="2582515"/>
          <a:ext cx="2737836" cy="2251268"/>
        </a:xfrm>
        <a:prstGeom prst="rect">
          <a:avLst/>
        </a:prstGeom>
        <a:solidFill>
          <a:schemeClr val="accent4">
            <a:hueOff val="15941602"/>
            <a:satOff val="19981"/>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Analysis and Evaluation</a:t>
          </a:r>
          <a:endParaRPr lang="en-US" sz="3600" kern="1200" dirty="0"/>
        </a:p>
      </dsp:txBody>
      <dsp:txXfrm>
        <a:off x="5349239" y="2582515"/>
        <a:ext cx="2737836" cy="225126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5B07AA-DB76-43B8-83B8-AF27D4759310}">
      <dsp:nvSpPr>
        <dsp:cNvPr id="0" name=""/>
        <dsp:cNvSpPr/>
      </dsp:nvSpPr>
      <dsp:spPr>
        <a:xfrm>
          <a:off x="1270259" y="247645"/>
          <a:ext cx="3543289" cy="1314707"/>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33BBA-65C1-4FD2-90E0-443CB35F7F93}">
      <dsp:nvSpPr>
        <dsp:cNvPr id="0" name=""/>
        <dsp:cNvSpPr/>
      </dsp:nvSpPr>
      <dsp:spPr>
        <a:xfrm>
          <a:off x="2667000" y="3508756"/>
          <a:ext cx="762000" cy="48768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B38944-EE7C-4980-8D7D-B412095A0D7B}">
      <dsp:nvSpPr>
        <dsp:cNvPr id="0" name=""/>
        <dsp:cNvSpPr/>
      </dsp:nvSpPr>
      <dsp:spPr>
        <a:xfrm>
          <a:off x="1219199" y="3841750"/>
          <a:ext cx="3657600" cy="91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lvl="0" algn="ctr" defTabSz="577850">
            <a:lnSpc>
              <a:spcPct val="90000"/>
            </a:lnSpc>
            <a:spcBef>
              <a:spcPct val="0"/>
            </a:spcBef>
            <a:spcAft>
              <a:spcPct val="35000"/>
            </a:spcAft>
          </a:pPr>
          <a:r>
            <a:rPr lang="en-US" sz="3200" b="1" kern="1200" dirty="0" smtClean="0">
              <a:solidFill>
                <a:schemeClr val="accent2"/>
              </a:solidFill>
            </a:rPr>
            <a:t>Useful Information</a:t>
          </a:r>
        </a:p>
      </dsp:txBody>
      <dsp:txXfrm>
        <a:off x="1219199" y="3841750"/>
        <a:ext cx="3657600" cy="914400"/>
      </dsp:txXfrm>
    </dsp:sp>
    <dsp:sp modelId="{D2060949-AC9C-47C8-A3E9-01BF61BD88B4}">
      <dsp:nvSpPr>
        <dsp:cNvPr id="0" name=""/>
        <dsp:cNvSpPr/>
      </dsp:nvSpPr>
      <dsp:spPr>
        <a:xfrm>
          <a:off x="2505456" y="1636065"/>
          <a:ext cx="1371600" cy="13716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Stories</a:t>
          </a:r>
          <a:endParaRPr lang="en-US" sz="2400" kern="1200" dirty="0"/>
        </a:p>
      </dsp:txBody>
      <dsp:txXfrm>
        <a:off x="2505456" y="1636065"/>
        <a:ext cx="1371600" cy="1371600"/>
      </dsp:txXfrm>
    </dsp:sp>
    <dsp:sp modelId="{75BFA1BD-ACD0-43E4-832B-9E5266EA9E2A}">
      <dsp:nvSpPr>
        <dsp:cNvPr id="0" name=""/>
        <dsp:cNvSpPr/>
      </dsp:nvSpPr>
      <dsp:spPr>
        <a:xfrm>
          <a:off x="1523999" y="607060"/>
          <a:ext cx="1371600" cy="13716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Facts</a:t>
          </a:r>
          <a:endParaRPr lang="en-US" sz="2400" kern="1200" dirty="0"/>
        </a:p>
      </dsp:txBody>
      <dsp:txXfrm>
        <a:off x="1523999" y="607060"/>
        <a:ext cx="1371600" cy="1371600"/>
      </dsp:txXfrm>
    </dsp:sp>
    <dsp:sp modelId="{489D0087-25C3-42AD-AE48-6AB01EEB9F99}">
      <dsp:nvSpPr>
        <dsp:cNvPr id="0" name=""/>
        <dsp:cNvSpPr/>
      </dsp:nvSpPr>
      <dsp:spPr>
        <a:xfrm>
          <a:off x="2926080" y="275438"/>
          <a:ext cx="1371600" cy="13716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Figures</a:t>
          </a:r>
          <a:endParaRPr lang="en-US" sz="2400" kern="1200" dirty="0"/>
        </a:p>
      </dsp:txBody>
      <dsp:txXfrm>
        <a:off x="2926080" y="275438"/>
        <a:ext cx="1371600" cy="1371600"/>
      </dsp:txXfrm>
    </dsp:sp>
    <dsp:sp modelId="{A0ED2ED4-6A26-4A70-B008-B773E47A816B}">
      <dsp:nvSpPr>
        <dsp:cNvPr id="0" name=""/>
        <dsp:cNvSpPr/>
      </dsp:nvSpPr>
      <dsp:spPr>
        <a:xfrm>
          <a:off x="1338837" y="222239"/>
          <a:ext cx="3418325" cy="3009946"/>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DA18F-859E-4A29-AD6C-B246B299942B}" type="datetimeFigureOut">
              <a:rPr lang="en-US" smtClean="0"/>
              <a:pPr/>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C459-D342-4EA6-A363-4855F6D2F1B6}" type="slidenum">
              <a:rPr lang="en-US" smtClean="0"/>
              <a:pPr/>
              <a:t>‹#›</a:t>
            </a:fld>
            <a:endParaRPr lang="en-US"/>
          </a:p>
        </p:txBody>
      </p:sp>
    </p:spTree>
    <p:extLst>
      <p:ext uri="{BB962C8B-B14F-4D97-AF65-F5344CB8AC3E}">
        <p14:creationId xmlns:p14="http://schemas.microsoft.com/office/powerpoint/2010/main" xmlns="" val="176843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Objectives of this video will be to help the board</a:t>
            </a:r>
            <a:r>
              <a:rPr lang="en-US" baseline="0" dirty="0" smtClean="0"/>
              <a:t> identify</a:t>
            </a:r>
            <a:r>
              <a:rPr lang="en-US" dirty="0" smtClean="0"/>
              <a:t>:</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 agency performance -- what is</a:t>
            </a:r>
            <a:r>
              <a:rPr lang="en-US" baseline="0" dirty="0" smtClean="0"/>
              <a:t> working and what is not</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the “why” behind the performance </a:t>
            </a:r>
            <a:r>
              <a:rPr lang="en-US" dirty="0" smtClean="0"/>
              <a:t> </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how do they find out, </a:t>
            </a:r>
          </a:p>
          <a:p>
            <a:pPr marL="4572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what does it all mean, </a:t>
            </a:r>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a:t>
            </a:fld>
            <a:endParaRPr lang="en-US"/>
          </a:p>
        </p:txBody>
      </p:sp>
    </p:spTree>
    <p:extLst>
      <p:ext uri="{BB962C8B-B14F-4D97-AF65-F5344CB8AC3E}">
        <p14:creationId xmlns:p14="http://schemas.microsoft.com/office/powerpoint/2010/main" xmlns="" val="269745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10</a:t>
            </a:fld>
            <a:endParaRPr lang="en-US"/>
          </a:p>
        </p:txBody>
      </p:sp>
    </p:spTree>
    <p:extLst>
      <p:ext uri="{BB962C8B-B14F-4D97-AF65-F5344CB8AC3E}">
        <p14:creationId xmlns:p14="http://schemas.microsoft.com/office/powerpoint/2010/main" xmlns="" val="71492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Who might have some insight into these questions?</a:t>
            </a:r>
          </a:p>
          <a:p>
            <a:r>
              <a:rPr lang="en-US" sz="1200" dirty="0" smtClean="0"/>
              <a:t>Find</a:t>
            </a:r>
            <a:r>
              <a:rPr lang="en-US" sz="1200" baseline="0" dirty="0" smtClean="0"/>
              <a:t> ways to d</a:t>
            </a:r>
            <a:r>
              <a:rPr lang="en-US" sz="1200" dirty="0" smtClean="0"/>
              <a:t>iscuss the data with others who may have insights </a:t>
            </a:r>
          </a:p>
          <a:p>
            <a:endParaRPr lang="en-US" dirty="0"/>
          </a:p>
        </p:txBody>
      </p:sp>
      <p:sp>
        <p:nvSpPr>
          <p:cNvPr id="4" name="Slide Number Placeholder 3"/>
          <p:cNvSpPr>
            <a:spLocks noGrp="1"/>
          </p:cNvSpPr>
          <p:nvPr>
            <p:ph type="sldNum" sz="quarter" idx="10"/>
          </p:nvPr>
        </p:nvSpPr>
        <p:spPr/>
        <p:txBody>
          <a:bodyPr/>
          <a:lstStyle/>
          <a:p>
            <a:fld id="{D2BBBE47-B46D-43F2-A434-A553E2857E21}" type="slidenum">
              <a:rPr lang="en-US" smtClean="0"/>
              <a:pPr/>
              <a:t>11</a:t>
            </a:fld>
            <a:endParaRPr lang="en-US"/>
          </a:p>
        </p:txBody>
      </p:sp>
    </p:spTree>
    <p:extLst>
      <p:ext uri="{BB962C8B-B14F-4D97-AF65-F5344CB8AC3E}">
        <p14:creationId xmlns:p14="http://schemas.microsoft.com/office/powerpoint/2010/main" xmlns="" val="3857003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talked about the importance of </a:t>
            </a:r>
            <a:r>
              <a:rPr lang="en-US" b="1" dirty="0" smtClean="0"/>
              <a:t>setting targets </a:t>
            </a:r>
            <a:r>
              <a:rPr lang="en-US" dirty="0" smtClean="0"/>
              <a:t>during Implementation.</a:t>
            </a:r>
          </a:p>
          <a:p>
            <a:r>
              <a:rPr lang="en-US" dirty="0" smtClean="0"/>
              <a:t>Now we want to </a:t>
            </a:r>
            <a:r>
              <a:rPr lang="en-US" baseline="0" dirty="0" smtClean="0"/>
              <a:t>consider what the percent of targeting success means. </a:t>
            </a:r>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12</a:t>
            </a:fld>
            <a:endParaRPr lang="en-US"/>
          </a:p>
        </p:txBody>
      </p:sp>
    </p:spTree>
    <p:extLst>
      <p:ext uri="{BB962C8B-B14F-4D97-AF65-F5344CB8AC3E}">
        <p14:creationId xmlns:p14="http://schemas.microsoft.com/office/powerpoint/2010/main" xmlns="" val="25224965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BBBE47-B46D-43F2-A434-A553E2857E21}" type="slidenum">
              <a:rPr lang="en-US" smtClean="0"/>
              <a:pPr/>
              <a:t>13</a:t>
            </a:fld>
            <a:endParaRPr lang="en-US"/>
          </a:p>
        </p:txBody>
      </p:sp>
    </p:spTree>
    <p:extLst>
      <p:ext uri="{BB962C8B-B14F-4D97-AF65-F5344CB8AC3E}">
        <p14:creationId xmlns:p14="http://schemas.microsoft.com/office/powerpoint/2010/main" xmlns="" val="42099601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This percent will allow you to </a:t>
            </a:r>
            <a:r>
              <a:rPr lang="en-US" u="sng" dirty="0" smtClean="0"/>
              <a:t>analyze how successfully you can project your performance</a:t>
            </a:r>
            <a:r>
              <a:rPr lang="en-US" dirty="0" smtClean="0"/>
              <a:t>.</a:t>
            </a:r>
          </a:p>
          <a:p>
            <a:r>
              <a:rPr lang="en-US" dirty="0" smtClean="0"/>
              <a:t>This calculation is a part of the Annual Report – it is auto calculated in the report,</a:t>
            </a:r>
            <a:r>
              <a:rPr lang="en-US" baseline="0" dirty="0" smtClean="0"/>
              <a:t> using the information that is entered.</a:t>
            </a:r>
          </a:p>
          <a:p>
            <a:r>
              <a:rPr lang="en-US" baseline="0" dirty="0" smtClean="0"/>
              <a:t>The success rate is something to consider as you are setting targets in your next Planning Phase.  </a:t>
            </a:r>
          </a:p>
          <a:p>
            <a:endParaRPr lang="en-US" baseline="0" dirty="0" smtClean="0"/>
          </a:p>
          <a:p>
            <a:r>
              <a:rPr lang="en-US" baseline="0" dirty="0" smtClean="0"/>
              <a:t>It is expected that your success rate will be between 80% and 120% - giving a plus or minus 20% as a range within which you are expected to operate.</a:t>
            </a:r>
          </a:p>
          <a:p>
            <a:r>
              <a:rPr lang="en-US" baseline="0" dirty="0" smtClean="0"/>
              <a:t>What does it mean to over or underestimate your performance?  </a:t>
            </a:r>
          </a:p>
          <a:p>
            <a:endParaRPr lang="en-US" baseline="0" dirty="0" smtClean="0"/>
          </a:p>
          <a:p>
            <a:r>
              <a:rPr lang="en-US" baseline="0" dirty="0" smtClean="0"/>
              <a:t>If you are over estimating, you may need to follow up to see what additional barriers are preventing achievement of outcomes.</a:t>
            </a:r>
          </a:p>
          <a:p>
            <a:r>
              <a:rPr lang="en-US" baseline="0" dirty="0" smtClean="0"/>
              <a:t>Or you may find that you have not served as many people as you thought you would and so that impacts your outcomes.  (Note: be careful that you don’t include the number served in this calculation as it is just about the relationship between projected and actual outcomes) </a:t>
            </a:r>
          </a:p>
          <a:p>
            <a:endParaRPr lang="en-US" baseline="0" dirty="0" smtClean="0"/>
          </a:p>
          <a:p>
            <a:r>
              <a:rPr lang="en-US" baseline="0" dirty="0" smtClean="0"/>
              <a:t>It may look like the 133% success in the jobs program is better than the success in the other two programs.  But notice that it is over the 120% guideline.</a:t>
            </a:r>
          </a:p>
          <a:p>
            <a:r>
              <a:rPr lang="en-US" baseline="0" dirty="0" smtClean="0"/>
              <a:t>This means that you are under estimating your performance.  Some say you are “low balling” your expectations so it will look like you are doing better than projected.   This, however, also demonstrates that you do  no know what your services will produce.  That you have not paid attention to some aspect of the programming that would impact on your outcomes. </a:t>
            </a:r>
          </a:p>
          <a:p>
            <a:endParaRPr lang="en-US" baseline="0" dirty="0" smtClean="0"/>
          </a:p>
          <a:p>
            <a:r>
              <a:rPr lang="en-US" baseline="0" dirty="0" smtClean="0"/>
              <a:t>There is always a way to explain differences in target and actual performance.  If you got more people jobs, maybe there was a new business in town that needed employees.  If you got fewer jobs, maybe you lost a business and the job market was flooded with people who were displaced.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2BBBE47-B46D-43F2-A434-A553E2857E21}" type="slidenum">
              <a:rPr lang="en-US" smtClean="0"/>
              <a:pPr/>
              <a:t>14</a:t>
            </a:fld>
            <a:endParaRPr lang="en-US"/>
          </a:p>
        </p:txBody>
      </p:sp>
    </p:spTree>
    <p:extLst>
      <p:ext uri="{BB962C8B-B14F-4D97-AF65-F5344CB8AC3E}">
        <p14:creationId xmlns:p14="http://schemas.microsoft.com/office/powerpoint/2010/main" xmlns="" val="3019337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Of</a:t>
            </a:r>
            <a:r>
              <a:rPr lang="en-US" baseline="0" dirty="0" smtClean="0"/>
              <a:t> course you will want to use the information you have developed to improve your knowledge about the issue.</a:t>
            </a:r>
          </a:p>
          <a:p>
            <a:r>
              <a:rPr lang="en-US" baseline="0" dirty="0" smtClean="0"/>
              <a:t>What caused the trend to turn?  What else do you need to know?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FF7C459-D342-4EA6-A363-4855F6D2F1B6}" type="slidenum">
              <a:rPr lang="en-US" smtClean="0"/>
              <a:pPr/>
              <a:t>15</a:t>
            </a:fld>
            <a:endParaRPr lang="en-US"/>
          </a:p>
        </p:txBody>
      </p:sp>
    </p:spTree>
    <p:extLst>
      <p:ext uri="{BB962C8B-B14F-4D97-AF65-F5344CB8AC3E}">
        <p14:creationId xmlns:p14="http://schemas.microsoft.com/office/powerpoint/2010/main" xmlns="" val="29570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5C7DA0-8882-45AC-BC5E-1754AABFA7C2}" type="slidenum">
              <a:rPr lang="en-US">
                <a:solidFill>
                  <a:prstClr val="black"/>
                </a:solidFill>
              </a:rPr>
              <a:pPr/>
              <a:t>16</a:t>
            </a:fld>
            <a:endParaRPr lang="en-US">
              <a:solidFill>
                <a:prstClr val="black"/>
              </a:solidFill>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xmlns="" val="3257653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9587">
              <a:defRPr/>
            </a:pPr>
            <a:r>
              <a:rPr lang="en-US" dirty="0" smtClean="0"/>
              <a:t>Data must be turned into information to support decision making -- </a:t>
            </a:r>
            <a:r>
              <a:rPr lang="en-US" u="sng" dirty="0" smtClean="0"/>
              <a:t>every day </a:t>
            </a:r>
            <a:r>
              <a:rPr lang="en-US" dirty="0" smtClean="0"/>
              <a:t>in </a:t>
            </a:r>
            <a:r>
              <a:rPr lang="en-US" u="sng" dirty="0" smtClean="0"/>
              <a:t>every decision</a:t>
            </a:r>
            <a:r>
              <a:rPr lang="en-US" u="none" baseline="0" dirty="0" smtClean="0"/>
              <a:t> at the operational level</a:t>
            </a:r>
          </a:p>
          <a:p>
            <a:pPr defTabSz="899587">
              <a:defRPr/>
            </a:pPr>
            <a:endParaRPr lang="en-US" dirty="0" smtClean="0"/>
          </a:p>
          <a:p>
            <a:pPr defTabSz="899587">
              <a:defRPr/>
            </a:pPr>
            <a:r>
              <a:rPr lang="en-US" dirty="0" smtClean="0"/>
              <a:t>For the Board, long term strategic decisions should be based on the analysis</a:t>
            </a:r>
            <a:r>
              <a:rPr lang="en-US" baseline="0" dirty="0" smtClean="0"/>
              <a:t> of </a:t>
            </a:r>
            <a:r>
              <a:rPr lang="en-US" dirty="0" smtClean="0"/>
              <a:t>facts that can be sourced back to reliable and accessible data.</a:t>
            </a:r>
          </a:p>
          <a:p>
            <a:pPr defTabSz="899587">
              <a:defRPr/>
            </a:pPr>
            <a:endParaRPr lang="en-US" dirty="0" smtClean="0"/>
          </a:p>
          <a:p>
            <a:pPr defTabSz="899587">
              <a:defRPr/>
            </a:pPr>
            <a:r>
              <a:rPr lang="en-US" sz="1200" dirty="0" smtClean="0">
                <a:latin typeface="Calibri" pitchFamily="34" charset="0"/>
                <a:cs typeface="Calibri" pitchFamily="34" charset="0"/>
              </a:rPr>
              <a:t>It is the application of this analysis to the agency’s actions that will improve service delivery, the management of programs and services and produce better results for families and their communities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4277658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Connecting the people to the services to the outcomes</a:t>
            </a:r>
            <a:r>
              <a:rPr lang="en-US" b="0" baseline="0" dirty="0" smtClean="0"/>
              <a:t> is what ROMA Next Generation is all about.</a:t>
            </a:r>
          </a:p>
          <a:p>
            <a:endParaRPr lang="en-US" b="0" baseline="0" dirty="0" smtClean="0"/>
          </a:p>
          <a:p>
            <a:r>
              <a:rPr lang="en-US" b="0" baseline="0" dirty="0" smtClean="0"/>
              <a:t>We have to know if what we are doing is addressing the identified needs in the community and if the people we serve are better off!</a:t>
            </a:r>
          </a:p>
          <a:p>
            <a:endParaRPr lang="en-US" b="1"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18</a:t>
            </a:fld>
            <a:endParaRPr lang="en-US"/>
          </a:p>
        </p:txBody>
      </p:sp>
    </p:spTree>
    <p:extLst>
      <p:ext uri="{BB962C8B-B14F-4D97-AF65-F5344CB8AC3E}">
        <p14:creationId xmlns:p14="http://schemas.microsoft.com/office/powerpoint/2010/main" xmlns="" val="1353983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Once the</a:t>
            </a:r>
            <a:r>
              <a:rPr lang="en-US" sz="1200" kern="1200" baseline="0" dirty="0" smtClean="0">
                <a:solidFill>
                  <a:schemeClr val="tx1"/>
                </a:solidFill>
                <a:latin typeface="+mn-lt"/>
                <a:ea typeface="+mn-ea"/>
                <a:cs typeface="+mn-cs"/>
              </a:rPr>
              <a:t> data is analyzed and some decisions are made, this should lead back into the Assessment phase of the cycle.  </a:t>
            </a:r>
          </a:p>
          <a:p>
            <a:r>
              <a:rPr lang="en-US" dirty="0" smtClean="0"/>
              <a:t>The information you</a:t>
            </a:r>
            <a:r>
              <a:rPr lang="en-US" baseline="0" dirty="0" smtClean="0"/>
              <a:t> have identified should help you look at the way you do assessment of needs.</a:t>
            </a:r>
          </a:p>
          <a:p>
            <a:r>
              <a:rPr lang="en-US" baseline="0" dirty="0" smtClean="0"/>
              <a:t>What else do you want to know?</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Are you getting enough of the right data?  (maybe there are data elements you previously included in the CN A that you do not need?)</a:t>
            </a:r>
          </a:p>
          <a:p>
            <a:endParaRPr lang="en-US" dirty="0" smtClean="0"/>
          </a:p>
        </p:txBody>
      </p:sp>
      <p:sp>
        <p:nvSpPr>
          <p:cNvPr id="4" name="Slide Number Placeholder 3"/>
          <p:cNvSpPr>
            <a:spLocks noGrp="1"/>
          </p:cNvSpPr>
          <p:nvPr>
            <p:ph type="sldNum" sz="quarter" idx="10"/>
          </p:nvPr>
        </p:nvSpPr>
        <p:spPr/>
        <p:txBody>
          <a:bodyPr/>
          <a:lstStyle/>
          <a:p>
            <a:fld id="{D014323C-9B1D-4B99-AE88-A052E97BAD9E}" type="slidenum">
              <a:rPr lang="en-US" smtClean="0"/>
              <a:pPr/>
              <a:t>19</a:t>
            </a:fld>
            <a:endParaRPr lang="en-US"/>
          </a:p>
        </p:txBody>
      </p:sp>
    </p:spTree>
    <p:extLst>
      <p:ext uri="{BB962C8B-B14F-4D97-AF65-F5344CB8AC3E}">
        <p14:creationId xmlns:p14="http://schemas.microsoft.com/office/powerpoint/2010/main" xmlns="" val="252843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a part of a series that is intended for Community Action </a:t>
            </a:r>
            <a:r>
              <a:rPr lang="en-US" baseline="0" dirty="0" smtClean="0"/>
              <a:t>Agency Board </a:t>
            </a:r>
            <a:r>
              <a:rPr lang="en-US" baseline="0" dirty="0"/>
              <a:t>Members </a:t>
            </a:r>
            <a:r>
              <a:rPr lang="en-US" baseline="0" dirty="0" smtClean="0"/>
              <a:t>interested </a:t>
            </a:r>
            <a:r>
              <a:rPr lang="en-US" baseline="0" dirty="0"/>
              <a:t>in </a:t>
            </a:r>
            <a:r>
              <a:rPr lang="en-US" baseline="0" dirty="0" smtClean="0"/>
              <a:t>deeper understanding of </a:t>
            </a:r>
          </a:p>
          <a:p>
            <a:pPr>
              <a:buFont typeface="Arial" pitchFamily="34" charset="0"/>
              <a:buChar char="•"/>
            </a:pPr>
            <a:r>
              <a:rPr lang="en-US" baseline="0" dirty="0" smtClean="0"/>
              <a:t> How </a:t>
            </a:r>
            <a:r>
              <a:rPr lang="en-US" baseline="0" dirty="0"/>
              <a:t>to help your Community Action Agency increase its capacity and its results.</a:t>
            </a:r>
          </a:p>
          <a:p>
            <a:pPr>
              <a:buFont typeface="Arial" pitchFamily="34" charset="0"/>
              <a:buChar char="•"/>
            </a:pPr>
            <a:r>
              <a:rPr lang="en-US" baseline="0" dirty="0" smtClean="0"/>
              <a:t> How to meet and exceed Organizational Standards</a:t>
            </a:r>
          </a:p>
          <a:p>
            <a:endParaRPr lang="en-US" baseline="0" dirty="0"/>
          </a:p>
          <a:p>
            <a:r>
              <a:rPr lang="en-US" dirty="0"/>
              <a:t>The</a:t>
            </a:r>
            <a:r>
              <a:rPr lang="en-US" baseline="0" dirty="0"/>
              <a:t> Roma Next Generation Video Series consists of these modules. </a:t>
            </a:r>
          </a:p>
          <a:p>
            <a:endParaRPr lang="en-US" baseline="0" dirty="0"/>
          </a:p>
          <a:p>
            <a:r>
              <a:rPr lang="en-US" baseline="0" dirty="0"/>
              <a:t>With me today to present this particular concept is Dr. Barbara Mooney, the Director of the Association for Nationally Certified Trainers. </a:t>
            </a:r>
            <a:r>
              <a:rPr lang="en-US" sz="1200" kern="1200" dirty="0">
                <a:solidFill>
                  <a:schemeClr val="tx1"/>
                </a:solidFill>
                <a:effectLst/>
                <a:latin typeface="+mn-lt"/>
                <a:ea typeface="+mn-ea"/>
                <a:cs typeface="+mn-cs"/>
              </a:rPr>
              <a:t>She is co-author of </a:t>
            </a:r>
            <a:r>
              <a:rPr lang="en-US" sz="1200" i="1" kern="1200" dirty="0">
                <a:solidFill>
                  <a:schemeClr val="tx1"/>
                </a:solidFill>
                <a:effectLst/>
                <a:latin typeface="+mn-lt"/>
                <a:ea typeface="+mn-ea"/>
                <a:cs typeface="+mn-cs"/>
              </a:rPr>
              <a:t>Introduction to ROMA,</a:t>
            </a:r>
            <a:r>
              <a:rPr lang="en-US" sz="1200" kern="1200" dirty="0">
                <a:solidFill>
                  <a:schemeClr val="tx1"/>
                </a:solidFill>
                <a:effectLst/>
                <a:latin typeface="+mn-lt"/>
                <a:ea typeface="+mn-ea"/>
                <a:cs typeface="+mn-cs"/>
              </a:rPr>
              <a:t> Research Fellow for the National Association for State Community Service Programs, consultant to the national Community Action Partnership, regional coordinator for Region Three Performance and Innovation Consortium and contributing author to Temple University's Strengths-Based Family Worker Training curriculum.  Over the past five years, she has worked on the development of the OCS Performance Management Framework. </a:t>
            </a:r>
          </a:p>
          <a:p>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addition we have ….. </a:t>
            </a:r>
            <a:endParaRPr lang="en-US" sz="1200" kern="120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C2B2F33-622D-4349-89F5-249CA0441B26}" type="slidenum">
              <a:rPr lang="en-US" smtClean="0"/>
              <a:pPr/>
              <a:t>2</a:t>
            </a:fld>
            <a:endParaRPr lang="en-US"/>
          </a:p>
        </p:txBody>
      </p:sp>
    </p:spTree>
    <p:extLst>
      <p:ext uri="{BB962C8B-B14F-4D97-AF65-F5344CB8AC3E}">
        <p14:creationId xmlns:p14="http://schemas.microsoft.com/office/powerpoint/2010/main" xmlns="" val="668205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20</a:t>
            </a:fld>
            <a:endParaRPr lang="en-US"/>
          </a:p>
        </p:txBody>
      </p:sp>
    </p:spTree>
    <p:extLst>
      <p:ext uri="{BB962C8B-B14F-4D97-AF65-F5344CB8AC3E}">
        <p14:creationId xmlns:p14="http://schemas.microsoft.com/office/powerpoint/2010/main" xmlns="" val="1293480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baseline="0" dirty="0" smtClean="0"/>
              <a:t>The next phase of the ROMA Cycle we will explore is that of Evaluation – Analyze data and compare with benchmarks. </a:t>
            </a:r>
          </a:p>
          <a:p>
            <a:pPr defTabSz="914318">
              <a:defRPr/>
            </a:pPr>
            <a:endParaRPr lang="en-US" baseline="0" dirty="0" smtClean="0"/>
          </a:p>
          <a:p>
            <a:r>
              <a:rPr lang="en-US" sz="1200" kern="1200" dirty="0" smtClean="0">
                <a:solidFill>
                  <a:schemeClr val="tx1"/>
                </a:solidFill>
                <a:latin typeface="+mn-lt"/>
                <a:ea typeface="+mn-ea"/>
                <a:cs typeface="+mn-cs"/>
              </a:rPr>
              <a:t>The organizational standard related to this:</a:t>
            </a:r>
          </a:p>
          <a:p>
            <a:r>
              <a:rPr lang="en-US" sz="1200" b="0" kern="1200" dirty="0" smtClean="0">
                <a:solidFill>
                  <a:schemeClr val="tx1"/>
                </a:solidFill>
                <a:latin typeface="+mn-lt"/>
                <a:ea typeface="+mn-ea"/>
                <a:cs typeface="+mn-cs"/>
              </a:rPr>
              <a:t>Standard 9.3  </a:t>
            </a:r>
          </a:p>
          <a:p>
            <a:r>
              <a:rPr lang="en-US" sz="1200" b="0" kern="1200" dirty="0" smtClean="0">
                <a:solidFill>
                  <a:schemeClr val="tx1"/>
                </a:solidFill>
                <a:latin typeface="+mn-lt"/>
                <a:ea typeface="+mn-ea"/>
                <a:cs typeface="+mn-cs"/>
              </a:rPr>
              <a:t>The organization has presented to the governing board for review or action, at least within the past 12 months, </a:t>
            </a:r>
            <a:r>
              <a:rPr lang="en-US" sz="1200" b="1" kern="1200" dirty="0" smtClean="0">
                <a:solidFill>
                  <a:schemeClr val="tx1"/>
                </a:solidFill>
                <a:latin typeface="+mn-lt"/>
                <a:ea typeface="+mn-ea"/>
                <a:cs typeface="+mn-cs"/>
              </a:rPr>
              <a:t>an analysis of the agency’s outcomes and any operational or strategic program adjustments and improvements identified as necessary.</a:t>
            </a:r>
          </a:p>
          <a:p>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Another standard</a:t>
            </a:r>
            <a:r>
              <a:rPr lang="en-US" sz="1200" b="0" kern="1200" baseline="0" dirty="0" smtClean="0">
                <a:solidFill>
                  <a:schemeClr val="tx1"/>
                </a:solidFill>
                <a:latin typeface="+mn-lt"/>
                <a:ea typeface="+mn-ea"/>
                <a:cs typeface="+mn-cs"/>
              </a:rPr>
              <a:t> that is a part of this process is</a:t>
            </a:r>
          </a:p>
          <a:p>
            <a:r>
              <a:rPr lang="en-US" sz="1200" b="1" kern="1200" dirty="0" smtClean="0">
                <a:solidFill>
                  <a:schemeClr val="tx1"/>
                </a:solidFill>
                <a:latin typeface="+mn-lt"/>
                <a:ea typeface="+mn-ea"/>
                <a:cs typeface="+mn-cs"/>
              </a:rPr>
              <a:t>Standard 6.5</a:t>
            </a:r>
          </a:p>
          <a:p>
            <a:r>
              <a:rPr lang="en-US" sz="1200" b="0" kern="1200" dirty="0" smtClean="0">
                <a:solidFill>
                  <a:schemeClr val="tx1"/>
                </a:solidFill>
                <a:latin typeface="+mn-lt"/>
                <a:ea typeface="+mn-ea"/>
                <a:cs typeface="+mn-cs"/>
              </a:rPr>
              <a:t>The governing board (or advisory body) has received an update(s) on progress meeting the goals of the strategic plan (or comparable planning document)</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within the past 12 months.</a:t>
            </a:r>
          </a:p>
          <a:p>
            <a:r>
              <a:rPr lang="en-US" sz="1200" b="0" kern="1200" dirty="0" smtClean="0">
                <a:solidFill>
                  <a:schemeClr val="tx1"/>
                </a:solidFill>
                <a:latin typeface="+mn-lt"/>
                <a:ea typeface="+mn-ea"/>
                <a:cs typeface="+mn-cs"/>
              </a:rPr>
              <a:t> These periodic updates provide opportunity for </a:t>
            </a:r>
            <a:r>
              <a:rPr lang="en-US" sz="1200" b="0" u="sng" kern="1200" dirty="0" smtClean="0">
                <a:solidFill>
                  <a:schemeClr val="tx1"/>
                </a:solidFill>
                <a:latin typeface="+mn-lt"/>
                <a:ea typeface="+mn-ea"/>
                <a:cs typeface="+mn-cs"/>
              </a:rPr>
              <a:t>ongoing </a:t>
            </a:r>
            <a:r>
              <a:rPr lang="en-US" sz="1200" b="0" kern="1200" dirty="0" smtClean="0">
                <a:solidFill>
                  <a:schemeClr val="tx1"/>
                </a:solidFill>
                <a:latin typeface="+mn-lt"/>
                <a:ea typeface="+mn-ea"/>
                <a:cs typeface="+mn-cs"/>
              </a:rPr>
              <a:t>evaluation and analysis of the agency’s progress. </a:t>
            </a:r>
            <a:endParaRPr lang="en-US" dirty="0" smtClean="0"/>
          </a:p>
          <a:p>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14323C-9B1D-4B99-AE88-A052E97BAD9E}" type="slidenum">
              <a:rPr lang="en-US" smtClean="0"/>
              <a:pPr/>
              <a:t>3</a:t>
            </a:fld>
            <a:endParaRPr lang="en-US"/>
          </a:p>
        </p:txBody>
      </p:sp>
    </p:spTree>
    <p:extLst>
      <p:ext uri="{BB962C8B-B14F-4D97-AF65-F5344CB8AC3E}">
        <p14:creationId xmlns:p14="http://schemas.microsoft.com/office/powerpoint/2010/main" xmlns="" val="192859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smtClean="0">
                <a:solidFill>
                  <a:schemeClr val="tx1"/>
                </a:solidFill>
                <a:latin typeface="+mn-lt"/>
                <a:ea typeface="+mn-ea"/>
                <a:cs typeface="+mn-cs"/>
              </a:rPr>
              <a:t>Standard 9.5 says that the board gets a report that includes both the outcomes</a:t>
            </a:r>
            <a:r>
              <a:rPr lang="en-US" sz="1200" b="0" kern="1200" baseline="0" dirty="0" smtClean="0">
                <a:solidFill>
                  <a:schemeClr val="tx1"/>
                </a:solidFill>
                <a:latin typeface="+mn-lt"/>
                <a:ea typeface="+mn-ea"/>
                <a:cs typeface="+mn-cs"/>
              </a:rPr>
              <a:t> the agency achieved and the context in which these outcomes occurred.  </a:t>
            </a:r>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If there are operational and strategic program  adjustments/improvements that were identified, that means that those things were also analyzed -- as well as the outcomes.  So the board should not just accept a report that says (for example) “300 individuals got jobs” – but they would also be wanting to know “how did we help those individuals get those jobs?”   That would be part of the analysis.</a:t>
            </a:r>
          </a:p>
          <a:p>
            <a:r>
              <a:rPr lang="en-US" sz="1200" b="0" kern="1200" baseline="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About suggestions</a:t>
            </a:r>
            <a:r>
              <a:rPr lang="en-US" sz="1200" b="0" kern="1200" baseline="0" dirty="0" smtClean="0">
                <a:solidFill>
                  <a:schemeClr val="tx1"/>
                </a:solidFill>
                <a:latin typeface="+mn-lt"/>
                <a:ea typeface="+mn-ea"/>
                <a:cs typeface="+mn-cs"/>
              </a:rPr>
              <a:t> for adjustments and improvements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Who is involved in the analysis process?  The</a:t>
            </a:r>
            <a:r>
              <a:rPr lang="en-US" baseline="0" dirty="0" smtClean="0"/>
              <a:t> Board may have members who are interested in this kind of work, and may participate in a committee designed to aggregate, sort, suggest, etc.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not necessary for the Board to be involved in the actual analysis – but they must make sure that there  is a process in place that includes staff or consultants with sufficient knowledge and skill to do the work. </a:t>
            </a:r>
            <a:endParaRPr lang="en-US" dirty="0" smtClean="0"/>
          </a:p>
          <a:p>
            <a:endParaRPr lang="en-US" sz="1200" b="0" kern="1200" baseline="0" dirty="0" smtClean="0">
              <a:solidFill>
                <a:schemeClr val="tx1"/>
              </a:solidFill>
              <a:latin typeface="+mn-lt"/>
              <a:ea typeface="+mn-ea"/>
              <a:cs typeface="+mn-cs"/>
            </a:endParaRPr>
          </a:p>
          <a:p>
            <a:r>
              <a:rPr lang="en-US" sz="1200" b="0" kern="1200" baseline="0" dirty="0" smtClean="0">
                <a:solidFill>
                  <a:schemeClr val="tx1"/>
                </a:solidFill>
                <a:latin typeface="+mn-lt"/>
                <a:ea typeface="+mn-ea"/>
                <a:cs typeface="+mn-cs"/>
              </a:rPr>
              <a:t>Once the data is analyzed, the committee or team or lead staff person will create some suggestions that could lead to improvements (or to maintaining successful programs).  </a:t>
            </a:r>
            <a:r>
              <a:rPr lang="en-US" sz="1200" b="1" kern="1200" baseline="0" dirty="0" smtClean="0">
                <a:solidFill>
                  <a:schemeClr val="tx1"/>
                </a:solidFill>
                <a:latin typeface="+mn-lt"/>
                <a:ea typeface="+mn-ea"/>
                <a:cs typeface="+mn-cs"/>
              </a:rPr>
              <a:t>The Board is responsible for considering these suggestions and making necessary decisions</a:t>
            </a:r>
            <a:r>
              <a:rPr lang="en-US" sz="1200" b="0" kern="1200" baseline="0" dirty="0" smtClean="0">
                <a:solidFill>
                  <a:schemeClr val="tx1"/>
                </a:solidFill>
                <a:latin typeface="+mn-lt"/>
                <a:ea typeface="+mn-ea"/>
                <a:cs typeface="+mn-cs"/>
              </a:rPr>
              <a:t>.  </a:t>
            </a:r>
          </a:p>
          <a:p>
            <a:endParaRPr lang="en-US" sz="1200" b="1"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24FE71D-37FC-40E0-AD71-CD5E5983710A}" type="slidenum">
              <a:rPr lang="en-US" smtClean="0"/>
              <a:pPr/>
              <a:t>4</a:t>
            </a:fld>
            <a:endParaRPr lang="en-US"/>
          </a:p>
        </p:txBody>
      </p:sp>
    </p:spTree>
    <p:extLst>
      <p:ext uri="{BB962C8B-B14F-4D97-AF65-F5344CB8AC3E}">
        <p14:creationId xmlns:p14="http://schemas.microsoft.com/office/powerpoint/2010/main" xmlns="" val="78301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Evaluation </a:t>
            </a:r>
            <a:r>
              <a:rPr lang="en-US" dirty="0" smtClean="0"/>
              <a:t>happens at the end </a:t>
            </a:r>
          </a:p>
          <a:p>
            <a:pPr lvl="1"/>
            <a:r>
              <a:rPr lang="en-US" dirty="0" smtClean="0"/>
              <a:t>after the program, service or strategy is completed</a:t>
            </a:r>
          </a:p>
          <a:p>
            <a:pPr lvl="1"/>
            <a:r>
              <a:rPr lang="en-US" dirty="0" smtClean="0"/>
              <a:t>once the plan has been implemented</a:t>
            </a:r>
          </a:p>
          <a:p>
            <a:pPr lvl="1"/>
            <a:r>
              <a:rPr lang="en-US" dirty="0" smtClean="0"/>
              <a:t>after the reports are compiled and submitted.</a:t>
            </a:r>
          </a:p>
          <a:p>
            <a:r>
              <a:rPr lang="en-US" sz="1200" b="0" i="0" kern="1200" dirty="0" smtClean="0">
                <a:solidFill>
                  <a:schemeClr val="tx1"/>
                </a:solidFill>
                <a:latin typeface="+mn-lt"/>
                <a:ea typeface="+mn-ea"/>
                <a:cs typeface="+mn-cs"/>
              </a:rPr>
              <a:t>It is about comparing with “criteria” or “a set of standards” – and in our network we use the benchmarks we have set for ourselves to see how well we have done.</a:t>
            </a:r>
          </a:p>
          <a:p>
            <a:r>
              <a:rPr lang="en-US" sz="1200" b="0" i="0" kern="1200" dirty="0" smtClean="0">
                <a:solidFill>
                  <a:schemeClr val="tx1"/>
                </a:solidFill>
                <a:latin typeface="+mn-lt"/>
                <a:ea typeface="+mn-ea"/>
                <a:cs typeface="+mn-cs"/>
              </a:rPr>
              <a:t>In other words, the plans you set for yourself have</a:t>
            </a:r>
            <a:r>
              <a:rPr lang="en-US" sz="1200" b="0" i="0" kern="1200" baseline="0" dirty="0" smtClean="0">
                <a:solidFill>
                  <a:schemeClr val="tx1"/>
                </a:solidFill>
                <a:latin typeface="+mn-lt"/>
                <a:ea typeface="+mn-ea"/>
                <a:cs typeface="+mn-cs"/>
              </a:rPr>
              <a:t> included the criteria that you will now use to judge how well you have done.</a:t>
            </a:r>
            <a:endParaRPr lang="en-US" sz="1200" b="1" i="0" kern="1200" dirty="0" smtClean="0">
              <a:solidFill>
                <a:schemeClr val="tx1"/>
              </a:solidFill>
              <a:latin typeface="+mn-lt"/>
              <a:ea typeface="+mn-ea"/>
              <a:cs typeface="+mn-cs"/>
            </a:endParaRPr>
          </a:p>
          <a:p>
            <a:endParaRPr lang="en-US" sz="1200" b="1" i="0" kern="1200" dirty="0" smtClean="0">
              <a:solidFill>
                <a:schemeClr val="tx1"/>
              </a:solidFill>
              <a:latin typeface="+mn-lt"/>
              <a:ea typeface="+mn-ea"/>
              <a:cs typeface="+mn-cs"/>
            </a:endParaRPr>
          </a:p>
          <a:p>
            <a:r>
              <a:rPr lang="en-US" b="1" dirty="0" smtClean="0"/>
              <a:t>Analysis </a:t>
            </a:r>
            <a:r>
              <a:rPr lang="en-US" dirty="0" smtClean="0"/>
              <a:t>is on going  throughout the entire ROMA Cycle.  </a:t>
            </a:r>
          </a:p>
          <a:p>
            <a:r>
              <a:rPr lang="en-US" dirty="0" smtClean="0"/>
              <a:t>It is</a:t>
            </a:r>
            <a:r>
              <a:rPr lang="en-US" baseline="0" dirty="0" smtClean="0"/>
              <a:t>  </a:t>
            </a:r>
            <a:r>
              <a:rPr lang="en-US" dirty="0" smtClean="0"/>
              <a:t>a careful in-depth study of something </a:t>
            </a:r>
            <a:r>
              <a:rPr lang="en-US" b="1" dirty="0" smtClean="0"/>
              <a:t>to learn about its parts</a:t>
            </a:r>
            <a:r>
              <a:rPr lang="en-US" dirty="0" smtClean="0"/>
              <a:t>, what they do, and how they are related to each other; </a:t>
            </a:r>
          </a:p>
          <a:p>
            <a:pPr lvl="0"/>
            <a:r>
              <a:rPr lang="en-US" dirty="0" smtClean="0"/>
              <a:t>It helps to form an explanation of the nature and </a:t>
            </a:r>
            <a:r>
              <a:rPr lang="en-US" b="1" dirty="0" smtClean="0"/>
              <a:t>meaning </a:t>
            </a:r>
            <a:r>
              <a:rPr lang="en-US" dirty="0" smtClean="0"/>
              <a:t>of something.</a:t>
            </a:r>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5</a:t>
            </a:fld>
            <a:endParaRPr lang="en-US"/>
          </a:p>
        </p:txBody>
      </p:sp>
    </p:spTree>
    <p:extLst>
      <p:ext uri="{BB962C8B-B14F-4D97-AF65-F5344CB8AC3E}">
        <p14:creationId xmlns:p14="http://schemas.microsoft.com/office/powerpoint/2010/main" xmlns="" val="2242848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smtClean="0">
                <a:solidFill>
                  <a:schemeClr val="tx1"/>
                </a:solidFill>
                <a:latin typeface="+mn-lt"/>
                <a:ea typeface="+mn-ea"/>
                <a:cs typeface="+mn-cs"/>
              </a:rPr>
              <a:t>As a board member you are not going to be engaged in the actual data collection or measurement processes which we discussed in the last segment, or in the actual analysis process (this</a:t>
            </a:r>
            <a:r>
              <a:rPr lang="en-US" sz="1200" kern="1200" baseline="0" dirty="0" smtClean="0">
                <a:solidFill>
                  <a:schemeClr val="tx1"/>
                </a:solidFill>
                <a:latin typeface="+mn-lt"/>
                <a:ea typeface="+mn-ea"/>
                <a:cs typeface="+mn-cs"/>
              </a:rPr>
              <a:t> segment)</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But as we have said previously, you must understand what the processes are and why they are important.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Remember:  If your agency is to be “data centric” - as expected of Next Generation</a:t>
            </a:r>
            <a:r>
              <a:rPr lang="en-US" sz="1200" kern="1200" baseline="0" dirty="0" smtClean="0">
                <a:solidFill>
                  <a:schemeClr val="tx1"/>
                </a:solidFill>
                <a:latin typeface="+mn-lt"/>
                <a:ea typeface="+mn-ea"/>
                <a:cs typeface="+mn-cs"/>
              </a:rPr>
              <a:t> agencies - </a:t>
            </a:r>
            <a:r>
              <a:rPr lang="x-none" sz="1200" kern="1200" smtClean="0">
                <a:solidFill>
                  <a:schemeClr val="tx1"/>
                </a:solidFill>
                <a:latin typeface="+mn-lt"/>
                <a:ea typeface="+mn-ea"/>
                <a:cs typeface="+mn-cs"/>
              </a:rPr>
              <a:t> </a:t>
            </a:r>
            <a:r>
              <a:rPr lang="en-US" sz="1200" b="1" kern="1200" dirty="0" smtClean="0">
                <a:solidFill>
                  <a:schemeClr val="tx1"/>
                </a:solidFill>
                <a:latin typeface="+mn-lt"/>
                <a:ea typeface="+mn-ea"/>
                <a:cs typeface="+mn-cs"/>
              </a:rPr>
              <a:t>the culture that fosters this approach has to start</a:t>
            </a:r>
            <a:r>
              <a:rPr lang="en-US" sz="1200" b="1" kern="1200" baseline="0" dirty="0" smtClean="0">
                <a:solidFill>
                  <a:schemeClr val="tx1"/>
                </a:solidFill>
                <a:latin typeface="+mn-lt"/>
                <a:ea typeface="+mn-ea"/>
                <a:cs typeface="+mn-cs"/>
              </a:rPr>
              <a:t> with the Board</a:t>
            </a:r>
            <a:r>
              <a:rPr lang="en-US" sz="1200" kern="1200" baseline="0" dirty="0" smtClean="0">
                <a:solidFill>
                  <a:schemeClr val="tx1"/>
                </a:solidFill>
                <a:latin typeface="+mn-lt"/>
                <a:ea typeface="+mn-ea"/>
                <a:cs typeface="+mn-cs"/>
              </a:rPr>
              <a:t>.  You have to demonstrate an </a:t>
            </a:r>
            <a:r>
              <a:rPr lang="en-US" sz="1200" b="1" kern="1200" baseline="0" dirty="0" smtClean="0">
                <a:solidFill>
                  <a:schemeClr val="tx1"/>
                </a:solidFill>
                <a:latin typeface="+mn-lt"/>
                <a:ea typeface="+mn-ea"/>
                <a:cs typeface="+mn-cs"/>
              </a:rPr>
              <a:t>interest in and a value of</a:t>
            </a:r>
            <a:r>
              <a:rPr lang="en-US" sz="1200" kern="1200" baseline="0" dirty="0" smtClean="0">
                <a:solidFill>
                  <a:schemeClr val="tx1"/>
                </a:solidFill>
                <a:latin typeface="+mn-lt"/>
                <a:ea typeface="+mn-ea"/>
                <a:cs typeface="+mn-cs"/>
              </a:rPr>
              <a:t> the analysis of your agency data (beyond just Reporting) – and understand that you will </a:t>
            </a:r>
            <a:r>
              <a:rPr lang="en-US" sz="1200" b="1" kern="1200" baseline="0" dirty="0" smtClean="0">
                <a:solidFill>
                  <a:schemeClr val="tx1"/>
                </a:solidFill>
                <a:latin typeface="+mn-lt"/>
                <a:ea typeface="+mn-ea"/>
                <a:cs typeface="+mn-cs"/>
              </a:rPr>
              <a:t>use the analysis of the data for decision making going forward.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Because the Board is receiving regular updates about progress toward meeting the agency’s goals, this is the time to find out if they met them in the projected time frame.  And what decisions are needed as you go forward:  Are changes needed?  Additional support needed for a successful program?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Once you identify the decisions you need to make, the data will help you make those decisions based on reality not on personal beliefs or feelings.  </a:t>
            </a: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24FE71D-37FC-40E0-AD71-CD5E5983710A}" type="slidenum">
              <a:rPr lang="en-US" smtClean="0"/>
              <a:pPr/>
              <a:t>6</a:t>
            </a:fld>
            <a:endParaRPr lang="en-US"/>
          </a:p>
        </p:txBody>
      </p:sp>
    </p:spTree>
    <p:extLst>
      <p:ext uri="{BB962C8B-B14F-4D97-AF65-F5344CB8AC3E}">
        <p14:creationId xmlns:p14="http://schemas.microsoft.com/office/powerpoint/2010/main" xmlns="" val="4244792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analysis process produces useful information -- suggesting conclusions</a:t>
            </a:r>
            <a:r>
              <a:rPr lang="en-US" baseline="0" dirty="0" smtClean="0"/>
              <a:t> </a:t>
            </a:r>
            <a:r>
              <a:rPr lang="en-US" dirty="0" smtClean="0"/>
              <a:t>and supporting decision-making.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7</a:t>
            </a:fld>
            <a:endParaRPr lang="en-US"/>
          </a:p>
        </p:txBody>
      </p:sp>
    </p:spTree>
    <p:extLst>
      <p:ext uri="{BB962C8B-B14F-4D97-AF65-F5344CB8AC3E}">
        <p14:creationId xmlns:p14="http://schemas.microsoft.com/office/powerpoint/2010/main" xmlns="" val="1587270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Make</a:t>
            </a:r>
            <a:r>
              <a:rPr lang="en-US" sz="1200" b="0" kern="1200" baseline="0" dirty="0" smtClean="0">
                <a:solidFill>
                  <a:schemeClr val="tx1"/>
                </a:solidFill>
                <a:latin typeface="+mn-lt"/>
                <a:ea typeface="+mn-ea"/>
                <a:cs typeface="+mn-cs"/>
              </a:rPr>
              <a:t> sure you are starting with “good” data. </a:t>
            </a:r>
          </a:p>
          <a:p>
            <a:r>
              <a:rPr lang="en-US" sz="1200" b="0" kern="1200" baseline="0" dirty="0" smtClean="0">
                <a:solidFill>
                  <a:schemeClr val="tx1"/>
                </a:solidFill>
                <a:latin typeface="+mn-lt"/>
                <a:ea typeface="+mn-ea"/>
                <a:cs typeface="+mn-cs"/>
              </a:rPr>
              <a:t>If the data is flawed, you may come up with incorrect conclusions in your analysis.  That is a waste of time and can produce errors in future actions that waste other resources.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Remember these</a:t>
            </a:r>
          </a:p>
          <a:p>
            <a:r>
              <a:rPr lang="en-US" sz="1200" b="0" kern="1200" dirty="0" smtClean="0">
                <a:solidFill>
                  <a:schemeClr val="tx1"/>
                </a:solidFill>
                <a:latin typeface="+mn-lt"/>
                <a:ea typeface="+mn-ea"/>
                <a:cs typeface="+mn-cs"/>
              </a:rPr>
              <a:t>Standard 9.1  The organization has a system or systems in place to track and report client demographics and services customers receive.</a:t>
            </a:r>
          </a:p>
          <a:p>
            <a:r>
              <a:rPr lang="en-US" sz="1200" b="0" kern="1200" dirty="0" smtClean="0">
                <a:solidFill>
                  <a:schemeClr val="tx1"/>
                </a:solidFill>
                <a:latin typeface="+mn-lt"/>
                <a:ea typeface="+mn-ea"/>
                <a:cs typeface="+mn-cs"/>
              </a:rPr>
              <a:t>Standard 9.2  The organization has a system or systems in place to track family, agency, and/or community outcomes.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“Aggregation” means to bring things together.  In</a:t>
            </a:r>
            <a:r>
              <a:rPr lang="en-US" sz="1200" baseline="0" dirty="0" smtClean="0"/>
              <a:t> the case of agency data, you may bring together all the data related to one program (participant demographics, service units and outcomes for example) or bring all the data related to participants (age, location, family type, etc) from all the agency programs.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Aggregation </a:t>
            </a:r>
            <a:r>
              <a:rPr lang="en-US" sz="1200" baseline="0" dirty="0" smtClean="0"/>
              <a:t>can also b</a:t>
            </a:r>
            <a:r>
              <a:rPr lang="en-US" sz="1200" dirty="0" smtClean="0"/>
              <a:t>ring together “facts” and observations  (experiences, stories) to see the whole picture</a:t>
            </a:r>
          </a:p>
          <a:p>
            <a:endParaRPr lang="en-US" dirty="0"/>
          </a:p>
        </p:txBody>
      </p:sp>
      <p:sp>
        <p:nvSpPr>
          <p:cNvPr id="4" name="Slide Number Placeholder 3"/>
          <p:cNvSpPr>
            <a:spLocks noGrp="1"/>
          </p:cNvSpPr>
          <p:nvPr>
            <p:ph type="sldNum" sz="quarter" idx="10"/>
          </p:nvPr>
        </p:nvSpPr>
        <p:spPr/>
        <p:txBody>
          <a:bodyPr/>
          <a:lstStyle/>
          <a:p>
            <a:fld id="{D2BBBE47-B46D-43F2-A434-A553E2857E21}" type="slidenum">
              <a:rPr lang="en-US" smtClean="0"/>
              <a:pPr/>
              <a:t>8</a:t>
            </a:fld>
            <a:endParaRPr lang="en-US"/>
          </a:p>
        </p:txBody>
      </p:sp>
    </p:spTree>
    <p:extLst>
      <p:ext uri="{BB962C8B-B14F-4D97-AF65-F5344CB8AC3E}">
        <p14:creationId xmlns:p14="http://schemas.microsoft.com/office/powerpoint/2010/main" xmlns="" val="2597416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Yes it is important to understand the data related to this kind of outcome.</a:t>
            </a:r>
            <a:endParaRPr lang="en-US" dirty="0" smtClean="0"/>
          </a:p>
          <a:p>
            <a:r>
              <a:rPr lang="en-US" dirty="0" smtClean="0"/>
              <a:t>However, one of the limitations of having funding source targets is that it can create a mental barrier –</a:t>
            </a:r>
            <a:r>
              <a:rPr lang="en-US" baseline="0" dirty="0" smtClean="0"/>
              <a:t> preventing you from seeing what other outcomes could be tracked (in addition to those required).  </a:t>
            </a:r>
          </a:p>
          <a:p>
            <a:endParaRPr lang="en-US" baseline="0" dirty="0" smtClean="0"/>
          </a:p>
          <a:p>
            <a:r>
              <a:rPr lang="en-US" baseline="0" dirty="0" smtClean="0"/>
              <a:t>You want to see how ALL your services fit together to produce outcomes that move individuals, families and communities toward agency identified outcomes.  Remember in the Local TOC discussion the difference between looking at each program separately and bringing them together for common goals?  You are encouraged to have a WHOLE AGENCY approach, which will include funder imposed targets within your larger understanding of the “targets” you want to achieve.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 sure you understand the difference between outcomes that are specified by a funding source and the “big picture” agency outcomes you have identified in </a:t>
            </a:r>
            <a:r>
              <a:rPr lang="en-US" smtClean="0"/>
              <a:t>your own local </a:t>
            </a:r>
            <a:r>
              <a:rPr lang="en-US" dirty="0" smtClean="0"/>
              <a:t>Theory</a:t>
            </a:r>
            <a:r>
              <a:rPr lang="en-US" baseline="0" dirty="0" smtClean="0"/>
              <a:t> of Change.  </a:t>
            </a:r>
          </a:p>
          <a:p>
            <a:endParaRPr lang="en-US" dirty="0"/>
          </a:p>
        </p:txBody>
      </p:sp>
      <p:sp>
        <p:nvSpPr>
          <p:cNvPr id="4" name="Slide Number Placeholder 3"/>
          <p:cNvSpPr>
            <a:spLocks noGrp="1"/>
          </p:cNvSpPr>
          <p:nvPr>
            <p:ph type="sldNum" sz="quarter" idx="10"/>
          </p:nvPr>
        </p:nvSpPr>
        <p:spPr/>
        <p:txBody>
          <a:bodyPr/>
          <a:lstStyle/>
          <a:p>
            <a:fld id="{D014323C-9B1D-4B99-AE88-A052E97BAD9E}" type="slidenum">
              <a:rPr lang="en-US" smtClean="0"/>
              <a:pPr/>
              <a:t>9</a:t>
            </a:fld>
            <a:endParaRPr lang="en-US"/>
          </a:p>
        </p:txBody>
      </p:sp>
    </p:spTree>
    <p:extLst>
      <p:ext uri="{BB962C8B-B14F-4D97-AF65-F5344CB8AC3E}">
        <p14:creationId xmlns:p14="http://schemas.microsoft.com/office/powerpoint/2010/main" xmlns="" val="27494032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OMA NG">
    <p:spTree>
      <p:nvGrpSpPr>
        <p:cNvPr id="1" name=""/>
        <p:cNvGrpSpPr/>
        <p:nvPr/>
      </p:nvGrpSpPr>
      <p:grpSpPr>
        <a:xfrm>
          <a:off x="0" y="0"/>
          <a:ext cx="0" cy="0"/>
          <a:chOff x="0" y="0"/>
          <a:chExt cx="0" cy="0"/>
        </a:xfrm>
      </p:grpSpPr>
      <p:sp>
        <p:nvSpPr>
          <p:cNvPr id="7" name="Flowchart: Off-page Connector 6"/>
          <p:cNvSpPr/>
          <p:nvPr/>
        </p:nvSpPr>
        <p:spPr>
          <a:xfrm>
            <a:off x="0" y="0"/>
            <a:ext cx="9144000" cy="34290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1105616"/>
            <a:ext cx="7772400" cy="1470025"/>
          </a:xfrm>
        </p:spPr>
        <p:txBody>
          <a:bodyPr/>
          <a:lstStyle>
            <a:lvl1pPr>
              <a:defRPr>
                <a:solidFill>
                  <a:schemeClr val="bg1"/>
                </a:solidFill>
              </a:defRPr>
            </a:lvl1pPr>
          </a:lstStyle>
          <a:p>
            <a:r>
              <a:rPr lang="en-US" dirty="0"/>
              <a:t>Video Title</a:t>
            </a:r>
          </a:p>
        </p:txBody>
      </p:sp>
      <p:sp>
        <p:nvSpPr>
          <p:cNvPr id="3" name="Subtitle 2"/>
          <p:cNvSpPr>
            <a:spLocks noGrp="1"/>
          </p:cNvSpPr>
          <p:nvPr>
            <p:ph type="subTitle" idx="1" hasCustomPrompt="1"/>
          </p:nvPr>
        </p:nvSpPr>
        <p:spPr>
          <a:xfrm>
            <a:off x="1371600" y="3653519"/>
            <a:ext cx="6400800" cy="609600"/>
          </a:xfrm>
        </p:spPr>
        <p:txBody>
          <a:bodyPr/>
          <a:lstStyle>
            <a:lvl1pPr marL="0" indent="0" algn="ctr">
              <a:buNone/>
              <a:defRPr i="1">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ROMA Next Generation Video Series</a:t>
            </a:r>
          </a:p>
          <a:p>
            <a:endParaRPr lang="en-US" dirty="0"/>
          </a:p>
          <a:p>
            <a:endParaRPr lang="en-US" dirty="0"/>
          </a:p>
        </p:txBody>
      </p:sp>
      <p:pic>
        <p:nvPicPr>
          <p:cNvPr id="10" name="Picture 9"/>
          <p:cNvPicPr>
            <a:picLocks noChangeAspect="1"/>
          </p:cNvPicPr>
          <p:nvPr/>
        </p:nvPicPr>
        <p:blipFill>
          <a:blip r:embed="rId2" cstate="print"/>
          <a:stretch>
            <a:fillRect/>
          </a:stretch>
        </p:blipFill>
        <p:spPr>
          <a:xfrm>
            <a:off x="7391400" y="5181071"/>
            <a:ext cx="1616075" cy="1616075"/>
          </a:xfrm>
          <a:prstGeom prst="rect">
            <a:avLst/>
          </a:prstGeom>
        </p:spPr>
      </p:pic>
      <p:pic>
        <p:nvPicPr>
          <p:cNvPr id="11" name="Picture 10"/>
          <p:cNvPicPr>
            <a:picLocks noChangeAspect="1"/>
          </p:cNvPicPr>
          <p:nvPr/>
        </p:nvPicPr>
        <p:blipFill>
          <a:blip r:embed="rId3" cstate="print"/>
          <a:stretch>
            <a:fillRect/>
          </a:stretch>
        </p:blipFill>
        <p:spPr>
          <a:xfrm>
            <a:off x="136526" y="5556596"/>
            <a:ext cx="2301875" cy="1249017"/>
          </a:xfrm>
          <a:prstGeom prst="rect">
            <a:avLst/>
          </a:prstGeom>
        </p:spPr>
      </p:pic>
      <p:sp>
        <p:nvSpPr>
          <p:cNvPr id="13" name="Oval 12"/>
          <p:cNvSpPr/>
          <p:nvPr/>
        </p:nvSpPr>
        <p:spPr>
          <a:xfrm>
            <a:off x="4267200" y="3117168"/>
            <a:ext cx="609600" cy="609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89532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lowchart: Off-page Connector 6"/>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74626"/>
            <a:ext cx="8229600" cy="1143000"/>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5302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5" name="Picture 4"/>
          <p:cNvPicPr>
            <a:picLocks noChangeAspect="1"/>
          </p:cNvPicPr>
          <p:nvPr userDrawn="1"/>
        </p:nvPicPr>
        <p:blipFill>
          <a:blip r:embed="rId3" cstate="print"/>
          <a:stretch>
            <a:fillRect/>
          </a:stretch>
        </p:blipFill>
        <p:spPr>
          <a:xfrm>
            <a:off x="8216017" y="5962529"/>
            <a:ext cx="823031" cy="823031"/>
          </a:xfrm>
          <a:prstGeom prst="rect">
            <a:avLst/>
          </a:prstGeom>
        </p:spPr>
      </p:pic>
    </p:spTree>
    <p:extLst>
      <p:ext uri="{BB962C8B-B14F-4D97-AF65-F5344CB8AC3E}">
        <p14:creationId xmlns:p14="http://schemas.microsoft.com/office/powerpoint/2010/main" xmlns="" val="11410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owchart: Off-page Connector 7"/>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52400"/>
            <a:ext cx="8229600" cy="1143000"/>
          </a:xfrm>
        </p:spPr>
        <p:txBody>
          <a:bodyPr/>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934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4" name="Picture 3"/>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24815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r">
    <p:spTree>
      <p:nvGrpSpPr>
        <p:cNvPr id="1" name=""/>
        <p:cNvGrpSpPr/>
        <p:nvPr/>
      </p:nvGrpSpPr>
      <p:grpSpPr>
        <a:xfrm>
          <a:off x="0" y="0"/>
          <a:ext cx="0" cy="0"/>
          <a:chOff x="0" y="0"/>
          <a:chExt cx="0" cy="0"/>
        </a:xfrm>
      </p:grpSpPr>
      <p:sp>
        <p:nvSpPr>
          <p:cNvPr id="8" name="Flowchart: Off-page Connector 7"/>
          <p:cNvSpPr/>
          <p:nvPr/>
        </p:nvSpPr>
        <p:spPr>
          <a:xfrm>
            <a:off x="0" y="0"/>
            <a:ext cx="3810000" cy="2438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1" y="273050"/>
            <a:ext cx="3008313" cy="1162050"/>
          </a:xfrm>
        </p:spPr>
        <p:txBody>
          <a:bodyPr anchor="b"/>
          <a:lstStyle>
            <a:lvl1pPr algn="ctr">
              <a:defRPr sz="15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922714" y="273052"/>
            <a:ext cx="476408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lgn="ctr">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7" name="Picture 6"/>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3920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r">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accent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7" name="Picture 6"/>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135211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175568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1714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45B251-C695-4427-93A7-90A9FA620F97}" type="datetimeFigureOut">
              <a:rPr lang="en-US" smtClean="0"/>
              <a:pPr/>
              <a:t>6/21/2018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78489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85800" rtl="0" eaLnBrk="1" latinLnBrk="0" hangingPunct="1">
        <a:spcBef>
          <a:spcPct val="0"/>
        </a:spcBef>
        <a:buNone/>
        <a:defRPr sz="3300" kern="1200">
          <a:solidFill>
            <a:schemeClr val="tx1"/>
          </a:solidFill>
          <a:latin typeface="Calibri Light" panose="020F03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Light" panose="020F03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gif"/><Relationship Id="rId7" Type="http://schemas.openxmlformats.org/officeDocument/2006/relationships/diagramColors" Target="../diagrams/colors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5142"/>
            <a:ext cx="7772400" cy="2378883"/>
          </a:xfrm>
        </p:spPr>
        <p:txBody>
          <a:bodyPr>
            <a:normAutofit/>
          </a:bodyPr>
          <a:lstStyle/>
          <a:p>
            <a:r>
              <a:rPr lang="en-US" sz="4400" b="1" dirty="0" smtClean="0">
                <a:latin typeface="+mj-lt"/>
              </a:rPr>
              <a:t>Evaluation – Analysis of the Data</a:t>
            </a:r>
            <a:br>
              <a:rPr lang="en-US" sz="4400" b="1" dirty="0" smtClean="0">
                <a:latin typeface="+mj-lt"/>
              </a:rPr>
            </a:br>
            <a:r>
              <a:rPr lang="en-US" sz="4400" b="1" dirty="0" smtClean="0">
                <a:latin typeface="+mj-lt"/>
              </a:rPr>
              <a:t>for Boards </a:t>
            </a:r>
            <a:endParaRPr lang="en-US" sz="4400" dirty="0">
              <a:latin typeface="+mj-lt"/>
            </a:endParaRPr>
          </a:p>
        </p:txBody>
      </p:sp>
      <p:sp>
        <p:nvSpPr>
          <p:cNvPr id="3" name="Subtitle 2"/>
          <p:cNvSpPr>
            <a:spLocks noGrp="1"/>
          </p:cNvSpPr>
          <p:nvPr>
            <p:ph type="subTitle" idx="1"/>
          </p:nvPr>
        </p:nvSpPr>
        <p:spPr>
          <a:xfrm>
            <a:off x="1445342" y="3807542"/>
            <a:ext cx="6400800" cy="1752600"/>
          </a:xfrm>
        </p:spPr>
        <p:txBody>
          <a:bodyPr>
            <a:normAutofit fontScale="77500" lnSpcReduction="20000"/>
          </a:bodyPr>
          <a:lstStyle/>
          <a:p>
            <a:r>
              <a:rPr lang="en-US" sz="4400" b="1" dirty="0" smtClean="0">
                <a:solidFill>
                  <a:srgbClr val="002060"/>
                </a:solidFill>
                <a:latin typeface="+mj-lt"/>
              </a:rPr>
              <a:t>Reviewing “what happened” and comparing with plans</a:t>
            </a:r>
          </a:p>
          <a:p>
            <a:endParaRPr lang="en-US" sz="3200" b="1" dirty="0" smtClean="0"/>
          </a:p>
          <a:p>
            <a:r>
              <a:rPr lang="en-US" sz="3200" b="1" dirty="0" smtClean="0"/>
              <a:t>A Video Series for CAA Board Members</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149852"/>
            <a:ext cx="7772400" cy="1362075"/>
          </a:xfrm>
        </p:spPr>
        <p:txBody>
          <a:bodyPr>
            <a:normAutofit/>
          </a:bodyPr>
          <a:lstStyle/>
          <a:p>
            <a:r>
              <a:rPr lang="en-US" sz="3600" dirty="0" smtClean="0">
                <a:latin typeface="+mj-lt"/>
              </a:rPr>
              <a:t>Asking the Right Questions</a:t>
            </a:r>
            <a:endParaRPr lang="en-US" sz="3600" dirty="0">
              <a:latin typeface="+mj-lt"/>
            </a:endParaRPr>
          </a:p>
        </p:txBody>
      </p:sp>
      <p:sp>
        <p:nvSpPr>
          <p:cNvPr id="5" name="Subtitle 4"/>
          <p:cNvSpPr>
            <a:spLocks noGrp="1"/>
          </p:cNvSpPr>
          <p:nvPr>
            <p:ph type="body" idx="1"/>
          </p:nvPr>
        </p:nvSpPr>
        <p:spPr>
          <a:xfrm>
            <a:off x="722313" y="3558225"/>
            <a:ext cx="7772400" cy="1500187"/>
          </a:xfrm>
        </p:spPr>
        <p:txBody>
          <a:bodyPr>
            <a:noAutofit/>
          </a:bodyPr>
          <a:lstStyle/>
          <a:p>
            <a:r>
              <a:rPr lang="en-US" sz="2800" b="1" dirty="0" smtClean="0">
                <a:solidFill>
                  <a:schemeClr val="accent1"/>
                </a:solidFill>
                <a:latin typeface="+mj-lt"/>
              </a:rPr>
              <a:t>The most important first step in making meaning from the data</a:t>
            </a:r>
            <a:endParaRPr lang="en-US" sz="2800" b="1" dirty="0">
              <a:solidFill>
                <a:schemeClr val="accent1"/>
              </a:solidFill>
              <a:latin typeface="+mj-l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346678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143" y="-194310"/>
            <a:ext cx="8229600" cy="1915236"/>
          </a:xfrm>
        </p:spPr>
        <p:txBody>
          <a:bodyPr>
            <a:normAutofit/>
          </a:bodyPr>
          <a:lstStyle/>
          <a:p>
            <a:r>
              <a:rPr lang="en-US" sz="3600" b="1" dirty="0" smtClean="0">
                <a:latin typeface="+mj-lt"/>
              </a:rPr>
              <a:t> Some Questions You Want</a:t>
            </a:r>
            <a:br>
              <a:rPr lang="en-US" sz="3600" b="1" dirty="0" smtClean="0">
                <a:latin typeface="+mj-lt"/>
              </a:rPr>
            </a:br>
            <a:r>
              <a:rPr lang="en-US" sz="3600" b="1" dirty="0" smtClean="0">
                <a:latin typeface="+mj-lt"/>
              </a:rPr>
              <a:t> To Answer With Your Data</a:t>
            </a:r>
            <a:endParaRPr lang="en-US" sz="3600" b="1" dirty="0">
              <a:latin typeface="+mj-lt"/>
            </a:endParaRPr>
          </a:p>
        </p:txBody>
      </p:sp>
      <p:sp>
        <p:nvSpPr>
          <p:cNvPr id="3" name="Content Placeholder 2"/>
          <p:cNvSpPr>
            <a:spLocks noGrp="1"/>
          </p:cNvSpPr>
          <p:nvPr>
            <p:ph idx="1"/>
          </p:nvPr>
        </p:nvSpPr>
        <p:spPr>
          <a:xfrm>
            <a:off x="381000" y="1699260"/>
            <a:ext cx="8229600" cy="4525963"/>
          </a:xfrm>
        </p:spPr>
        <p:txBody>
          <a:bodyPr>
            <a:noAutofit/>
          </a:bodyPr>
          <a:lstStyle/>
          <a:p>
            <a:pPr>
              <a:buFont typeface="Wingdings" panose="05000000000000000000" pitchFamily="2" charset="2"/>
              <a:buChar char="q"/>
            </a:pPr>
            <a:r>
              <a:rPr lang="en-US" sz="2200" dirty="0" smtClean="0">
                <a:latin typeface="+mj-lt"/>
              </a:rPr>
              <a:t>  Did </a:t>
            </a:r>
            <a:r>
              <a:rPr lang="en-US" sz="2200" dirty="0" smtClean="0">
                <a:latin typeface="+mj-lt"/>
              </a:rPr>
              <a:t>we do what we thought we would do?</a:t>
            </a:r>
          </a:p>
          <a:p>
            <a:pPr>
              <a:buFont typeface="Wingdings" panose="05000000000000000000" pitchFamily="2" charset="2"/>
              <a:buChar char="q"/>
            </a:pPr>
            <a:r>
              <a:rPr lang="en-US" sz="2200" dirty="0" smtClean="0">
                <a:latin typeface="+mj-lt"/>
              </a:rPr>
              <a:t>  Did </a:t>
            </a:r>
            <a:r>
              <a:rPr lang="en-US" sz="2200" dirty="0" smtClean="0">
                <a:latin typeface="+mj-lt"/>
              </a:rPr>
              <a:t>we serve the population we thought we would serve?</a:t>
            </a:r>
          </a:p>
          <a:p>
            <a:pPr>
              <a:buFont typeface="Wingdings" panose="05000000000000000000" pitchFamily="2" charset="2"/>
              <a:buChar char="q"/>
            </a:pPr>
            <a:r>
              <a:rPr lang="en-US" sz="2200" dirty="0" smtClean="0">
                <a:latin typeface="+mj-lt"/>
              </a:rPr>
              <a:t>  Did </a:t>
            </a:r>
            <a:r>
              <a:rPr lang="en-US" sz="2200" dirty="0" smtClean="0">
                <a:latin typeface="+mj-lt"/>
              </a:rPr>
              <a:t>we make an impact on the identified needs?</a:t>
            </a:r>
          </a:p>
          <a:p>
            <a:pPr>
              <a:buFont typeface="Wingdings" panose="05000000000000000000" pitchFamily="2" charset="2"/>
              <a:buChar char="q"/>
            </a:pPr>
            <a:r>
              <a:rPr lang="en-US" sz="2200" dirty="0" smtClean="0">
                <a:latin typeface="+mj-lt"/>
              </a:rPr>
              <a:t>  Can </a:t>
            </a:r>
            <a:r>
              <a:rPr lang="en-US" sz="2200" dirty="0" smtClean="0">
                <a:latin typeface="+mj-lt"/>
              </a:rPr>
              <a:t>we tell what services (or set of services) produced the best opportunity for results?</a:t>
            </a:r>
          </a:p>
          <a:p>
            <a:pPr>
              <a:buFont typeface="Wingdings" panose="05000000000000000000" pitchFamily="2" charset="2"/>
              <a:buChar char="q"/>
            </a:pPr>
            <a:r>
              <a:rPr lang="en-US" sz="2200" dirty="0" smtClean="0">
                <a:latin typeface="+mj-lt"/>
              </a:rPr>
              <a:t>  Are </a:t>
            </a:r>
            <a:r>
              <a:rPr lang="en-US" sz="2200" dirty="0" smtClean="0">
                <a:latin typeface="+mj-lt"/>
              </a:rPr>
              <a:t>some populations achieving outcomes at different rates than others?</a:t>
            </a:r>
          </a:p>
          <a:p>
            <a:pPr>
              <a:buFont typeface="Wingdings" panose="05000000000000000000" pitchFamily="2" charset="2"/>
              <a:buChar char="q"/>
            </a:pPr>
            <a:r>
              <a:rPr lang="en-US" sz="2200" dirty="0" smtClean="0">
                <a:latin typeface="+mj-lt"/>
              </a:rPr>
              <a:t>  Did </a:t>
            </a:r>
            <a:r>
              <a:rPr lang="en-US" sz="2200" dirty="0" smtClean="0">
                <a:latin typeface="+mj-lt"/>
              </a:rPr>
              <a:t>we recruit and enroll sufficient numbers to allow us to achieve our target outcomes?</a:t>
            </a:r>
          </a:p>
          <a:p>
            <a:pPr>
              <a:buFont typeface="Wingdings" panose="05000000000000000000" pitchFamily="2" charset="2"/>
              <a:buChar char="q"/>
            </a:pPr>
            <a:r>
              <a:rPr lang="en-US" sz="2200" dirty="0" smtClean="0">
                <a:latin typeface="+mj-lt"/>
              </a:rPr>
              <a:t>  Do </a:t>
            </a:r>
            <a:r>
              <a:rPr lang="en-US" sz="2200" dirty="0" smtClean="0">
                <a:latin typeface="+mj-lt"/>
              </a:rPr>
              <a:t>we need additional resources?</a:t>
            </a:r>
          </a:p>
          <a:p>
            <a:pPr>
              <a:buFont typeface="Wingdings" panose="05000000000000000000" pitchFamily="2" charset="2"/>
              <a:buChar char="q"/>
            </a:pPr>
            <a:r>
              <a:rPr lang="en-US" sz="2200" dirty="0" smtClean="0">
                <a:latin typeface="+mj-lt"/>
              </a:rPr>
              <a:t> Was </a:t>
            </a:r>
            <a:r>
              <a:rPr lang="en-US" sz="2200" dirty="0" smtClean="0">
                <a:latin typeface="+mj-lt"/>
              </a:rPr>
              <a:t>there something unexpected that influenced the outcomes?</a:t>
            </a:r>
          </a:p>
          <a:p>
            <a:pPr>
              <a:buFont typeface="Wingdings" panose="05000000000000000000" pitchFamily="2" charset="2"/>
              <a:buChar char="q"/>
            </a:pPr>
            <a:endParaRPr lang="en-US" sz="2200" dirty="0">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195572"/>
            <a:ext cx="7772400" cy="1362075"/>
          </a:xfrm>
        </p:spPr>
        <p:txBody>
          <a:bodyPr>
            <a:normAutofit/>
          </a:bodyPr>
          <a:lstStyle/>
          <a:p>
            <a:r>
              <a:rPr lang="en-US" sz="3600" b="1" dirty="0" smtClean="0">
                <a:latin typeface="+mj-lt"/>
              </a:rPr>
              <a:t>Ability to Target</a:t>
            </a:r>
            <a:endParaRPr lang="en-US" sz="3600" b="1" dirty="0">
              <a:latin typeface="+mj-lt"/>
            </a:endParaRPr>
          </a:p>
        </p:txBody>
      </p:sp>
      <p:sp>
        <p:nvSpPr>
          <p:cNvPr id="3" name="Content Placeholder 2"/>
          <p:cNvSpPr>
            <a:spLocks noGrp="1"/>
          </p:cNvSpPr>
          <p:nvPr>
            <p:ph type="body" idx="1"/>
          </p:nvPr>
        </p:nvSpPr>
        <p:spPr>
          <a:xfrm>
            <a:off x="722313" y="1878207"/>
            <a:ext cx="7772400" cy="3374513"/>
          </a:xfrm>
        </p:spPr>
        <p:txBody>
          <a:bodyPr>
            <a:normAutofit/>
          </a:bodyPr>
          <a:lstStyle/>
          <a:p>
            <a:r>
              <a:rPr lang="en-US" sz="2800" b="1" dirty="0" smtClean="0">
                <a:solidFill>
                  <a:schemeClr val="accent1"/>
                </a:solidFill>
                <a:latin typeface="+mj-lt"/>
              </a:rPr>
              <a:t>How close did we come to our projections? </a:t>
            </a:r>
          </a:p>
          <a:p>
            <a:endParaRPr lang="en-US" sz="1200" b="1" dirty="0" smtClean="0">
              <a:solidFill>
                <a:schemeClr val="accent1"/>
              </a:solidFill>
              <a:latin typeface="+mj-lt"/>
            </a:endParaRPr>
          </a:p>
          <a:p>
            <a:r>
              <a:rPr lang="en-US" sz="1800" b="1" i="1" dirty="0" smtClean="0">
                <a:solidFill>
                  <a:schemeClr val="accent1"/>
                </a:solidFill>
                <a:latin typeface="+mj-lt"/>
              </a:rPr>
              <a:t>The relationship between the number of outcomes you projected and the number you actually achieved can be stated as a percent that shows your agency’s targeting ability.</a:t>
            </a:r>
          </a:p>
          <a:p>
            <a:pPr>
              <a:buNone/>
            </a:pPr>
            <a:endParaRPr lang="en-US" sz="1400" dirty="0">
              <a:solidFill>
                <a:schemeClr val="accent1"/>
              </a:solidFill>
              <a:latin typeface="+mj-lt"/>
            </a:endParaRPr>
          </a:p>
        </p:txBody>
      </p:sp>
      <p:pic>
        <p:nvPicPr>
          <p:cNvPr id="9" name="Picture 8"/>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1214915" y="365760"/>
            <a:ext cx="6797516" cy="239912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srcRect/>
          <a:stretch>
            <a:fillRect/>
          </a:stretch>
        </p:blipFill>
        <p:spPr bwMode="auto">
          <a:xfrm>
            <a:off x="381000" y="1329812"/>
            <a:ext cx="8229600" cy="4200832"/>
          </a:xfrm>
          <a:prstGeom prst="rect">
            <a:avLst/>
          </a:prstGeom>
          <a:noFill/>
          <a:ln w="9525">
            <a:noFill/>
            <a:miter lim="800000"/>
            <a:headEnd/>
            <a:tailEnd/>
          </a:ln>
        </p:spPr>
      </p:pic>
      <p:sp>
        <p:nvSpPr>
          <p:cNvPr id="6" name="TextBox 5"/>
          <p:cNvSpPr txBox="1"/>
          <p:nvPr/>
        </p:nvSpPr>
        <p:spPr>
          <a:xfrm>
            <a:off x="643890" y="102870"/>
            <a:ext cx="8374380" cy="1200329"/>
          </a:xfrm>
          <a:prstGeom prst="rect">
            <a:avLst/>
          </a:prstGeom>
          <a:noFill/>
        </p:spPr>
        <p:txBody>
          <a:bodyPr wrap="square" rtlCol="0">
            <a:spAutoFit/>
          </a:bodyPr>
          <a:lstStyle/>
          <a:p>
            <a:pPr algn="ctr"/>
            <a:r>
              <a:rPr lang="en-US" sz="3600" b="1" dirty="0" smtClean="0">
                <a:solidFill>
                  <a:schemeClr val="bg1"/>
                </a:solidFill>
              </a:rPr>
              <a:t>In the Reporting Section </a:t>
            </a:r>
          </a:p>
          <a:p>
            <a:pPr algn="ctr"/>
            <a:r>
              <a:rPr lang="en-US" sz="3600" b="1" dirty="0" smtClean="0">
                <a:solidFill>
                  <a:schemeClr val="bg1"/>
                </a:solidFill>
              </a:rPr>
              <a:t>we made these comparisons </a:t>
            </a:r>
            <a:endParaRPr lang="en-US" sz="3600" b="1" dirty="0">
              <a:solidFill>
                <a:schemeClr val="bg1"/>
              </a:solidFill>
            </a:endParaRPr>
          </a:p>
        </p:txBody>
      </p:sp>
      <p:sp>
        <p:nvSpPr>
          <p:cNvPr id="8" name="TextBox 7"/>
          <p:cNvSpPr txBox="1"/>
          <p:nvPr/>
        </p:nvSpPr>
        <p:spPr>
          <a:xfrm>
            <a:off x="1017639" y="5501149"/>
            <a:ext cx="6961239" cy="584775"/>
          </a:xfrm>
          <a:prstGeom prst="rect">
            <a:avLst/>
          </a:prstGeom>
          <a:noFill/>
        </p:spPr>
        <p:txBody>
          <a:bodyPr wrap="square" rtlCol="0">
            <a:spAutoFit/>
          </a:bodyPr>
          <a:lstStyle/>
          <a:p>
            <a:pPr algn="ctr"/>
            <a:r>
              <a:rPr lang="en-US" sz="3200" b="1" dirty="0" smtClean="0">
                <a:solidFill>
                  <a:schemeClr val="accent2"/>
                </a:solidFill>
              </a:rPr>
              <a:t>How well did we target?  </a:t>
            </a:r>
            <a:endParaRPr lang="en-US" sz="3200"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85800" y="1874520"/>
            <a:ext cx="8115300" cy="4216539"/>
          </a:xfrm>
          <a:prstGeom prst="rect">
            <a:avLst/>
          </a:prstGeom>
          <a:noFill/>
        </p:spPr>
        <p:txBody>
          <a:bodyPr wrap="square" rtlCol="0">
            <a:spAutoFit/>
          </a:bodyPr>
          <a:lstStyle/>
          <a:p>
            <a:pPr>
              <a:buFont typeface="Arial" pitchFamily="34" charset="0"/>
              <a:buChar char="•"/>
            </a:pPr>
            <a:r>
              <a:rPr lang="en-US" sz="2400" dirty="0" smtClean="0"/>
              <a:t>  In our after school program, </a:t>
            </a:r>
            <a:r>
              <a:rPr lang="en-US" sz="2400" b="1" dirty="0" smtClean="0">
                <a:solidFill>
                  <a:schemeClr val="accent2"/>
                </a:solidFill>
              </a:rPr>
              <a:t>35 actually improved grades</a:t>
            </a:r>
            <a:endParaRPr lang="en-US" sz="2400" dirty="0"/>
          </a:p>
          <a:p>
            <a:pPr lvl="1"/>
            <a:r>
              <a:rPr lang="en-US" sz="2000" dirty="0" smtClean="0"/>
              <a:t>- We calculate our targeting ability by dividing 35 by the number that we </a:t>
            </a:r>
            <a:r>
              <a:rPr lang="en-US" sz="2000" b="1" dirty="0" smtClean="0"/>
              <a:t>projected which was 40</a:t>
            </a:r>
            <a:endParaRPr lang="en-US" sz="2000" dirty="0" smtClean="0"/>
          </a:p>
          <a:p>
            <a:pPr algn="ctr"/>
            <a:r>
              <a:rPr lang="en-US" sz="2200" u="sng" dirty="0" smtClean="0"/>
              <a:t>35 ÷ 40 = </a:t>
            </a:r>
            <a:r>
              <a:rPr lang="en-US" sz="2200" b="1" u="sng" dirty="0" smtClean="0">
                <a:solidFill>
                  <a:schemeClr val="accent2"/>
                </a:solidFill>
              </a:rPr>
              <a:t>87.5%</a:t>
            </a:r>
            <a:r>
              <a:rPr lang="en-US" sz="2200" u="sng" dirty="0" smtClean="0"/>
              <a:t> </a:t>
            </a:r>
            <a:r>
              <a:rPr lang="en-US" sz="2200" b="1" u="sng" dirty="0" smtClean="0"/>
              <a:t>success rate </a:t>
            </a:r>
            <a:r>
              <a:rPr lang="en-US" sz="2200" u="sng" dirty="0" smtClean="0"/>
              <a:t>for our ability to target performance</a:t>
            </a:r>
            <a:endParaRPr lang="en-US" sz="2200" dirty="0"/>
          </a:p>
          <a:p>
            <a:endParaRPr lang="en-US" sz="1400" dirty="0" smtClean="0"/>
          </a:p>
          <a:p>
            <a:pPr>
              <a:buFont typeface="Arial" pitchFamily="34" charset="0"/>
              <a:buChar char="•"/>
            </a:pPr>
            <a:r>
              <a:rPr lang="en-US" sz="2400" dirty="0" smtClean="0"/>
              <a:t>  In the employment program, </a:t>
            </a:r>
            <a:r>
              <a:rPr lang="en-US" sz="2400" b="1" dirty="0" smtClean="0">
                <a:solidFill>
                  <a:schemeClr val="accent2"/>
                </a:solidFill>
              </a:rPr>
              <a:t>20 actually got jobs </a:t>
            </a:r>
            <a:endParaRPr lang="en-US" sz="2400" b="1" dirty="0">
              <a:solidFill>
                <a:schemeClr val="accent2"/>
              </a:solidFill>
            </a:endParaRPr>
          </a:p>
          <a:p>
            <a:pPr lvl="1"/>
            <a:r>
              <a:rPr lang="en-US" sz="2000" b="1" dirty="0" smtClean="0"/>
              <a:t>-</a:t>
            </a:r>
            <a:r>
              <a:rPr lang="en-US" sz="2000" b="1" dirty="0" smtClean="0">
                <a:solidFill>
                  <a:schemeClr val="accent2"/>
                </a:solidFill>
              </a:rPr>
              <a:t> </a:t>
            </a:r>
            <a:r>
              <a:rPr lang="en-US" sz="2000" dirty="0" smtClean="0"/>
              <a:t>Again, we calculate by dividing by the 15 that we targeted to get jobs  </a:t>
            </a:r>
          </a:p>
          <a:p>
            <a:pPr algn="ctr"/>
            <a:r>
              <a:rPr lang="en-US" sz="2200" u="sng" dirty="0" smtClean="0"/>
              <a:t>20 </a:t>
            </a:r>
            <a:r>
              <a:rPr lang="en-US" sz="2200" u="sng" dirty="0"/>
              <a:t>÷ 15 </a:t>
            </a:r>
            <a:r>
              <a:rPr lang="en-US" sz="2200" u="sng" dirty="0" smtClean="0"/>
              <a:t>= </a:t>
            </a:r>
            <a:r>
              <a:rPr lang="en-US" sz="2200" b="1" u="sng" dirty="0" smtClean="0">
                <a:solidFill>
                  <a:schemeClr val="accent2"/>
                </a:solidFill>
              </a:rPr>
              <a:t>133% </a:t>
            </a:r>
            <a:r>
              <a:rPr lang="en-US" sz="2200" b="1" u="sng" dirty="0" smtClean="0"/>
              <a:t>success rate </a:t>
            </a:r>
            <a:r>
              <a:rPr lang="en-US" sz="2200" u="sng" dirty="0" smtClean="0"/>
              <a:t>for our ability to target performance</a:t>
            </a:r>
          </a:p>
          <a:p>
            <a:pPr algn="ctr"/>
            <a:endParaRPr lang="en-US" u="sng" dirty="0" smtClean="0"/>
          </a:p>
          <a:p>
            <a:pPr>
              <a:buFont typeface="Arial" pitchFamily="34" charset="0"/>
              <a:buChar char="•"/>
            </a:pPr>
            <a:r>
              <a:rPr lang="en-US" sz="2400" dirty="0" smtClean="0"/>
              <a:t>  In the housing program, </a:t>
            </a:r>
            <a:r>
              <a:rPr lang="en-US" sz="2400" b="1" dirty="0" smtClean="0">
                <a:solidFill>
                  <a:schemeClr val="accent2"/>
                </a:solidFill>
              </a:rPr>
              <a:t>80 actually maintained housing</a:t>
            </a:r>
          </a:p>
          <a:p>
            <a:pPr lvl="1"/>
            <a:r>
              <a:rPr lang="en-US" sz="2000" b="1" dirty="0" smtClean="0"/>
              <a:t>- </a:t>
            </a:r>
            <a:r>
              <a:rPr lang="en-US" sz="2000" dirty="0" smtClean="0"/>
              <a:t>Divide by the 90 we projected or targeted to maintain housing </a:t>
            </a:r>
          </a:p>
          <a:p>
            <a:pPr algn="ctr"/>
            <a:r>
              <a:rPr lang="en-US" sz="2400" dirty="0" smtClean="0"/>
              <a:t> </a:t>
            </a:r>
            <a:r>
              <a:rPr lang="en-US" sz="2200" u="sng" dirty="0" smtClean="0"/>
              <a:t>80 </a:t>
            </a:r>
            <a:r>
              <a:rPr lang="en-US" sz="2200" u="sng" dirty="0"/>
              <a:t>÷ 90  </a:t>
            </a:r>
            <a:r>
              <a:rPr lang="en-US" sz="2200" u="sng" dirty="0" smtClean="0"/>
              <a:t>=  </a:t>
            </a:r>
            <a:r>
              <a:rPr lang="en-US" sz="2200" b="1" u="sng" dirty="0" smtClean="0">
                <a:solidFill>
                  <a:schemeClr val="accent2"/>
                </a:solidFill>
              </a:rPr>
              <a:t>89%</a:t>
            </a:r>
            <a:r>
              <a:rPr lang="en-US" sz="2200" u="sng" dirty="0" smtClean="0"/>
              <a:t> </a:t>
            </a:r>
            <a:r>
              <a:rPr lang="en-US" sz="2200" b="1" u="sng" dirty="0" smtClean="0"/>
              <a:t>success</a:t>
            </a:r>
            <a:r>
              <a:rPr lang="en-US" sz="2200" u="sng" dirty="0" smtClean="0"/>
              <a:t> in targeting</a:t>
            </a:r>
            <a:endParaRPr lang="en-US" sz="2200" dirty="0" smtClean="0"/>
          </a:p>
          <a:p>
            <a:endParaRPr lang="en-US" sz="1600" dirty="0"/>
          </a:p>
        </p:txBody>
      </p:sp>
      <p:sp>
        <p:nvSpPr>
          <p:cNvPr id="8" name="Title 7"/>
          <p:cNvSpPr>
            <a:spLocks noGrp="1"/>
          </p:cNvSpPr>
          <p:nvPr>
            <p:ph type="title"/>
          </p:nvPr>
        </p:nvSpPr>
        <p:spPr/>
        <p:txBody>
          <a:bodyPr>
            <a:normAutofit/>
          </a:bodyPr>
          <a:lstStyle/>
          <a:p>
            <a:r>
              <a:rPr lang="en-US" sz="3600" b="1" dirty="0" smtClean="0">
                <a:latin typeface="+mj-lt"/>
              </a:rPr>
              <a:t>Calculating Targeting Ability </a:t>
            </a:r>
            <a:endParaRPr lang="en-US" sz="3600" b="1"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749802"/>
            <a:ext cx="7772400" cy="1362075"/>
          </a:xfrm>
        </p:spPr>
        <p:txBody>
          <a:bodyPr/>
          <a:lstStyle/>
          <a:p>
            <a:r>
              <a:rPr lang="en-US" b="1" dirty="0" smtClean="0">
                <a:latin typeface="+mj-lt"/>
              </a:rPr>
              <a:t>Using Information from Data Analysis to Make Decisions</a:t>
            </a:r>
            <a:endParaRPr lang="en-US" b="1" dirty="0">
              <a:latin typeface="+mj-lt"/>
            </a:endParaRPr>
          </a:p>
        </p:txBody>
      </p:sp>
      <p:sp>
        <p:nvSpPr>
          <p:cNvPr id="5" name="Subtitle 4"/>
          <p:cNvSpPr>
            <a:spLocks noGrp="1"/>
          </p:cNvSpPr>
          <p:nvPr>
            <p:ph type="body" idx="1"/>
          </p:nvPr>
        </p:nvSpPr>
        <p:spPr>
          <a:xfrm>
            <a:off x="573722" y="3146743"/>
            <a:ext cx="8421687" cy="1500187"/>
          </a:xfrm>
        </p:spPr>
        <p:txBody>
          <a:bodyPr>
            <a:noAutofit/>
          </a:bodyPr>
          <a:lstStyle/>
          <a:p>
            <a:r>
              <a:rPr lang="en-US" sz="2400" i="1" dirty="0" smtClean="0">
                <a:solidFill>
                  <a:schemeClr val="accent1"/>
                </a:solidFill>
                <a:latin typeface="+mj-lt"/>
              </a:rPr>
              <a:t>The analysis of your data should lead to your agency maintaining or improving quality services and producing outcomes</a:t>
            </a:r>
            <a:endParaRPr lang="en-US" sz="2400" i="1" dirty="0">
              <a:solidFill>
                <a:schemeClr val="accent1"/>
              </a:solidFill>
              <a:latin typeface="+mj-lt"/>
            </a:endParaRPr>
          </a:p>
        </p:txBody>
      </p:sp>
      <p:pic>
        <p:nvPicPr>
          <p:cNvPr id="3" name="Picture 2"/>
          <p:cNvPicPr>
            <a:picLocks noChangeAspect="1"/>
          </p:cNvPicPr>
          <p:nvPr/>
        </p:nvPicPr>
        <p:blipFill>
          <a:blip r:embed="rId3" cstate="print">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186215" y="285753"/>
            <a:ext cx="8809194" cy="286099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00225" y="125730"/>
            <a:ext cx="6000750" cy="6000750"/>
          </a:xfrm>
          <a:prstGeom prst="rect">
            <a:avLst/>
          </a:prstGeom>
        </p:spPr>
      </p:pic>
    </p:spTree>
    <p:extLst>
      <p:ext uri="{BB962C8B-B14F-4D97-AF65-F5344CB8AC3E}">
        <p14:creationId xmlns:p14="http://schemas.microsoft.com/office/powerpoint/2010/main" xmlns="" val="1098408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490" y="1727112"/>
            <a:ext cx="8229600" cy="4840014"/>
          </a:xfrm>
        </p:spPr>
        <p:txBody>
          <a:bodyPr>
            <a:normAutofit/>
          </a:bodyPr>
          <a:lstStyle/>
          <a:p>
            <a:r>
              <a:rPr lang="en-US" sz="2600" dirty="0" smtClean="0">
                <a:latin typeface="Calibri" pitchFamily="34" charset="0"/>
                <a:cs typeface="Calibri" pitchFamily="34" charset="0"/>
              </a:rPr>
              <a:t>Your agency should be able to rely on effective  analysis and interpretation of all the data </a:t>
            </a:r>
          </a:p>
          <a:p>
            <a:pPr marL="0" indent="0">
              <a:buNone/>
            </a:pPr>
            <a:endParaRPr lang="en-US" sz="1600" dirty="0" smtClean="0">
              <a:latin typeface="Calibri" pitchFamily="34" charset="0"/>
              <a:cs typeface="Calibri" pitchFamily="34" charset="0"/>
            </a:endParaRPr>
          </a:p>
          <a:p>
            <a:r>
              <a:rPr lang="en-US" sz="2600" dirty="0" smtClean="0">
                <a:latin typeface="Calibri" pitchFamily="34" charset="0"/>
                <a:cs typeface="Calibri" pitchFamily="34" charset="0"/>
              </a:rPr>
              <a:t>Once the agency has “made meaning” out of the data you will determine appropriate actions to take </a:t>
            </a:r>
          </a:p>
          <a:p>
            <a:pPr marL="0" indent="0">
              <a:buNone/>
            </a:pPr>
            <a:endParaRPr lang="en-US" sz="1600" dirty="0" smtClean="0">
              <a:latin typeface="Calibri" pitchFamily="34" charset="0"/>
              <a:cs typeface="Calibri" pitchFamily="34" charset="0"/>
            </a:endParaRPr>
          </a:p>
          <a:p>
            <a:r>
              <a:rPr lang="en-US" sz="2600" dirty="0" smtClean="0">
                <a:latin typeface="Calibri" pitchFamily="34" charset="0"/>
                <a:cs typeface="Calibri" pitchFamily="34" charset="0"/>
              </a:rPr>
              <a:t>High performing agencies depend on </a:t>
            </a:r>
            <a:r>
              <a:rPr lang="en-US" sz="2600" b="1" u="sng" dirty="0" smtClean="0">
                <a:latin typeface="Calibri" pitchFamily="34" charset="0"/>
                <a:cs typeface="Calibri" pitchFamily="34" charset="0"/>
              </a:rPr>
              <a:t>using</a:t>
            </a:r>
            <a:r>
              <a:rPr lang="en-US" sz="2600" dirty="0" smtClean="0">
                <a:latin typeface="Calibri" pitchFamily="34" charset="0"/>
                <a:cs typeface="Calibri" pitchFamily="34" charset="0"/>
              </a:rPr>
              <a:t> the information gained from the analysis to improve results for families and communities</a:t>
            </a:r>
          </a:p>
          <a:p>
            <a:pPr lvl="1"/>
            <a:r>
              <a:rPr lang="en-US" i="1" dirty="0" smtClean="0">
                <a:solidFill>
                  <a:srgbClr val="C80452"/>
                </a:solidFill>
                <a:latin typeface="Calibri" pitchFamily="34" charset="0"/>
                <a:cs typeface="Calibri" pitchFamily="34" charset="0"/>
              </a:rPr>
              <a:t>The actions that result from the analysis of the data are found throughout the phases of the ROMA cycle</a:t>
            </a:r>
            <a:endParaRPr lang="en-US" i="1" dirty="0">
              <a:solidFill>
                <a:srgbClr val="C80452"/>
              </a:solidFill>
            </a:endParaRPr>
          </a:p>
        </p:txBody>
      </p:sp>
      <p:sp>
        <p:nvSpPr>
          <p:cNvPr id="3" name="Title 2"/>
          <p:cNvSpPr>
            <a:spLocks noGrp="1"/>
          </p:cNvSpPr>
          <p:nvPr>
            <p:ph type="title"/>
          </p:nvPr>
        </p:nvSpPr>
        <p:spPr/>
        <p:txBody>
          <a:bodyPr>
            <a:normAutofit/>
          </a:bodyPr>
          <a:lstStyle/>
          <a:p>
            <a:pPr lvl="0"/>
            <a:r>
              <a:rPr lang="en-US" sz="3600" b="1" dirty="0" smtClean="0">
                <a:latin typeface="+mj-lt"/>
              </a:rPr>
              <a:t>Analysis        Action</a:t>
            </a:r>
            <a:endParaRPr lang="en-US" sz="3600" b="1" dirty="0">
              <a:latin typeface="+mj-lt"/>
            </a:endParaRPr>
          </a:p>
        </p:txBody>
      </p:sp>
      <p:sp>
        <p:nvSpPr>
          <p:cNvPr id="4" name="Right Arrow 3"/>
          <p:cNvSpPr/>
          <p:nvPr/>
        </p:nvSpPr>
        <p:spPr>
          <a:xfrm>
            <a:off x="4502727" y="695499"/>
            <a:ext cx="533400" cy="22860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xmlns="" val="32145269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eaLnBrk="1" hangingPunct="1"/>
            <a:r>
              <a:rPr lang="en-US" sz="3600" b="1" dirty="0" smtClean="0">
                <a:latin typeface="+mj-lt"/>
              </a:rPr>
              <a:t>Find Out</a:t>
            </a:r>
          </a:p>
        </p:txBody>
      </p:sp>
      <p:sp>
        <p:nvSpPr>
          <p:cNvPr id="22531" name="Content Placeholder 2"/>
          <p:cNvSpPr>
            <a:spLocks noGrp="1"/>
          </p:cNvSpPr>
          <p:nvPr>
            <p:ph idx="1"/>
          </p:nvPr>
        </p:nvSpPr>
        <p:spPr>
          <a:xfrm>
            <a:off x="457200" y="1737360"/>
            <a:ext cx="8458200" cy="4373563"/>
          </a:xfrm>
        </p:spPr>
        <p:txBody>
          <a:bodyPr>
            <a:normAutofit lnSpcReduction="10000"/>
          </a:bodyPr>
          <a:lstStyle/>
          <a:p>
            <a:pPr eaLnBrk="1" hangingPunct="1">
              <a:spcBef>
                <a:spcPts val="0"/>
              </a:spcBef>
              <a:buFont typeface="Wingdings" panose="05000000000000000000" pitchFamily="2" charset="2"/>
              <a:buChar char="q"/>
            </a:pPr>
            <a:r>
              <a:rPr lang="en-US" sz="2800" b="1" dirty="0" smtClean="0">
                <a:latin typeface="+mj-lt"/>
              </a:rPr>
              <a:t>What services produced the outcomes/results?</a:t>
            </a:r>
          </a:p>
          <a:p>
            <a:pPr lvl="1" eaLnBrk="1" hangingPunct="1">
              <a:spcBef>
                <a:spcPts val="0"/>
              </a:spcBef>
            </a:pPr>
            <a:r>
              <a:rPr lang="en-US" sz="2800" dirty="0" smtClean="0">
                <a:latin typeface="+mj-lt"/>
              </a:rPr>
              <a:t> </a:t>
            </a:r>
            <a:r>
              <a:rPr lang="en-US" sz="2400" dirty="0" smtClean="0">
                <a:solidFill>
                  <a:schemeClr val="accent2"/>
                </a:solidFill>
                <a:latin typeface="+mj-lt"/>
              </a:rPr>
              <a:t>One?  More than one? </a:t>
            </a:r>
          </a:p>
          <a:p>
            <a:pPr lvl="1" eaLnBrk="1" hangingPunct="1">
              <a:spcBef>
                <a:spcPts val="0"/>
              </a:spcBef>
            </a:pPr>
            <a:r>
              <a:rPr lang="en-US" sz="2400" dirty="0" smtClean="0">
                <a:solidFill>
                  <a:schemeClr val="accent2"/>
                </a:solidFill>
                <a:latin typeface="+mj-lt"/>
              </a:rPr>
              <a:t> How can we track the multiple services connected to each customer?  </a:t>
            </a:r>
          </a:p>
          <a:p>
            <a:pPr marL="342900" lvl="1" indent="0" eaLnBrk="1" hangingPunct="1">
              <a:spcBef>
                <a:spcPts val="0"/>
              </a:spcBef>
              <a:buNone/>
            </a:pPr>
            <a:endParaRPr lang="en-US" sz="2000" dirty="0" smtClean="0">
              <a:solidFill>
                <a:schemeClr val="accent2"/>
              </a:solidFill>
              <a:latin typeface="+mj-lt"/>
            </a:endParaRPr>
          </a:p>
          <a:p>
            <a:pPr eaLnBrk="1" hangingPunct="1">
              <a:spcBef>
                <a:spcPts val="0"/>
              </a:spcBef>
              <a:buFont typeface="Wingdings" panose="05000000000000000000" pitchFamily="2" charset="2"/>
              <a:buChar char="q"/>
            </a:pPr>
            <a:r>
              <a:rPr lang="en-US" sz="2800" b="1" dirty="0" smtClean="0">
                <a:latin typeface="+mj-lt"/>
              </a:rPr>
              <a:t>Who achieved the results? </a:t>
            </a:r>
          </a:p>
          <a:p>
            <a:pPr lvl="1" eaLnBrk="1" hangingPunct="1">
              <a:spcBef>
                <a:spcPts val="0"/>
              </a:spcBef>
            </a:pPr>
            <a:r>
              <a:rPr lang="en-US" sz="2400" dirty="0" smtClean="0">
                <a:solidFill>
                  <a:schemeClr val="accent2"/>
                </a:solidFill>
                <a:latin typeface="+mj-lt"/>
              </a:rPr>
              <a:t>What was the age, income level and income source of those who achieved? What about education level? etc.</a:t>
            </a:r>
          </a:p>
          <a:p>
            <a:pPr marL="342900" lvl="1" indent="0" eaLnBrk="1" hangingPunct="1">
              <a:spcBef>
                <a:spcPts val="0"/>
              </a:spcBef>
              <a:buNone/>
            </a:pPr>
            <a:endParaRPr lang="en-US" sz="2000" dirty="0" smtClean="0">
              <a:solidFill>
                <a:schemeClr val="accent2"/>
              </a:solidFill>
              <a:latin typeface="+mj-lt"/>
            </a:endParaRPr>
          </a:p>
          <a:p>
            <a:pPr eaLnBrk="1" hangingPunct="1">
              <a:spcBef>
                <a:spcPts val="0"/>
              </a:spcBef>
              <a:buFont typeface="Wingdings" panose="05000000000000000000" pitchFamily="2" charset="2"/>
              <a:buChar char="q"/>
            </a:pPr>
            <a:r>
              <a:rPr lang="en-US" sz="2800" b="1" dirty="0" smtClean="0">
                <a:latin typeface="+mj-lt"/>
              </a:rPr>
              <a:t>Did the individuals who achieved one outcome achieved any others? How many individuals achieved multiple outcomes?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930"/>
            <a:ext cx="8229600" cy="1143000"/>
          </a:xfrm>
        </p:spPr>
        <p:txBody>
          <a:bodyPr>
            <a:noAutofit/>
          </a:bodyPr>
          <a:lstStyle/>
          <a:p>
            <a:r>
              <a:rPr lang="en-US" sz="3600" b="1" dirty="0" smtClean="0">
                <a:latin typeface="+mj-lt"/>
              </a:rPr>
              <a:t>Continuing the Cycle</a:t>
            </a:r>
            <a:endParaRPr lang="en-US" sz="3600" b="1" dirty="0">
              <a:latin typeface="+mj-lt"/>
            </a:endParaRPr>
          </a:p>
        </p:txBody>
      </p:sp>
      <p:sp>
        <p:nvSpPr>
          <p:cNvPr id="3" name="Content Placeholder 2"/>
          <p:cNvSpPr>
            <a:spLocks noGrp="1"/>
          </p:cNvSpPr>
          <p:nvPr>
            <p:ph idx="1"/>
          </p:nvPr>
        </p:nvSpPr>
        <p:spPr>
          <a:xfrm>
            <a:off x="491490" y="1725931"/>
            <a:ext cx="8229600" cy="4038600"/>
          </a:xfrm>
        </p:spPr>
        <p:txBody>
          <a:bodyPr/>
          <a:lstStyle/>
          <a:p>
            <a:pPr>
              <a:buNone/>
            </a:pPr>
            <a:r>
              <a:rPr lang="en-US" sz="2800" b="1" dirty="0" smtClean="0">
                <a:latin typeface="+mj-lt"/>
              </a:rPr>
              <a:t>Think about your next Community Needs Assessment</a:t>
            </a:r>
          </a:p>
          <a:p>
            <a:pPr algn="ctr">
              <a:buNone/>
            </a:pPr>
            <a:r>
              <a:rPr lang="en-US" sz="2000" dirty="0" smtClean="0">
                <a:latin typeface="+mj-lt"/>
              </a:rPr>
              <a:t>(To help answer questions you found in the analysis process)</a:t>
            </a:r>
          </a:p>
          <a:p>
            <a:pPr>
              <a:buNone/>
            </a:pPr>
            <a:endParaRPr lang="en-US" b="1" dirty="0" smtClean="0">
              <a:latin typeface="+mj-lt"/>
            </a:endParaRPr>
          </a:p>
          <a:p>
            <a:pPr>
              <a:buFont typeface="Wingdings" panose="05000000000000000000" pitchFamily="2" charset="2"/>
              <a:buChar char="q"/>
            </a:pPr>
            <a:r>
              <a:rPr lang="en-US" dirty="0" smtClean="0">
                <a:latin typeface="+mj-lt"/>
              </a:rPr>
              <a:t>  What </a:t>
            </a:r>
            <a:r>
              <a:rPr lang="en-US" dirty="0" smtClean="0">
                <a:latin typeface="+mj-lt"/>
              </a:rPr>
              <a:t>data do you want to collect that you haven’t collected before?</a:t>
            </a:r>
          </a:p>
          <a:p>
            <a:pPr>
              <a:buFont typeface="Wingdings" panose="05000000000000000000" pitchFamily="2" charset="2"/>
              <a:buChar char="q"/>
            </a:pPr>
            <a:r>
              <a:rPr lang="en-US" dirty="0" smtClean="0">
                <a:latin typeface="+mj-lt"/>
              </a:rPr>
              <a:t>  Was </a:t>
            </a:r>
            <a:r>
              <a:rPr lang="en-US" dirty="0" smtClean="0">
                <a:latin typeface="+mj-lt"/>
              </a:rPr>
              <a:t>anything missing from your previous data collection efforts? </a:t>
            </a:r>
          </a:p>
          <a:p>
            <a:pPr>
              <a:buFont typeface="Wingdings" panose="05000000000000000000" pitchFamily="2" charset="2"/>
              <a:buChar char="q"/>
            </a:pPr>
            <a:r>
              <a:rPr lang="en-US" dirty="0" smtClean="0">
                <a:latin typeface="+mj-lt"/>
              </a:rPr>
              <a:t>  Do </a:t>
            </a:r>
            <a:r>
              <a:rPr lang="en-US" dirty="0" smtClean="0">
                <a:latin typeface="+mj-lt"/>
              </a:rPr>
              <a:t>you want to gather data from additional people?  </a:t>
            </a:r>
          </a:p>
          <a:p>
            <a:pPr>
              <a:buFont typeface="Wingdings" panose="05000000000000000000" pitchFamily="2" charset="2"/>
              <a:buChar char="q"/>
            </a:pPr>
            <a:r>
              <a:rPr lang="en-US" dirty="0" smtClean="0">
                <a:latin typeface="+mj-lt"/>
              </a:rPr>
              <a:t>  Other </a:t>
            </a:r>
            <a:r>
              <a:rPr lang="en-US" dirty="0" smtClean="0">
                <a:latin typeface="+mj-lt"/>
              </a:rPr>
              <a:t>thoughts…… </a:t>
            </a:r>
            <a:endParaRPr lang="en-US" dirty="0">
              <a:latin typeface="+mj-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mj-lt"/>
              </a:rPr>
              <a:t>Implementing ROMA –</a:t>
            </a:r>
            <a:br>
              <a:rPr lang="en-US" sz="4000" b="1" dirty="0" smtClean="0">
                <a:latin typeface="+mj-lt"/>
              </a:rPr>
            </a:br>
            <a:r>
              <a:rPr lang="en-US" sz="4000" b="1" dirty="0" smtClean="0">
                <a:latin typeface="+mj-lt"/>
              </a:rPr>
              <a:t> A Video Series for CAA Boards </a:t>
            </a:r>
            <a:endParaRPr lang="en-US" sz="4000" b="1" dirty="0">
              <a:latin typeface="+mj-lt"/>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772745564"/>
              </p:ext>
            </p:extLst>
          </p:nvPr>
        </p:nvGraphicFramePr>
        <p:xfrm>
          <a:off x="102870" y="1714500"/>
          <a:ext cx="8731414" cy="483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68519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Taking Action</a:t>
            </a:r>
            <a:endParaRPr lang="en-US" sz="3600" b="1" dirty="0">
              <a:latin typeface="+mj-lt"/>
            </a:endParaRPr>
          </a:p>
        </p:txBody>
      </p:sp>
      <p:sp>
        <p:nvSpPr>
          <p:cNvPr id="3" name="Content Placeholder 2"/>
          <p:cNvSpPr>
            <a:spLocks noGrp="1"/>
          </p:cNvSpPr>
          <p:nvPr>
            <p:ph idx="1"/>
          </p:nvPr>
        </p:nvSpPr>
        <p:spPr>
          <a:xfrm>
            <a:off x="457200" y="1813560"/>
            <a:ext cx="8229600" cy="4221163"/>
          </a:xfrm>
        </p:spPr>
        <p:txBody>
          <a:bodyPr>
            <a:normAutofit fontScale="92500" lnSpcReduction="10000"/>
          </a:bodyPr>
          <a:lstStyle/>
          <a:p>
            <a:pPr>
              <a:buFont typeface="Wingdings" panose="05000000000000000000" pitchFamily="2" charset="2"/>
              <a:buChar char="q"/>
            </a:pPr>
            <a:r>
              <a:rPr lang="en-US" b="1" dirty="0" smtClean="0">
                <a:latin typeface="+mj-lt"/>
              </a:rPr>
              <a:t>Get reports that aggregate information in useful ways</a:t>
            </a:r>
          </a:p>
          <a:p>
            <a:pPr marL="0" indent="0">
              <a:buNone/>
            </a:pPr>
            <a:endParaRPr lang="en-US" sz="1300" b="1" dirty="0" smtClean="0">
              <a:latin typeface="+mj-lt"/>
            </a:endParaRPr>
          </a:p>
          <a:p>
            <a:pPr>
              <a:buFont typeface="Wingdings" panose="05000000000000000000" pitchFamily="2" charset="2"/>
              <a:buChar char="q"/>
            </a:pPr>
            <a:r>
              <a:rPr lang="en-US" b="1" dirty="0" smtClean="0">
                <a:latin typeface="+mj-lt"/>
              </a:rPr>
              <a:t>Assure there is a system for analysis of the data and a way to “make meaning” about what is working</a:t>
            </a:r>
          </a:p>
          <a:p>
            <a:pPr marL="0" indent="0">
              <a:buNone/>
            </a:pPr>
            <a:endParaRPr lang="en-US" sz="1300" b="1" dirty="0" smtClean="0">
              <a:latin typeface="+mj-lt"/>
            </a:endParaRPr>
          </a:p>
          <a:p>
            <a:pPr>
              <a:buFont typeface="Wingdings" panose="05000000000000000000" pitchFamily="2" charset="2"/>
              <a:buChar char="q"/>
            </a:pPr>
            <a:r>
              <a:rPr lang="en-US" b="1" dirty="0" smtClean="0">
                <a:latin typeface="+mj-lt"/>
              </a:rPr>
              <a:t>Compare the projected indicators with the actual indicators to understand what happened</a:t>
            </a:r>
            <a:endParaRPr lang="en-US" b="1" dirty="0">
              <a:latin typeface="+mj-lt"/>
            </a:endParaRPr>
          </a:p>
          <a:p>
            <a:pPr marL="0" indent="0">
              <a:buNone/>
            </a:pPr>
            <a:endParaRPr lang="en-US" sz="1200" b="1" dirty="0" smtClean="0">
              <a:latin typeface="+mj-lt"/>
            </a:endParaRPr>
          </a:p>
          <a:p>
            <a:pPr>
              <a:buFont typeface="Wingdings" panose="05000000000000000000" pitchFamily="2" charset="2"/>
              <a:buChar char="q"/>
            </a:pPr>
            <a:r>
              <a:rPr lang="en-US" b="1" dirty="0" smtClean="0">
                <a:latin typeface="+mj-lt"/>
              </a:rPr>
              <a:t>Make decisions base on the analysis of the data</a:t>
            </a:r>
          </a:p>
          <a:p>
            <a:pPr marL="0" indent="0">
              <a:buNone/>
            </a:pPr>
            <a:endParaRPr lang="en-US" sz="1200" b="1" dirty="0" smtClean="0">
              <a:latin typeface="+mj-lt"/>
            </a:endParaRPr>
          </a:p>
          <a:p>
            <a:pPr>
              <a:buFont typeface="Wingdings" panose="05000000000000000000" pitchFamily="2" charset="2"/>
              <a:buChar char="q"/>
            </a:pPr>
            <a:r>
              <a:rPr lang="en-US" b="1" dirty="0" smtClean="0">
                <a:latin typeface="+mj-lt"/>
              </a:rPr>
              <a:t>Put decisions into action</a:t>
            </a:r>
          </a:p>
          <a:p>
            <a:pPr marL="0" indent="0">
              <a:buNone/>
            </a:pPr>
            <a:endParaRPr lang="en-US" sz="1200" b="1" dirty="0" smtClean="0">
              <a:latin typeface="+mj-lt"/>
            </a:endParaRPr>
          </a:p>
          <a:p>
            <a:pPr>
              <a:buFont typeface="Wingdings" panose="05000000000000000000" pitchFamily="2" charset="2"/>
              <a:buChar char="q"/>
            </a:pPr>
            <a:r>
              <a:rPr lang="en-US" b="1" dirty="0" smtClean="0">
                <a:latin typeface="+mj-lt"/>
              </a:rPr>
              <a:t>Decide what else you need to know in the next Community Needs Assessment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 descr="ROMACircle"/>
          <p:cNvPicPr>
            <a:picLocks noGrp="1" noChangeAspect="1" noChangeArrowheads="1"/>
          </p:cNvPicPr>
          <p:nvPr>
            <p:ph idx="4294967295"/>
          </p:nvPr>
        </p:nvPicPr>
        <p:blipFill>
          <a:blip r:embed="rId3" cstate="print"/>
          <a:srcRect/>
          <a:stretch>
            <a:fillRect/>
          </a:stretch>
        </p:blipFill>
        <p:spPr bwMode="auto">
          <a:xfrm>
            <a:off x="526026" y="381000"/>
            <a:ext cx="8001000" cy="6019800"/>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3</a:t>
            </a:fld>
            <a:endParaRPr lang="en-US"/>
          </a:p>
        </p:txBody>
      </p:sp>
      <p:sp>
        <p:nvSpPr>
          <p:cNvPr id="7" name="5-Point Star 6"/>
          <p:cNvSpPr/>
          <p:nvPr/>
        </p:nvSpPr>
        <p:spPr>
          <a:xfrm>
            <a:off x="2627671" y="2359742"/>
            <a:ext cx="615141" cy="1068945"/>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Board Roles</a:t>
            </a:r>
            <a:endParaRPr lang="en-US" sz="3600" b="1" dirty="0">
              <a:latin typeface="+mj-lt"/>
            </a:endParaRPr>
          </a:p>
        </p:txBody>
      </p:sp>
      <p:sp>
        <p:nvSpPr>
          <p:cNvPr id="3" name="Content Placeholder 2"/>
          <p:cNvSpPr>
            <a:spLocks noGrp="1"/>
          </p:cNvSpPr>
          <p:nvPr>
            <p:ph idx="1"/>
          </p:nvPr>
        </p:nvSpPr>
        <p:spPr>
          <a:xfrm>
            <a:off x="457200" y="1813560"/>
            <a:ext cx="8229600" cy="4221163"/>
          </a:xfrm>
        </p:spPr>
        <p:txBody>
          <a:bodyPr>
            <a:normAutofit/>
          </a:bodyPr>
          <a:lstStyle/>
          <a:p>
            <a:r>
              <a:rPr lang="en-US" sz="3200" dirty="0" smtClean="0">
                <a:latin typeface="+mj-lt"/>
              </a:rPr>
              <a:t>“</a:t>
            </a:r>
            <a:r>
              <a:rPr lang="en-US" sz="3200" b="1" u="sng" dirty="0" smtClean="0">
                <a:latin typeface="+mj-lt"/>
              </a:rPr>
              <a:t>At least each year</a:t>
            </a:r>
            <a:r>
              <a:rPr lang="en-US" sz="3200" dirty="0" smtClean="0">
                <a:latin typeface="+mj-lt"/>
              </a:rPr>
              <a:t>, the board will receive the agency’s analysis of: </a:t>
            </a:r>
          </a:p>
          <a:p>
            <a:pPr lvl="1"/>
            <a:r>
              <a:rPr lang="en-US" sz="2800" i="1" dirty="0" smtClean="0">
                <a:solidFill>
                  <a:schemeClr val="accent2"/>
                </a:solidFill>
                <a:latin typeface="+mj-lt"/>
              </a:rPr>
              <a:t>Outcomes</a:t>
            </a:r>
          </a:p>
          <a:p>
            <a:pPr lvl="1"/>
            <a:r>
              <a:rPr lang="en-US" sz="2800" i="1" dirty="0" smtClean="0">
                <a:solidFill>
                  <a:schemeClr val="accent2"/>
                </a:solidFill>
                <a:latin typeface="+mj-lt"/>
              </a:rPr>
              <a:t>Operational or strategic performance</a:t>
            </a:r>
          </a:p>
          <a:p>
            <a:pPr marL="342900" lvl="1" indent="0">
              <a:buNone/>
            </a:pPr>
            <a:endParaRPr lang="en-US" sz="2800" dirty="0" smtClean="0">
              <a:latin typeface="+mj-lt"/>
            </a:endParaRPr>
          </a:p>
          <a:p>
            <a:r>
              <a:rPr lang="en-US" sz="3200" dirty="0" smtClean="0">
                <a:latin typeface="+mj-lt"/>
              </a:rPr>
              <a:t>And will be presented with any suggestions for adjustments and improvements that staff have identified as necessary.”</a:t>
            </a:r>
            <a:endParaRPr lang="en-US" sz="3200" dirty="0">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j-lt"/>
              </a:rPr>
              <a:t>What Do We Mean By </a:t>
            </a:r>
            <a:br>
              <a:rPr lang="en-US" sz="3600" b="1" dirty="0" smtClean="0">
                <a:latin typeface="+mj-lt"/>
              </a:rPr>
            </a:br>
            <a:r>
              <a:rPr lang="en-US" sz="3600" b="1" dirty="0" smtClean="0">
                <a:latin typeface="+mj-lt"/>
              </a:rPr>
              <a:t>Evaluation and Analysis?</a:t>
            </a:r>
            <a:endParaRPr lang="en-US" sz="3600" b="1" dirty="0">
              <a:latin typeface="+mj-lt"/>
            </a:endParaRPr>
          </a:p>
        </p:txBody>
      </p:sp>
      <p:sp>
        <p:nvSpPr>
          <p:cNvPr id="3" name="Content Placeholder 2"/>
          <p:cNvSpPr>
            <a:spLocks noGrp="1"/>
          </p:cNvSpPr>
          <p:nvPr>
            <p:ph idx="1"/>
          </p:nvPr>
        </p:nvSpPr>
        <p:spPr>
          <a:xfrm>
            <a:off x="457200" y="1730724"/>
            <a:ext cx="8229600" cy="4710318"/>
          </a:xfrm>
        </p:spPr>
        <p:txBody>
          <a:bodyPr>
            <a:normAutofit/>
          </a:bodyPr>
          <a:lstStyle/>
          <a:p>
            <a:pPr>
              <a:buNone/>
            </a:pPr>
            <a:r>
              <a:rPr lang="en-US" b="1" dirty="0" smtClean="0">
                <a:latin typeface="+mj-lt"/>
              </a:rPr>
              <a:t>Evaluation is about looking back to see if we did what we thought we would do</a:t>
            </a:r>
          </a:p>
          <a:p>
            <a:r>
              <a:rPr lang="en-US" sz="2200" dirty="0" smtClean="0">
                <a:latin typeface="+mj-lt"/>
              </a:rPr>
              <a:t>Evaluation helps us consider the outcome or the value of what is being reviewed using established criteria  </a:t>
            </a:r>
          </a:p>
          <a:p>
            <a:pPr lvl="1"/>
            <a:r>
              <a:rPr lang="en-US" i="1" dirty="0" smtClean="0">
                <a:solidFill>
                  <a:schemeClr val="accent2"/>
                </a:solidFill>
                <a:latin typeface="+mj-lt"/>
              </a:rPr>
              <a:t>In the ROMA Cycle we say:  </a:t>
            </a:r>
            <a:r>
              <a:rPr lang="en-US" b="1" i="1" dirty="0" smtClean="0">
                <a:solidFill>
                  <a:schemeClr val="accent2"/>
                </a:solidFill>
                <a:latin typeface="+mj-lt"/>
              </a:rPr>
              <a:t>Compare with benchmarks</a:t>
            </a:r>
          </a:p>
          <a:p>
            <a:pPr marL="342900" lvl="1" indent="0">
              <a:buNone/>
            </a:pPr>
            <a:endParaRPr lang="en-US" b="1" dirty="0" smtClean="0">
              <a:solidFill>
                <a:schemeClr val="accent2"/>
              </a:solidFill>
              <a:latin typeface="+mj-lt"/>
            </a:endParaRPr>
          </a:p>
          <a:p>
            <a:pPr>
              <a:buNone/>
            </a:pPr>
            <a:r>
              <a:rPr lang="en-US" b="1" dirty="0" smtClean="0">
                <a:latin typeface="+mj-lt"/>
              </a:rPr>
              <a:t>Additionally, this includes </a:t>
            </a:r>
            <a:r>
              <a:rPr lang="en-US" b="1" dirty="0" smtClean="0">
                <a:solidFill>
                  <a:schemeClr val="accent2"/>
                </a:solidFill>
                <a:latin typeface="+mj-lt"/>
              </a:rPr>
              <a:t>Analysis</a:t>
            </a:r>
            <a:r>
              <a:rPr lang="en-US" b="1" dirty="0" smtClean="0">
                <a:latin typeface="+mj-lt"/>
              </a:rPr>
              <a:t> of the data</a:t>
            </a:r>
            <a:r>
              <a:rPr lang="en-US" dirty="0" smtClean="0">
                <a:latin typeface="+mj-lt"/>
              </a:rPr>
              <a:t>:</a:t>
            </a:r>
          </a:p>
          <a:p>
            <a:r>
              <a:rPr lang="en-US" sz="2200" b="1" dirty="0" smtClean="0">
                <a:latin typeface="+mj-lt"/>
              </a:rPr>
              <a:t>Analysis the process of breaking a complex topic into its parts to get a better understanding of it</a:t>
            </a:r>
            <a:r>
              <a:rPr lang="en-US" sz="2200" dirty="0" smtClean="0">
                <a:latin typeface="+mj-lt"/>
              </a:rPr>
              <a:t>  </a:t>
            </a:r>
          </a:p>
          <a:p>
            <a:pPr lvl="1"/>
            <a:r>
              <a:rPr lang="en-US" dirty="0" smtClean="0">
                <a:latin typeface="+mj-lt"/>
              </a:rPr>
              <a:t>It turns the raw data into </a:t>
            </a:r>
            <a:r>
              <a:rPr lang="en-US" b="1" dirty="0" smtClean="0">
                <a:solidFill>
                  <a:schemeClr val="accent1"/>
                </a:solidFill>
                <a:latin typeface="+mj-lt"/>
              </a:rPr>
              <a:t>information</a:t>
            </a:r>
            <a:r>
              <a:rPr lang="en-US" dirty="0" smtClean="0">
                <a:solidFill>
                  <a:schemeClr val="accent1"/>
                </a:solidFill>
                <a:latin typeface="+mj-lt"/>
              </a:rPr>
              <a:t> </a:t>
            </a:r>
          </a:p>
          <a:p>
            <a:pPr lvl="1"/>
            <a:r>
              <a:rPr lang="en-US" dirty="0" smtClean="0">
                <a:latin typeface="+mj-lt"/>
              </a:rPr>
              <a:t>Analysis is </a:t>
            </a:r>
            <a:r>
              <a:rPr lang="en-US" b="1" i="1" dirty="0" smtClean="0">
                <a:latin typeface="+mj-lt"/>
              </a:rPr>
              <a:t>ongoing</a:t>
            </a:r>
            <a:r>
              <a:rPr lang="en-US" dirty="0" smtClean="0">
                <a:latin typeface="+mj-lt"/>
              </a:rPr>
              <a:t>, throughout the  entire ROMA Cycle</a:t>
            </a:r>
          </a:p>
          <a:p>
            <a:endParaRPr lang="en-US" dirty="0" smtClean="0">
              <a:latin typeface="+mj-lt"/>
            </a:endParaRPr>
          </a:p>
          <a:p>
            <a:endParaRPr lang="en-US" dirty="0" smtClean="0">
              <a:latin typeface="+mj-lt"/>
            </a:endParaRPr>
          </a:p>
          <a:p>
            <a:endParaRPr lang="en-US"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Why Analysis of Data Is Important</a:t>
            </a:r>
            <a:endParaRPr lang="en-US" sz="3600" b="1" dirty="0">
              <a:latin typeface="+mj-lt"/>
            </a:endParaRPr>
          </a:p>
        </p:txBody>
      </p:sp>
      <p:sp>
        <p:nvSpPr>
          <p:cNvPr id="3" name="Content Placeholder 2"/>
          <p:cNvSpPr>
            <a:spLocks noGrp="1"/>
          </p:cNvSpPr>
          <p:nvPr>
            <p:ph idx="1"/>
          </p:nvPr>
        </p:nvSpPr>
        <p:spPr>
          <a:xfrm>
            <a:off x="457200" y="1790700"/>
            <a:ext cx="8229600" cy="4422058"/>
          </a:xfrm>
        </p:spPr>
        <p:txBody>
          <a:bodyPr>
            <a:normAutofit lnSpcReduction="10000"/>
          </a:bodyPr>
          <a:lstStyle/>
          <a:p>
            <a:pPr marL="0" indent="0" algn="ctr">
              <a:buNone/>
            </a:pPr>
            <a:r>
              <a:rPr lang="en-US" sz="3200" b="1" dirty="0" smtClean="0">
                <a:latin typeface="+mj-lt"/>
              </a:rPr>
              <a:t>Analysis of the data is </a:t>
            </a:r>
            <a:r>
              <a:rPr lang="en-US" sz="3200" b="1" dirty="0" smtClean="0">
                <a:solidFill>
                  <a:schemeClr val="accent2"/>
                </a:solidFill>
                <a:latin typeface="+mj-lt"/>
              </a:rPr>
              <a:t>how we learn</a:t>
            </a:r>
          </a:p>
          <a:p>
            <a:pPr marL="0" indent="0">
              <a:buNone/>
            </a:pPr>
            <a:endParaRPr lang="en-US" sz="1400" dirty="0" smtClean="0">
              <a:solidFill>
                <a:schemeClr val="accent2"/>
              </a:solidFill>
              <a:latin typeface="+mj-lt"/>
            </a:endParaRPr>
          </a:p>
          <a:p>
            <a:r>
              <a:rPr lang="en-US" dirty="0" smtClean="0">
                <a:latin typeface="+mj-lt"/>
              </a:rPr>
              <a:t>It is </a:t>
            </a:r>
            <a:r>
              <a:rPr lang="en-US" b="1" dirty="0" smtClean="0">
                <a:latin typeface="+mj-lt"/>
              </a:rPr>
              <a:t>how we understand: </a:t>
            </a:r>
            <a:endParaRPr lang="en-US" b="1" dirty="0">
              <a:latin typeface="+mj-lt"/>
            </a:endParaRPr>
          </a:p>
          <a:p>
            <a:pPr lvl="1"/>
            <a:r>
              <a:rPr lang="en-US" sz="1900" i="1" dirty="0" smtClean="0">
                <a:solidFill>
                  <a:schemeClr val="accent2"/>
                </a:solidFill>
                <a:latin typeface="+mj-lt"/>
              </a:rPr>
              <a:t>What we are doing</a:t>
            </a:r>
          </a:p>
          <a:p>
            <a:pPr lvl="1"/>
            <a:r>
              <a:rPr lang="en-US" sz="1900" i="1" dirty="0" smtClean="0">
                <a:solidFill>
                  <a:schemeClr val="accent2"/>
                </a:solidFill>
                <a:latin typeface="+mj-lt"/>
              </a:rPr>
              <a:t>Why we are doing it</a:t>
            </a:r>
          </a:p>
          <a:p>
            <a:pPr lvl="1"/>
            <a:r>
              <a:rPr lang="en-US" sz="1900" i="1" dirty="0" smtClean="0">
                <a:solidFill>
                  <a:schemeClr val="accent2"/>
                </a:solidFill>
                <a:latin typeface="+mj-lt"/>
              </a:rPr>
              <a:t>How well we are doing it</a:t>
            </a:r>
          </a:p>
          <a:p>
            <a:pPr lvl="1"/>
            <a:r>
              <a:rPr lang="en-US" sz="1900" i="1" dirty="0" smtClean="0">
                <a:solidFill>
                  <a:schemeClr val="accent2"/>
                </a:solidFill>
                <a:latin typeface="+mj-lt"/>
              </a:rPr>
              <a:t>And what is happening</a:t>
            </a:r>
          </a:p>
          <a:p>
            <a:r>
              <a:rPr lang="en-US" dirty="0" smtClean="0">
                <a:latin typeface="+mj-lt"/>
              </a:rPr>
              <a:t>Analysis of our data helps to </a:t>
            </a:r>
            <a:r>
              <a:rPr lang="en-US" b="1" dirty="0" smtClean="0">
                <a:latin typeface="+mj-lt"/>
              </a:rPr>
              <a:t>identify the decisions </a:t>
            </a:r>
            <a:r>
              <a:rPr lang="en-US" dirty="0" smtClean="0">
                <a:latin typeface="+mj-lt"/>
              </a:rPr>
              <a:t>you need to make  and </a:t>
            </a:r>
            <a:r>
              <a:rPr lang="en-US" b="1" dirty="0" smtClean="0">
                <a:latin typeface="+mj-lt"/>
              </a:rPr>
              <a:t>provides the information needed </a:t>
            </a:r>
            <a:r>
              <a:rPr lang="en-US" dirty="0" smtClean="0">
                <a:latin typeface="+mj-lt"/>
              </a:rPr>
              <a:t>for decision making</a:t>
            </a:r>
          </a:p>
          <a:p>
            <a:pPr lvl="2"/>
            <a:r>
              <a:rPr lang="en-US" dirty="0" smtClean="0">
                <a:latin typeface="+mj-lt"/>
              </a:rPr>
              <a:t>Doing data analysis is bound to cause you to discover that at least some of what you thought just isn't so – which means you may have to change your approach or do some things differently</a:t>
            </a:r>
          </a:p>
          <a:p>
            <a:endParaRPr lang="en-US" dirty="0" smtClean="0">
              <a:latin typeface="+mj-lt"/>
            </a:endParaRPr>
          </a:p>
          <a:p>
            <a:endParaRPr lang="en-US" dirty="0" smtClean="0">
              <a:latin typeface="+mj-lt"/>
            </a:endParaRPr>
          </a:p>
          <a:p>
            <a:endParaRPr lang="en-US" dirty="0" smtClean="0">
              <a:latin typeface="+mj-lt"/>
            </a:endParaRPr>
          </a:p>
          <a:p>
            <a:pPr lvl="1"/>
            <a:endParaRPr lang="en-US"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8780" y="4694556"/>
            <a:ext cx="5772150" cy="2163444"/>
          </a:xfrm>
          <a:prstGeom prst="rect">
            <a:avLst/>
          </a:prstGeom>
        </p:spPr>
      </p:pic>
      <p:sp>
        <p:nvSpPr>
          <p:cNvPr id="2" name="Title 1"/>
          <p:cNvSpPr>
            <a:spLocks noGrp="1"/>
          </p:cNvSpPr>
          <p:nvPr>
            <p:ph type="title"/>
          </p:nvPr>
        </p:nvSpPr>
        <p:spPr/>
        <p:txBody>
          <a:bodyPr>
            <a:normAutofit/>
          </a:bodyPr>
          <a:lstStyle/>
          <a:p>
            <a:r>
              <a:rPr lang="en-US" sz="3600" b="1" dirty="0" smtClean="0">
                <a:latin typeface="+mj-lt"/>
              </a:rPr>
              <a:t>Data Analysis</a:t>
            </a:r>
            <a:endParaRPr lang="en-US" sz="3600" b="1" dirty="0">
              <a:latin typeface="+mj-lt"/>
            </a:endParaRPr>
          </a:p>
        </p:txBody>
      </p:sp>
      <p:sp>
        <p:nvSpPr>
          <p:cNvPr id="3" name="Content Placeholder 2"/>
          <p:cNvSpPr>
            <a:spLocks noGrp="1"/>
          </p:cNvSpPr>
          <p:nvPr>
            <p:ph idx="1"/>
          </p:nvPr>
        </p:nvSpPr>
        <p:spPr/>
        <p:txBody>
          <a:bodyPr>
            <a:normAutofit/>
          </a:bodyPr>
          <a:lstStyle/>
          <a:p>
            <a:endParaRPr lang="en-US" dirty="0" smtClean="0"/>
          </a:p>
          <a:p>
            <a:pPr>
              <a:buNone/>
            </a:pPr>
            <a:endParaRPr lang="en-US" dirty="0"/>
          </a:p>
        </p:txBody>
      </p:sp>
      <p:graphicFrame>
        <p:nvGraphicFramePr>
          <p:cNvPr id="4" name="Diagram 3"/>
          <p:cNvGraphicFramePr/>
          <p:nvPr>
            <p:extLst>
              <p:ext uri="{D42A27DB-BD31-4B8C-83A1-F6EECF244321}">
                <p14:modId xmlns:p14="http://schemas.microsoft.com/office/powerpoint/2010/main" xmlns="" val="342520564"/>
              </p:ext>
            </p:extLst>
          </p:nvPr>
        </p:nvGraphicFramePr>
        <p:xfrm>
          <a:off x="1546860" y="1534160"/>
          <a:ext cx="6096000" cy="500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Prepare for Data Analysis </a:t>
            </a:r>
            <a:endParaRPr lang="en-US" sz="3600" b="1" dirty="0">
              <a:latin typeface="+mj-lt"/>
            </a:endParaRPr>
          </a:p>
        </p:txBody>
      </p:sp>
      <p:pic>
        <p:nvPicPr>
          <p:cNvPr id="4" name="Picture 3"/>
          <p:cNvPicPr>
            <a:picLocks noChangeAspect="1"/>
          </p:cNvPicPr>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1719262" y="2169636"/>
            <a:ext cx="5705475" cy="3600450"/>
          </a:xfrm>
          <a:prstGeom prst="rect">
            <a:avLst/>
          </a:prstGeom>
        </p:spPr>
      </p:pic>
      <p:sp>
        <p:nvSpPr>
          <p:cNvPr id="3" name="Content Placeholder 2"/>
          <p:cNvSpPr>
            <a:spLocks noGrp="1"/>
          </p:cNvSpPr>
          <p:nvPr>
            <p:ph idx="1"/>
          </p:nvPr>
        </p:nvSpPr>
        <p:spPr>
          <a:xfrm>
            <a:off x="457200" y="1859280"/>
            <a:ext cx="8229600" cy="4221163"/>
          </a:xfrm>
        </p:spPr>
        <p:txBody>
          <a:bodyPr>
            <a:normAutofit lnSpcReduction="10000"/>
          </a:bodyPr>
          <a:lstStyle/>
          <a:p>
            <a:r>
              <a:rPr lang="en-US" sz="3200" dirty="0" smtClean="0">
                <a:latin typeface="+mj-lt"/>
              </a:rPr>
              <a:t>Assure the data is complete, accurate, reliable, and timely</a:t>
            </a:r>
          </a:p>
          <a:p>
            <a:pPr marL="0" indent="0">
              <a:buNone/>
            </a:pPr>
            <a:endParaRPr lang="en-US" sz="2000" dirty="0" smtClean="0">
              <a:latin typeface="+mj-lt"/>
            </a:endParaRPr>
          </a:p>
          <a:p>
            <a:r>
              <a:rPr lang="en-US" sz="3200" dirty="0" smtClean="0">
                <a:latin typeface="+mj-lt"/>
              </a:rPr>
              <a:t>Identify questions you have that the analysis of the data can answer</a:t>
            </a:r>
          </a:p>
          <a:p>
            <a:pPr marL="0" indent="0">
              <a:buNone/>
            </a:pPr>
            <a:endParaRPr lang="en-US" sz="2000" dirty="0" smtClean="0">
              <a:latin typeface="+mj-lt"/>
            </a:endParaRPr>
          </a:p>
          <a:p>
            <a:r>
              <a:rPr lang="en-US" sz="3200" dirty="0" smtClean="0">
                <a:latin typeface="+mj-lt"/>
              </a:rPr>
              <a:t>Aggregated the data into meaningful categories so it is easier to understand the relationships</a:t>
            </a:r>
          </a:p>
          <a:p>
            <a:endParaRPr lang="en-US" sz="3200" dirty="0" smtClean="0">
              <a:latin typeface="+mj-lt"/>
            </a:endParaRPr>
          </a:p>
          <a:p>
            <a:endParaRPr lang="en-US" sz="2000"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223479"/>
            <a:ext cx="9144000" cy="1143000"/>
          </a:xfrm>
        </p:spPr>
        <p:txBody>
          <a:bodyPr>
            <a:noAutofit/>
          </a:bodyPr>
          <a:lstStyle/>
          <a:p>
            <a:pPr eaLnBrk="1" hangingPunct="1"/>
            <a:r>
              <a:rPr lang="en-US" sz="3600" b="1" dirty="0" smtClean="0">
                <a:latin typeface="+mj-lt"/>
              </a:rPr>
              <a:t>Understand Data Specified by a Funding Source </a:t>
            </a:r>
          </a:p>
        </p:txBody>
      </p:sp>
      <p:sp>
        <p:nvSpPr>
          <p:cNvPr id="48131" name="Rectangle 3"/>
          <p:cNvSpPr>
            <a:spLocks noGrp="1" noChangeArrowheads="1"/>
          </p:cNvSpPr>
          <p:nvPr>
            <p:ph type="body" idx="1"/>
          </p:nvPr>
        </p:nvSpPr>
        <p:spPr>
          <a:xfrm>
            <a:off x="457200" y="1800310"/>
            <a:ext cx="8229600" cy="4373563"/>
          </a:xfrm>
        </p:spPr>
        <p:txBody>
          <a:bodyPr>
            <a:noAutofit/>
          </a:bodyPr>
          <a:lstStyle/>
          <a:p>
            <a:pPr eaLnBrk="1" hangingPunct="1">
              <a:spcAft>
                <a:spcPts val="1200"/>
              </a:spcAft>
            </a:pPr>
            <a:r>
              <a:rPr lang="en-US" sz="2800" dirty="0" smtClean="0">
                <a:latin typeface="+mj-lt"/>
              </a:rPr>
              <a:t>Sometimes the source of your funding gives you an outcome you are to achieve with their funds </a:t>
            </a:r>
            <a:r>
              <a:rPr lang="en-US" sz="2800" b="1" dirty="0" smtClean="0">
                <a:solidFill>
                  <a:schemeClr val="accent2"/>
                </a:solidFill>
                <a:latin typeface="+mj-lt"/>
              </a:rPr>
              <a:t>AND</a:t>
            </a:r>
            <a:r>
              <a:rPr lang="en-US" sz="2800" dirty="0" smtClean="0">
                <a:latin typeface="+mj-lt"/>
              </a:rPr>
              <a:t> a target that you are expected to hit (number to be served, and number to achieve the specified outcome)</a:t>
            </a:r>
          </a:p>
          <a:p>
            <a:pPr lvl="1">
              <a:spcAft>
                <a:spcPts val="1200"/>
              </a:spcAft>
            </a:pPr>
            <a:r>
              <a:rPr lang="en-US" sz="2400" dirty="0" smtClean="0">
                <a:latin typeface="+mj-lt"/>
              </a:rPr>
              <a:t>This can be </a:t>
            </a:r>
            <a:r>
              <a:rPr lang="en-US" sz="2400" b="1" dirty="0" smtClean="0">
                <a:solidFill>
                  <a:srgbClr val="00B050"/>
                </a:solidFill>
                <a:latin typeface="+mj-lt"/>
              </a:rPr>
              <a:t>good news</a:t>
            </a:r>
            <a:r>
              <a:rPr lang="en-US" sz="2400" dirty="0" smtClean="0">
                <a:latin typeface="+mj-lt"/>
              </a:rPr>
              <a:t>, because it is easy to determine what you are expected to do</a:t>
            </a:r>
          </a:p>
          <a:p>
            <a:pPr lvl="1">
              <a:spcAft>
                <a:spcPts val="1200"/>
              </a:spcAft>
            </a:pPr>
            <a:r>
              <a:rPr lang="en-US" sz="2400" dirty="0" smtClean="0">
                <a:latin typeface="+mj-lt"/>
              </a:rPr>
              <a:t>It may be </a:t>
            </a:r>
            <a:r>
              <a:rPr lang="en-US" sz="2400" b="1" dirty="0" smtClean="0">
                <a:solidFill>
                  <a:srgbClr val="C00000"/>
                </a:solidFill>
                <a:latin typeface="+mj-lt"/>
              </a:rPr>
              <a:t>bad news </a:t>
            </a:r>
            <a:r>
              <a:rPr lang="en-US" sz="2400" dirty="0" smtClean="0">
                <a:latin typeface="+mj-lt"/>
              </a:rPr>
              <a:t>if the imposed target is difficult to hit, or if there are other outcomes that you want to track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 NG Video Series 2">
  <a:themeElements>
    <a:clrScheme name="CAP">
      <a:dk1>
        <a:srgbClr val="000000"/>
      </a:dk1>
      <a:lt1>
        <a:srgbClr val="FFFFFF"/>
      </a:lt1>
      <a:dk2>
        <a:srgbClr val="545454"/>
      </a:dk2>
      <a:lt2>
        <a:srgbClr val="BFBFBF"/>
      </a:lt2>
      <a:accent1>
        <a:srgbClr val="005288"/>
      </a:accent1>
      <a:accent2>
        <a:srgbClr val="C80452"/>
      </a:accent2>
      <a:accent3>
        <a:srgbClr val="6C87B5"/>
      </a:accent3>
      <a:accent4>
        <a:srgbClr val="72993C"/>
      </a:accent4>
      <a:accent5>
        <a:srgbClr val="871E2E"/>
      </a:accent5>
      <a:accent6>
        <a:srgbClr val="005288"/>
      </a:accent6>
      <a:hlink>
        <a:srgbClr val="6C87B5"/>
      </a:hlink>
      <a:folHlink>
        <a:srgbClr val="7299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OMA NG Video Series 2" id="{1CB16A68-2217-46D9-8930-02F302E8326D}" vid="{BAE5D03E-8222-46E5-8FC6-CE34C9FE9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ROMA NG Video Series 2</Template>
  <TotalTime>3270</TotalTime>
  <Words>2706</Words>
  <Application>Microsoft Office PowerPoint</Application>
  <PresentationFormat>On-screen Show (4:3)</PresentationFormat>
  <Paragraphs>255</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ROMA NG Video Series 2</vt:lpstr>
      <vt:lpstr>Evaluation – Analysis of the Data for Boards </vt:lpstr>
      <vt:lpstr>Implementing ROMA –  A Video Series for CAA Boards </vt:lpstr>
      <vt:lpstr>Slide 3</vt:lpstr>
      <vt:lpstr>Board Roles</vt:lpstr>
      <vt:lpstr>What Do We Mean By  Evaluation and Analysis?</vt:lpstr>
      <vt:lpstr>Why Analysis of Data Is Important</vt:lpstr>
      <vt:lpstr>Data Analysis</vt:lpstr>
      <vt:lpstr>Prepare for Data Analysis </vt:lpstr>
      <vt:lpstr>Understand Data Specified by a Funding Source </vt:lpstr>
      <vt:lpstr>Asking the Right Questions</vt:lpstr>
      <vt:lpstr> Some Questions You Want  To Answer With Your Data</vt:lpstr>
      <vt:lpstr>Ability to Target</vt:lpstr>
      <vt:lpstr>Slide 13</vt:lpstr>
      <vt:lpstr>Calculating Targeting Ability </vt:lpstr>
      <vt:lpstr>Using Information from Data Analysis to Make Decisions</vt:lpstr>
      <vt:lpstr>Slide 16</vt:lpstr>
      <vt:lpstr>Analysis        Action</vt:lpstr>
      <vt:lpstr>Find Out</vt:lpstr>
      <vt:lpstr>Continuing the Cycle</vt:lpstr>
      <vt:lpstr>Taking Action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boards</dc:title>
  <dc:creator>ANCRT</dc:creator>
  <cp:lastModifiedBy>Windows User</cp:lastModifiedBy>
  <cp:revision>290</cp:revision>
  <dcterms:created xsi:type="dcterms:W3CDTF">2017-09-07T19:59:37Z</dcterms:created>
  <dcterms:modified xsi:type="dcterms:W3CDTF">2018-06-21T13:27:47Z</dcterms:modified>
</cp:coreProperties>
</file>