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27" r:id="rId2"/>
    <p:sldId id="559" r:id="rId3"/>
    <p:sldId id="546" r:id="rId4"/>
    <p:sldId id="593" r:id="rId5"/>
    <p:sldId id="581" r:id="rId6"/>
    <p:sldId id="594" r:id="rId7"/>
    <p:sldId id="584" r:id="rId8"/>
    <p:sldId id="585" r:id="rId9"/>
    <p:sldId id="595" r:id="rId10"/>
    <p:sldId id="596" r:id="rId11"/>
    <p:sldId id="586" r:id="rId12"/>
    <p:sldId id="587" r:id="rId13"/>
    <p:sldId id="588" r:id="rId14"/>
    <p:sldId id="589" r:id="rId15"/>
    <p:sldId id="590" r:id="rId16"/>
    <p:sldId id="591" r:id="rId17"/>
    <p:sldId id="5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Orr" initials="JO" lastIdx="3" clrIdx="0">
    <p:extLst>
      <p:ext uri="{19B8F6BF-5375-455C-9EA6-DF929625EA0E}">
        <p15:presenceInfo xmlns:p15="http://schemas.microsoft.com/office/powerpoint/2012/main" xmlns="" userId="Jackie O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804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5" autoAdjust="0"/>
    <p:restoredTop sz="60124" autoAdjust="0"/>
  </p:normalViewPr>
  <p:slideViewPr>
    <p:cSldViewPr snapToGrid="0">
      <p:cViewPr varScale="1">
        <p:scale>
          <a:sx n="53" d="100"/>
          <a:sy n="53" d="100"/>
        </p:scale>
        <p:origin x="-208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ABD33-30F1-4173-BA2D-67702F87E325}"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en-US"/>
        </a:p>
      </dgm:t>
    </dgm:pt>
    <dgm:pt modelId="{291CD902-6FA5-4288-BB0C-21C2F1C60CC6}">
      <dgm:prSet phldrT="[Text]"/>
      <dgm:spPr/>
      <dgm:t>
        <a:bodyPr/>
        <a:lstStyle/>
        <a:p>
          <a:r>
            <a:rPr lang="en-US" dirty="0" smtClean="0"/>
            <a:t>Introduction to Implementing ROMA for Boards</a:t>
          </a:r>
          <a:endParaRPr lang="en-US" dirty="0"/>
        </a:p>
      </dgm:t>
    </dgm:pt>
    <dgm:pt modelId="{6E6A9767-FAC1-4DE6-BC5D-28A5FBD81A24}" type="parTrans" cxnId="{5A8034FD-34FA-4B47-91D4-74B6C5FD6F73}">
      <dgm:prSet/>
      <dgm:spPr/>
      <dgm:t>
        <a:bodyPr/>
        <a:lstStyle/>
        <a:p>
          <a:endParaRPr lang="en-US"/>
        </a:p>
      </dgm:t>
    </dgm:pt>
    <dgm:pt modelId="{30E6B257-386A-4E8E-A59E-DE08810FF4A5}" type="sibTrans" cxnId="{5A8034FD-34FA-4B47-91D4-74B6C5FD6F73}">
      <dgm:prSet/>
      <dgm:spPr/>
      <dgm:t>
        <a:bodyPr/>
        <a:lstStyle/>
        <a:p>
          <a:endParaRPr lang="en-US"/>
        </a:p>
      </dgm:t>
    </dgm:pt>
    <dgm:pt modelId="{FD148CD7-C5D0-421B-9012-BA10DACEE5CA}">
      <dgm:prSet phldrT="[Text]" custT="1"/>
      <dgm:spPr/>
      <dgm:t>
        <a:bodyPr/>
        <a:lstStyle/>
        <a:p>
          <a:r>
            <a:rPr lang="en-US" sz="2400" b="0" dirty="0" smtClean="0"/>
            <a:t>Creating a Local Theory of Change</a:t>
          </a:r>
          <a:endParaRPr lang="en-US" sz="2400" b="0" dirty="0"/>
        </a:p>
      </dgm:t>
    </dgm:pt>
    <dgm:pt modelId="{AC78A490-CE70-43BC-BE6D-C8B53C8BC224}" type="parTrans" cxnId="{7836D8B9-FDDC-49F6-B423-EE2EE8E30487}">
      <dgm:prSet/>
      <dgm:spPr/>
      <dgm:t>
        <a:bodyPr/>
        <a:lstStyle/>
        <a:p>
          <a:endParaRPr lang="en-US"/>
        </a:p>
      </dgm:t>
    </dgm:pt>
    <dgm:pt modelId="{CBB82C42-79B2-4A8B-81CC-61095FD76CE0}" type="sibTrans" cxnId="{7836D8B9-FDDC-49F6-B423-EE2EE8E30487}">
      <dgm:prSet/>
      <dgm:spPr/>
      <dgm:t>
        <a:bodyPr/>
        <a:lstStyle/>
        <a:p>
          <a:endParaRPr lang="en-US"/>
        </a:p>
      </dgm:t>
    </dgm:pt>
    <dgm:pt modelId="{C6A8883E-ABD8-41BB-A656-E058E10F11F1}">
      <dgm:prSet phldrT="[Text]" custT="1"/>
      <dgm:spPr/>
      <dgm:t>
        <a:bodyPr/>
        <a:lstStyle/>
        <a:p>
          <a:pPr algn="ctr"/>
          <a:r>
            <a:rPr lang="en-US" sz="2400" dirty="0" smtClean="0"/>
            <a:t>Strategic </a:t>
          </a:r>
        </a:p>
        <a:p>
          <a:pPr algn="ctr"/>
          <a:r>
            <a:rPr lang="en-US" sz="2400" dirty="0" smtClean="0"/>
            <a:t>Planning</a:t>
          </a:r>
          <a:endParaRPr lang="en-US" sz="2400" dirty="0"/>
        </a:p>
      </dgm:t>
    </dgm:pt>
    <dgm:pt modelId="{A758CA35-BECD-4F71-BBC3-1CDE54F41D6F}" type="parTrans" cxnId="{1A512154-F25A-49EF-8530-15E0AE87941D}">
      <dgm:prSet/>
      <dgm:spPr/>
      <dgm:t>
        <a:bodyPr/>
        <a:lstStyle/>
        <a:p>
          <a:endParaRPr lang="en-US"/>
        </a:p>
      </dgm:t>
    </dgm:pt>
    <dgm:pt modelId="{7B42C12F-607B-4CE7-93DE-6E1C5505F91C}" type="sibTrans" cxnId="{1A512154-F25A-49EF-8530-15E0AE87941D}">
      <dgm:prSet/>
      <dgm:spPr/>
      <dgm:t>
        <a:bodyPr/>
        <a:lstStyle/>
        <a:p>
          <a:endParaRPr lang="en-US"/>
        </a:p>
      </dgm:t>
    </dgm:pt>
    <dgm:pt modelId="{80C6516B-0C3E-4A66-8DCF-CBE22DBFCFE8}">
      <dgm:prSet phldrT="[Text]"/>
      <dgm:spPr/>
      <dgm:t>
        <a:bodyPr/>
        <a:lstStyle/>
        <a:p>
          <a:r>
            <a:rPr lang="en-US" dirty="0" smtClean="0"/>
            <a:t>Implementation of Services and Strategies</a:t>
          </a:r>
          <a:endParaRPr lang="en-US" dirty="0"/>
        </a:p>
      </dgm:t>
    </dgm:pt>
    <dgm:pt modelId="{47DFB490-715F-456C-BCDD-648307D7E8B3}" type="parTrans" cxnId="{54013A41-3D77-49BA-9E82-7E9A8D3120D1}">
      <dgm:prSet/>
      <dgm:spPr/>
      <dgm:t>
        <a:bodyPr/>
        <a:lstStyle/>
        <a:p>
          <a:endParaRPr lang="en-US"/>
        </a:p>
      </dgm:t>
    </dgm:pt>
    <dgm:pt modelId="{95FEF68D-6713-413B-A4FC-DBF586222EEE}" type="sibTrans" cxnId="{54013A41-3D77-49BA-9E82-7E9A8D3120D1}">
      <dgm:prSet/>
      <dgm:spPr/>
      <dgm:t>
        <a:bodyPr/>
        <a:lstStyle/>
        <a:p>
          <a:endParaRPr lang="en-US"/>
        </a:p>
      </dgm:t>
    </dgm:pt>
    <dgm:pt modelId="{3FB0C856-3C53-428E-AC30-41C3965CA552}">
      <dgm:prSet phldrT="[Text]" custT="1"/>
      <dgm:spPr/>
      <dgm:t>
        <a:bodyPr/>
        <a:lstStyle/>
        <a:p>
          <a:r>
            <a:rPr lang="en-US" sz="3600" dirty="0" smtClean="0"/>
            <a:t>Observing and Reporting Results</a:t>
          </a:r>
          <a:endParaRPr lang="en-US" sz="3600" dirty="0"/>
        </a:p>
      </dgm:t>
    </dgm:pt>
    <dgm:pt modelId="{50B225BD-C9B6-4961-94AB-F4B9365119F4}" type="parTrans" cxnId="{8ACDF693-F0D9-4997-8FD3-448B2C5F08C0}">
      <dgm:prSet/>
      <dgm:spPr/>
      <dgm:t>
        <a:bodyPr/>
        <a:lstStyle/>
        <a:p>
          <a:endParaRPr lang="en-US"/>
        </a:p>
      </dgm:t>
    </dgm:pt>
    <dgm:pt modelId="{F5A61928-1D5A-4753-A577-5CB73D9B215A}" type="sibTrans" cxnId="{8ACDF693-F0D9-4997-8FD3-448B2C5F08C0}">
      <dgm:prSet/>
      <dgm:spPr/>
      <dgm:t>
        <a:bodyPr/>
        <a:lstStyle/>
        <a:p>
          <a:endParaRPr lang="en-US"/>
        </a:p>
      </dgm:t>
    </dgm:pt>
    <dgm:pt modelId="{621F3954-6B3F-44BA-8B56-45B37F2671E2}">
      <dgm:prSet/>
      <dgm:spPr/>
      <dgm:t>
        <a:bodyPr/>
        <a:lstStyle/>
        <a:p>
          <a:r>
            <a:rPr lang="en-US" dirty="0" smtClean="0"/>
            <a:t>Community Needs Assessments</a:t>
          </a:r>
          <a:endParaRPr lang="en-US" dirty="0"/>
        </a:p>
      </dgm:t>
    </dgm:pt>
    <dgm:pt modelId="{E4508E51-E55E-4FFE-A811-DAEF297D2077}" type="parTrans" cxnId="{A9DBA875-258C-4B0C-8316-417AE44BEABB}">
      <dgm:prSet/>
      <dgm:spPr/>
      <dgm:t>
        <a:bodyPr/>
        <a:lstStyle/>
        <a:p>
          <a:endParaRPr lang="en-US"/>
        </a:p>
      </dgm:t>
    </dgm:pt>
    <dgm:pt modelId="{A5165A64-6856-4C8F-A666-51ED7D08990D}" type="sibTrans" cxnId="{A9DBA875-258C-4B0C-8316-417AE44BEABB}">
      <dgm:prSet/>
      <dgm:spPr/>
      <dgm:t>
        <a:bodyPr/>
        <a:lstStyle/>
        <a:p>
          <a:endParaRPr lang="en-US"/>
        </a:p>
      </dgm:t>
    </dgm:pt>
    <dgm:pt modelId="{49315D18-8655-4966-B905-1FE7AA67E132}">
      <dgm:prSet phldrT="[Text]" custT="1"/>
      <dgm:spPr/>
      <dgm:t>
        <a:bodyPr/>
        <a:lstStyle/>
        <a:p>
          <a:r>
            <a:rPr lang="en-US" sz="2400" dirty="0" smtClean="0"/>
            <a:t>Analysis and Evaluation</a:t>
          </a:r>
          <a:endParaRPr lang="en-US" sz="2400" dirty="0"/>
        </a:p>
      </dgm:t>
    </dgm:pt>
    <dgm:pt modelId="{30CD7455-A6C8-47DC-9D12-F6876627D38E}" type="parTrans" cxnId="{2C279118-D4A6-4C30-8096-BD6ED8876F91}">
      <dgm:prSet/>
      <dgm:spPr/>
      <dgm:t>
        <a:bodyPr/>
        <a:lstStyle/>
        <a:p>
          <a:endParaRPr lang="en-US"/>
        </a:p>
      </dgm:t>
    </dgm:pt>
    <dgm:pt modelId="{9C72369A-519D-4DF1-B4B4-6CEE30244FA8}" type="sibTrans" cxnId="{2C279118-D4A6-4C30-8096-BD6ED8876F91}">
      <dgm:prSet/>
      <dgm:spPr/>
      <dgm:t>
        <a:bodyPr/>
        <a:lstStyle/>
        <a:p>
          <a:endParaRPr lang="en-US"/>
        </a:p>
      </dgm:t>
    </dgm:pt>
    <dgm:pt modelId="{2185C29E-DC4F-46A1-B5BD-6293DD867197}" type="pres">
      <dgm:prSet presAssocID="{C30ABD33-30F1-4173-BA2D-67702F87E325}" presName="diagram" presStyleCnt="0">
        <dgm:presLayoutVars>
          <dgm:dir/>
          <dgm:resizeHandles val="exact"/>
        </dgm:presLayoutVars>
      </dgm:prSet>
      <dgm:spPr/>
      <dgm:t>
        <a:bodyPr/>
        <a:lstStyle/>
        <a:p>
          <a:endParaRPr lang="en-US"/>
        </a:p>
      </dgm:t>
    </dgm:pt>
    <dgm:pt modelId="{6BCB6F61-4437-465E-8AB7-A28243EDCADF}" type="pres">
      <dgm:prSet presAssocID="{291CD902-6FA5-4288-BB0C-21C2F1C60CC6}" presName="node" presStyleLbl="node1" presStyleIdx="0" presStyleCnt="7" custLinFactX="32984" custLinFactNeighborX="100000" custLinFactNeighborY="-39962">
        <dgm:presLayoutVars>
          <dgm:bulletEnabled val="1"/>
        </dgm:presLayoutVars>
      </dgm:prSet>
      <dgm:spPr/>
      <dgm:t>
        <a:bodyPr/>
        <a:lstStyle/>
        <a:p>
          <a:endParaRPr lang="en-US"/>
        </a:p>
      </dgm:t>
    </dgm:pt>
    <dgm:pt modelId="{7CD1AB0F-7D90-455E-AFB2-1F958413F721}" type="pres">
      <dgm:prSet presAssocID="{30E6B257-386A-4E8E-A59E-DE08810FF4A5}" presName="sibTrans" presStyleCnt="0"/>
      <dgm:spPr/>
      <dgm:t>
        <a:bodyPr/>
        <a:lstStyle/>
        <a:p>
          <a:endParaRPr lang="en-US"/>
        </a:p>
      </dgm:t>
    </dgm:pt>
    <dgm:pt modelId="{EE46CAEA-2BA4-4CCE-87E4-107F83203921}" type="pres">
      <dgm:prSet presAssocID="{621F3954-6B3F-44BA-8B56-45B37F2671E2}" presName="node" presStyleLbl="node1" presStyleIdx="1" presStyleCnt="7" custScaleX="83990" custScaleY="86267" custLinFactNeighborX="-68137" custLinFactNeighborY="51030">
        <dgm:presLayoutVars>
          <dgm:bulletEnabled val="1"/>
        </dgm:presLayoutVars>
      </dgm:prSet>
      <dgm:spPr/>
      <dgm:t>
        <a:bodyPr/>
        <a:lstStyle/>
        <a:p>
          <a:endParaRPr lang="en-US"/>
        </a:p>
      </dgm:t>
    </dgm:pt>
    <dgm:pt modelId="{CF8D7148-9850-4A55-810C-FEADA22C8FEB}" type="pres">
      <dgm:prSet presAssocID="{A5165A64-6856-4C8F-A666-51ED7D08990D}" presName="sibTrans" presStyleCnt="0"/>
      <dgm:spPr/>
      <dgm:t>
        <a:bodyPr/>
        <a:lstStyle/>
        <a:p>
          <a:endParaRPr lang="en-US"/>
        </a:p>
      </dgm:t>
    </dgm:pt>
    <dgm:pt modelId="{68EA17DA-EF54-46B6-B9F2-F8C49A7D751D}" type="pres">
      <dgm:prSet presAssocID="{FD148CD7-C5D0-421B-9012-BA10DACEE5CA}" presName="node" presStyleLbl="node1" presStyleIdx="2" presStyleCnt="7" custScaleX="91547" custScaleY="84333" custLinFactNeighborX="50790" custLinFactNeighborY="17208">
        <dgm:presLayoutVars>
          <dgm:bulletEnabled val="1"/>
        </dgm:presLayoutVars>
      </dgm:prSet>
      <dgm:spPr/>
      <dgm:t>
        <a:bodyPr/>
        <a:lstStyle/>
        <a:p>
          <a:endParaRPr lang="en-US"/>
        </a:p>
      </dgm:t>
    </dgm:pt>
    <dgm:pt modelId="{884B5C3D-152F-4311-BCE9-1ED3E962615F}" type="pres">
      <dgm:prSet presAssocID="{CBB82C42-79B2-4A8B-81CC-61095FD76CE0}" presName="sibTrans" presStyleCnt="0"/>
      <dgm:spPr/>
      <dgm:t>
        <a:bodyPr/>
        <a:lstStyle/>
        <a:p>
          <a:endParaRPr lang="en-US"/>
        </a:p>
      </dgm:t>
    </dgm:pt>
    <dgm:pt modelId="{90A5D5D7-B622-4526-BCC2-A83BC75CD905}" type="pres">
      <dgm:prSet presAssocID="{C6A8883E-ABD8-41BB-A656-E058E10F11F1}" presName="node" presStyleLbl="node1" presStyleIdx="3" presStyleCnt="7" custScaleX="88474" custScaleY="70378" custLinFactX="-53856" custLinFactNeighborX="-100000" custLinFactNeighborY="79805">
        <dgm:presLayoutVars>
          <dgm:bulletEnabled val="1"/>
        </dgm:presLayoutVars>
      </dgm:prSet>
      <dgm:spPr/>
      <dgm:t>
        <a:bodyPr/>
        <a:lstStyle/>
        <a:p>
          <a:endParaRPr lang="en-US"/>
        </a:p>
      </dgm:t>
    </dgm:pt>
    <dgm:pt modelId="{A240F38C-3FA6-4D90-A633-9BA4BD42F896}" type="pres">
      <dgm:prSet presAssocID="{7B42C12F-607B-4CE7-93DE-6E1C5505F91C}" presName="sibTrans" presStyleCnt="0"/>
      <dgm:spPr/>
      <dgm:t>
        <a:bodyPr/>
        <a:lstStyle/>
        <a:p>
          <a:endParaRPr lang="en-US"/>
        </a:p>
      </dgm:t>
    </dgm:pt>
    <dgm:pt modelId="{7C4740A7-9F19-40FA-BB23-C95FA2F3167E}" type="pres">
      <dgm:prSet presAssocID="{80C6516B-0C3E-4A66-8DCF-CBE22DBFCFE8}" presName="node" presStyleLbl="node1" presStyleIdx="4" presStyleCnt="7" custScaleX="88582" custScaleY="91476" custLinFactNeighborX="-1398" custLinFactNeighborY="21283">
        <dgm:presLayoutVars>
          <dgm:bulletEnabled val="1"/>
        </dgm:presLayoutVars>
      </dgm:prSet>
      <dgm:spPr/>
      <dgm:t>
        <a:bodyPr/>
        <a:lstStyle/>
        <a:p>
          <a:endParaRPr lang="en-US"/>
        </a:p>
      </dgm:t>
    </dgm:pt>
    <dgm:pt modelId="{A58927BA-D696-400B-979A-61F6EF091411}" type="pres">
      <dgm:prSet presAssocID="{95FEF68D-6713-413B-A4FC-DBF586222EEE}" presName="sibTrans" presStyleCnt="0"/>
      <dgm:spPr/>
      <dgm:t>
        <a:bodyPr/>
        <a:lstStyle/>
        <a:p>
          <a:endParaRPr lang="en-US"/>
        </a:p>
      </dgm:t>
    </dgm:pt>
    <dgm:pt modelId="{F0358564-9380-4563-BCC6-23B07D89DE5B}" type="pres">
      <dgm:prSet presAssocID="{3FB0C856-3C53-428E-AC30-41C3965CA552}" presName="node" presStyleLbl="node1" presStyleIdx="5" presStyleCnt="7" custScaleX="116238" custScaleY="208772" custLinFactX="9269" custLinFactNeighborX="100000" custLinFactNeighborY="17894">
        <dgm:presLayoutVars>
          <dgm:bulletEnabled val="1"/>
        </dgm:presLayoutVars>
      </dgm:prSet>
      <dgm:spPr/>
      <dgm:t>
        <a:bodyPr/>
        <a:lstStyle/>
        <a:p>
          <a:endParaRPr lang="en-US"/>
        </a:p>
      </dgm:t>
    </dgm:pt>
    <dgm:pt modelId="{F41F9A1B-F5B1-4F7C-A504-35F7611465BC}" type="pres">
      <dgm:prSet presAssocID="{F5A61928-1D5A-4753-A577-5CB73D9B215A}" presName="sibTrans" presStyleCnt="0"/>
      <dgm:spPr/>
      <dgm:t>
        <a:bodyPr/>
        <a:lstStyle/>
        <a:p>
          <a:endParaRPr lang="en-US"/>
        </a:p>
      </dgm:t>
    </dgm:pt>
    <dgm:pt modelId="{2F7FA04F-12A0-4EB7-B245-C1EA4C533C82}" type="pres">
      <dgm:prSet presAssocID="{49315D18-8655-4966-B905-1FE7AA67E132}" presName="node" presStyleLbl="node1" presStyleIdx="6" presStyleCnt="7" custScaleX="74663" custScaleY="97470" custLinFactX="-21134" custLinFactNeighborX="-100000" custLinFactNeighborY="35967">
        <dgm:presLayoutVars>
          <dgm:bulletEnabled val="1"/>
        </dgm:presLayoutVars>
      </dgm:prSet>
      <dgm:spPr/>
      <dgm:t>
        <a:bodyPr/>
        <a:lstStyle/>
        <a:p>
          <a:endParaRPr lang="en-US"/>
        </a:p>
      </dgm:t>
    </dgm:pt>
  </dgm:ptLst>
  <dgm:cxnLst>
    <dgm:cxn modelId="{60256AE6-3513-4981-945F-78D9C835AEB7}" type="presOf" srcId="{621F3954-6B3F-44BA-8B56-45B37F2671E2}" destId="{EE46CAEA-2BA4-4CCE-87E4-107F83203921}" srcOrd="0" destOrd="0" presId="urn:microsoft.com/office/officeart/2005/8/layout/default#1"/>
    <dgm:cxn modelId="{5A8034FD-34FA-4B47-91D4-74B6C5FD6F73}" srcId="{C30ABD33-30F1-4173-BA2D-67702F87E325}" destId="{291CD902-6FA5-4288-BB0C-21C2F1C60CC6}" srcOrd="0" destOrd="0" parTransId="{6E6A9767-FAC1-4DE6-BC5D-28A5FBD81A24}" sibTransId="{30E6B257-386A-4E8E-A59E-DE08810FF4A5}"/>
    <dgm:cxn modelId="{831CF553-DC50-4516-9D94-4F866F337525}" type="presOf" srcId="{49315D18-8655-4966-B905-1FE7AA67E132}" destId="{2F7FA04F-12A0-4EB7-B245-C1EA4C533C82}" srcOrd="0" destOrd="0" presId="urn:microsoft.com/office/officeart/2005/8/layout/default#1"/>
    <dgm:cxn modelId="{2C279118-D4A6-4C30-8096-BD6ED8876F91}" srcId="{C30ABD33-30F1-4173-BA2D-67702F87E325}" destId="{49315D18-8655-4966-B905-1FE7AA67E132}" srcOrd="6" destOrd="0" parTransId="{30CD7455-A6C8-47DC-9D12-F6876627D38E}" sibTransId="{9C72369A-519D-4DF1-B4B4-6CEE30244FA8}"/>
    <dgm:cxn modelId="{8ACDF693-F0D9-4997-8FD3-448B2C5F08C0}" srcId="{C30ABD33-30F1-4173-BA2D-67702F87E325}" destId="{3FB0C856-3C53-428E-AC30-41C3965CA552}" srcOrd="5" destOrd="0" parTransId="{50B225BD-C9B6-4961-94AB-F4B9365119F4}" sibTransId="{F5A61928-1D5A-4753-A577-5CB73D9B215A}"/>
    <dgm:cxn modelId="{D6DF8AE1-12CE-4972-ACC6-A4B854195E5B}" type="presOf" srcId="{C6A8883E-ABD8-41BB-A656-E058E10F11F1}" destId="{90A5D5D7-B622-4526-BCC2-A83BC75CD905}" srcOrd="0" destOrd="0" presId="urn:microsoft.com/office/officeart/2005/8/layout/default#1"/>
    <dgm:cxn modelId="{7836D8B9-FDDC-49F6-B423-EE2EE8E30487}" srcId="{C30ABD33-30F1-4173-BA2D-67702F87E325}" destId="{FD148CD7-C5D0-421B-9012-BA10DACEE5CA}" srcOrd="2" destOrd="0" parTransId="{AC78A490-CE70-43BC-BE6D-C8B53C8BC224}" sibTransId="{CBB82C42-79B2-4A8B-81CC-61095FD76CE0}"/>
    <dgm:cxn modelId="{81D3F620-E457-48AF-9F3A-F5C902F275F5}" type="presOf" srcId="{FD148CD7-C5D0-421B-9012-BA10DACEE5CA}" destId="{68EA17DA-EF54-46B6-B9F2-F8C49A7D751D}" srcOrd="0" destOrd="0" presId="urn:microsoft.com/office/officeart/2005/8/layout/default#1"/>
    <dgm:cxn modelId="{AFA54CB8-1C5A-41CD-AE06-21FB3FFDE64C}" type="presOf" srcId="{291CD902-6FA5-4288-BB0C-21C2F1C60CC6}" destId="{6BCB6F61-4437-465E-8AB7-A28243EDCADF}" srcOrd="0" destOrd="0" presId="urn:microsoft.com/office/officeart/2005/8/layout/default#1"/>
    <dgm:cxn modelId="{8F410A7A-07AA-40AD-B675-78BEA439D67F}" type="presOf" srcId="{C30ABD33-30F1-4173-BA2D-67702F87E325}" destId="{2185C29E-DC4F-46A1-B5BD-6293DD867197}" srcOrd="0" destOrd="0" presId="urn:microsoft.com/office/officeart/2005/8/layout/default#1"/>
    <dgm:cxn modelId="{1A512154-F25A-49EF-8530-15E0AE87941D}" srcId="{C30ABD33-30F1-4173-BA2D-67702F87E325}" destId="{C6A8883E-ABD8-41BB-A656-E058E10F11F1}" srcOrd="3" destOrd="0" parTransId="{A758CA35-BECD-4F71-BBC3-1CDE54F41D6F}" sibTransId="{7B42C12F-607B-4CE7-93DE-6E1C5505F91C}"/>
    <dgm:cxn modelId="{A9DBA875-258C-4B0C-8316-417AE44BEABB}" srcId="{C30ABD33-30F1-4173-BA2D-67702F87E325}" destId="{621F3954-6B3F-44BA-8B56-45B37F2671E2}" srcOrd="1" destOrd="0" parTransId="{E4508E51-E55E-4FFE-A811-DAEF297D2077}" sibTransId="{A5165A64-6856-4C8F-A666-51ED7D08990D}"/>
    <dgm:cxn modelId="{54013A41-3D77-49BA-9E82-7E9A8D3120D1}" srcId="{C30ABD33-30F1-4173-BA2D-67702F87E325}" destId="{80C6516B-0C3E-4A66-8DCF-CBE22DBFCFE8}" srcOrd="4" destOrd="0" parTransId="{47DFB490-715F-456C-BCDD-648307D7E8B3}" sibTransId="{95FEF68D-6713-413B-A4FC-DBF586222EEE}"/>
    <dgm:cxn modelId="{88624502-39F0-472F-90C8-4B6B5B7CA43C}" type="presOf" srcId="{3FB0C856-3C53-428E-AC30-41C3965CA552}" destId="{F0358564-9380-4563-BCC6-23B07D89DE5B}" srcOrd="0" destOrd="0" presId="urn:microsoft.com/office/officeart/2005/8/layout/default#1"/>
    <dgm:cxn modelId="{EDAE5724-545A-4A02-A514-AB4903323AA7}" type="presOf" srcId="{80C6516B-0C3E-4A66-8DCF-CBE22DBFCFE8}" destId="{7C4740A7-9F19-40FA-BB23-C95FA2F3167E}" srcOrd="0" destOrd="0" presId="urn:microsoft.com/office/officeart/2005/8/layout/default#1"/>
    <dgm:cxn modelId="{702882D7-6579-411D-B6D9-C7F7F68E753C}" type="presParOf" srcId="{2185C29E-DC4F-46A1-B5BD-6293DD867197}" destId="{6BCB6F61-4437-465E-8AB7-A28243EDCADF}" srcOrd="0" destOrd="0" presId="urn:microsoft.com/office/officeart/2005/8/layout/default#1"/>
    <dgm:cxn modelId="{3F55D6BD-FA5F-444D-8097-48D54CA3C443}" type="presParOf" srcId="{2185C29E-DC4F-46A1-B5BD-6293DD867197}" destId="{7CD1AB0F-7D90-455E-AFB2-1F958413F721}" srcOrd="1" destOrd="0" presId="urn:microsoft.com/office/officeart/2005/8/layout/default#1"/>
    <dgm:cxn modelId="{66466098-6D49-41B1-BD53-906B75A26495}" type="presParOf" srcId="{2185C29E-DC4F-46A1-B5BD-6293DD867197}" destId="{EE46CAEA-2BA4-4CCE-87E4-107F83203921}" srcOrd="2" destOrd="0" presId="urn:microsoft.com/office/officeart/2005/8/layout/default#1"/>
    <dgm:cxn modelId="{34765EE6-2602-4FB4-BF9F-3E4491A1B57D}" type="presParOf" srcId="{2185C29E-DC4F-46A1-B5BD-6293DD867197}" destId="{CF8D7148-9850-4A55-810C-FEADA22C8FEB}" srcOrd="3" destOrd="0" presId="urn:microsoft.com/office/officeart/2005/8/layout/default#1"/>
    <dgm:cxn modelId="{74D4F9E5-40E2-44C6-B1FF-FC97AC1261DE}" type="presParOf" srcId="{2185C29E-DC4F-46A1-B5BD-6293DD867197}" destId="{68EA17DA-EF54-46B6-B9F2-F8C49A7D751D}" srcOrd="4" destOrd="0" presId="urn:microsoft.com/office/officeart/2005/8/layout/default#1"/>
    <dgm:cxn modelId="{849EBB0C-7BDE-4F13-98FE-53B914022814}" type="presParOf" srcId="{2185C29E-DC4F-46A1-B5BD-6293DD867197}" destId="{884B5C3D-152F-4311-BCE9-1ED3E962615F}" srcOrd="5" destOrd="0" presId="urn:microsoft.com/office/officeart/2005/8/layout/default#1"/>
    <dgm:cxn modelId="{52F372D9-ABEE-4C61-9765-F6373EC1DD25}" type="presParOf" srcId="{2185C29E-DC4F-46A1-B5BD-6293DD867197}" destId="{90A5D5D7-B622-4526-BCC2-A83BC75CD905}" srcOrd="6" destOrd="0" presId="urn:microsoft.com/office/officeart/2005/8/layout/default#1"/>
    <dgm:cxn modelId="{B1853FDD-BEEF-483A-8E05-CD0849B87C77}" type="presParOf" srcId="{2185C29E-DC4F-46A1-B5BD-6293DD867197}" destId="{A240F38C-3FA6-4D90-A633-9BA4BD42F896}" srcOrd="7" destOrd="0" presId="urn:microsoft.com/office/officeart/2005/8/layout/default#1"/>
    <dgm:cxn modelId="{AB3BA43E-E1C7-4994-8A3D-A8547000989A}" type="presParOf" srcId="{2185C29E-DC4F-46A1-B5BD-6293DD867197}" destId="{7C4740A7-9F19-40FA-BB23-C95FA2F3167E}" srcOrd="8" destOrd="0" presId="urn:microsoft.com/office/officeart/2005/8/layout/default#1"/>
    <dgm:cxn modelId="{09E4B4D3-97CE-48E6-888C-6AD9CB7E12F2}" type="presParOf" srcId="{2185C29E-DC4F-46A1-B5BD-6293DD867197}" destId="{A58927BA-D696-400B-979A-61F6EF091411}" srcOrd="9" destOrd="0" presId="urn:microsoft.com/office/officeart/2005/8/layout/default#1"/>
    <dgm:cxn modelId="{3E1D22B3-624A-4804-BF05-FBC2784C7C9C}" type="presParOf" srcId="{2185C29E-DC4F-46A1-B5BD-6293DD867197}" destId="{F0358564-9380-4563-BCC6-23B07D89DE5B}" srcOrd="10" destOrd="0" presId="urn:microsoft.com/office/officeart/2005/8/layout/default#1"/>
    <dgm:cxn modelId="{05E398F2-1C8E-4CE1-A0BB-8C1A774E4CA6}" type="presParOf" srcId="{2185C29E-DC4F-46A1-B5BD-6293DD867197}" destId="{F41F9A1B-F5B1-4F7C-A504-35F7611465BC}" srcOrd="11" destOrd="0" presId="urn:microsoft.com/office/officeart/2005/8/layout/default#1"/>
    <dgm:cxn modelId="{5A71C680-D5C5-4A17-9D41-7B1568BB66B7}" type="presParOf" srcId="{2185C29E-DC4F-46A1-B5BD-6293DD867197}" destId="{2F7FA04F-12A0-4EB7-B245-C1EA4C533C82}" srcOrd="12"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B6F61-4437-465E-8AB7-A28243EDCADF}">
      <dsp:nvSpPr>
        <dsp:cNvPr id="0" name=""/>
        <dsp:cNvSpPr/>
      </dsp:nvSpPr>
      <dsp:spPr>
        <a:xfrm>
          <a:off x="2983850" y="0"/>
          <a:ext cx="2238766" cy="13432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Introduction to Implementing ROMA for Boards</a:t>
          </a:r>
          <a:endParaRPr lang="en-US" sz="2100" kern="1200" dirty="0"/>
        </a:p>
      </dsp:txBody>
      <dsp:txXfrm>
        <a:off x="2983850" y="0"/>
        <a:ext cx="2238766" cy="1343259"/>
      </dsp:txXfrm>
    </dsp:sp>
    <dsp:sp modelId="{EE46CAEA-2BA4-4CCE-87E4-107F83203921}">
      <dsp:nvSpPr>
        <dsp:cNvPr id="0" name=""/>
        <dsp:cNvSpPr/>
      </dsp:nvSpPr>
      <dsp:spPr>
        <a:xfrm>
          <a:off x="943863" y="1062312"/>
          <a:ext cx="1880339" cy="1158789"/>
        </a:xfrm>
        <a:prstGeom prst="rect">
          <a:avLst/>
        </a:prstGeom>
        <a:solidFill>
          <a:schemeClr val="accent4">
            <a:hueOff val="2656934"/>
            <a:satOff val="333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Community Needs Assessments</a:t>
          </a:r>
          <a:endParaRPr lang="en-US" sz="2100" kern="1200" dirty="0"/>
        </a:p>
      </dsp:txBody>
      <dsp:txXfrm>
        <a:off x="943863" y="1062312"/>
        <a:ext cx="1880339" cy="1158789"/>
      </dsp:txXfrm>
    </dsp:sp>
    <dsp:sp modelId="{68EA17DA-EF54-46B6-B9F2-F8C49A7D751D}">
      <dsp:nvSpPr>
        <dsp:cNvPr id="0" name=""/>
        <dsp:cNvSpPr/>
      </dsp:nvSpPr>
      <dsp:spPr>
        <a:xfrm>
          <a:off x="5710578" y="620984"/>
          <a:ext cx="2049523" cy="1132811"/>
        </a:xfrm>
        <a:prstGeom prst="rect">
          <a:avLst/>
        </a:prstGeom>
        <a:solidFill>
          <a:schemeClr val="accent4">
            <a:hueOff val="5313867"/>
            <a:satOff val="666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Creating a Local Theory of Change</a:t>
          </a:r>
          <a:endParaRPr lang="en-US" sz="2400" b="0" kern="1200" dirty="0"/>
        </a:p>
      </dsp:txBody>
      <dsp:txXfrm>
        <a:off x="5710578" y="620984"/>
        <a:ext cx="2049523" cy="1132811"/>
      </dsp:txXfrm>
    </dsp:sp>
    <dsp:sp modelId="{90A5D5D7-B622-4526-BCC2-A83BC75CD905}">
      <dsp:nvSpPr>
        <dsp:cNvPr id="0" name=""/>
        <dsp:cNvSpPr/>
      </dsp:nvSpPr>
      <dsp:spPr>
        <a:xfrm>
          <a:off x="3402432" y="1555550"/>
          <a:ext cx="1980726" cy="945359"/>
        </a:xfrm>
        <a:prstGeom prst="rect">
          <a:avLst/>
        </a:prstGeom>
        <a:solidFill>
          <a:schemeClr val="accent4">
            <a:hueOff val="7970801"/>
            <a:satOff val="9990"/>
            <a:lumOff val="-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Strategic </a:t>
          </a:r>
        </a:p>
        <a:p>
          <a:pPr lvl="0" algn="ctr" defTabSz="1066800">
            <a:lnSpc>
              <a:spcPct val="90000"/>
            </a:lnSpc>
            <a:spcBef>
              <a:spcPct val="0"/>
            </a:spcBef>
            <a:spcAft>
              <a:spcPct val="35000"/>
            </a:spcAft>
          </a:pPr>
          <a:r>
            <a:rPr lang="en-US" sz="2400" kern="1200" dirty="0" smtClean="0"/>
            <a:t>Planning</a:t>
          </a:r>
          <a:endParaRPr lang="en-US" sz="2400" kern="1200" dirty="0"/>
        </a:p>
      </dsp:txBody>
      <dsp:txXfrm>
        <a:off x="3402432" y="1555550"/>
        <a:ext cx="1980726" cy="945359"/>
      </dsp:txXfrm>
    </dsp:sp>
    <dsp:sp modelId="{7C4740A7-9F19-40FA-BB23-C95FA2F3167E}">
      <dsp:nvSpPr>
        <dsp:cNvPr id="0" name=""/>
        <dsp:cNvSpPr/>
      </dsp:nvSpPr>
      <dsp:spPr>
        <a:xfrm>
          <a:off x="1033481" y="2925429"/>
          <a:ext cx="1983143" cy="1228760"/>
        </a:xfrm>
        <a:prstGeom prst="rect">
          <a:avLst/>
        </a:prstGeom>
        <a:solidFill>
          <a:schemeClr val="accent4">
            <a:hueOff val="10627734"/>
            <a:satOff val="133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Implementation of Services and Strategies</a:t>
          </a:r>
          <a:endParaRPr lang="en-US" sz="2100" kern="1200" dirty="0"/>
        </a:p>
      </dsp:txBody>
      <dsp:txXfrm>
        <a:off x="1033481" y="2925429"/>
        <a:ext cx="1983143" cy="1228760"/>
      </dsp:txXfrm>
    </dsp:sp>
    <dsp:sp modelId="{F0358564-9380-4563-BCC6-23B07D89DE5B}">
      <dsp:nvSpPr>
        <dsp:cNvPr id="0" name=""/>
        <dsp:cNvSpPr/>
      </dsp:nvSpPr>
      <dsp:spPr>
        <a:xfrm>
          <a:off x="5718077" y="2092110"/>
          <a:ext cx="2602297" cy="2804350"/>
        </a:xfrm>
        <a:prstGeom prst="rect">
          <a:avLst/>
        </a:prstGeom>
        <a:solidFill>
          <a:schemeClr val="accent4">
            <a:hueOff val="13284668"/>
            <a:satOff val="16651"/>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Observing and Reporting Results</a:t>
          </a:r>
          <a:endParaRPr lang="en-US" sz="3600" kern="1200" dirty="0"/>
        </a:p>
      </dsp:txBody>
      <dsp:txXfrm>
        <a:off x="5718077" y="2092110"/>
        <a:ext cx="2602297" cy="2804350"/>
      </dsp:txXfrm>
    </dsp:sp>
    <dsp:sp modelId="{2F7FA04F-12A0-4EB7-B245-C1EA4C533C82}">
      <dsp:nvSpPr>
        <dsp:cNvPr id="0" name=""/>
        <dsp:cNvSpPr/>
      </dsp:nvSpPr>
      <dsp:spPr>
        <a:xfrm>
          <a:off x="3386066" y="3082415"/>
          <a:ext cx="1671530" cy="1309275"/>
        </a:xfrm>
        <a:prstGeom prst="rect">
          <a:avLst/>
        </a:prstGeom>
        <a:solidFill>
          <a:schemeClr val="accent4">
            <a:hueOff val="15941602"/>
            <a:satOff val="19981"/>
            <a:lumOff val="-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Analysis and Evaluation</a:t>
          </a:r>
          <a:endParaRPr lang="en-US" sz="2400" kern="1200" dirty="0"/>
        </a:p>
      </dsp:txBody>
      <dsp:txXfrm>
        <a:off x="3386066" y="3082415"/>
        <a:ext cx="1671530" cy="13092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DA18F-859E-4A29-AD6C-B246B299942B}" type="datetimeFigureOut">
              <a:rPr lang="en-US" smtClean="0"/>
              <a:pPr/>
              <a:t>6/21/2018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C459-D342-4EA6-A363-4855F6D2F1B6}" type="slidenum">
              <a:rPr lang="en-US" smtClean="0"/>
              <a:pPr/>
              <a:t>‹#›</a:t>
            </a:fld>
            <a:endParaRPr lang="en-US"/>
          </a:p>
        </p:txBody>
      </p:sp>
    </p:spTree>
    <p:extLst>
      <p:ext uri="{BB962C8B-B14F-4D97-AF65-F5344CB8AC3E}">
        <p14:creationId xmlns:p14="http://schemas.microsoft.com/office/powerpoint/2010/main" xmlns="" val="176843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Objectives of this video will be to help the board</a:t>
            </a:r>
            <a:r>
              <a:rPr lang="en-US" baseline="0" dirty="0" smtClean="0"/>
              <a:t> identify</a:t>
            </a:r>
            <a:r>
              <a:rPr lang="en-US" dirty="0" smtClean="0"/>
              <a:t>:</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agency performance -- what is</a:t>
            </a:r>
            <a:r>
              <a:rPr lang="en-US" baseline="0" dirty="0" smtClean="0"/>
              <a:t> working and what is not</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the “why” behind the performance </a:t>
            </a:r>
            <a:r>
              <a:rPr lang="en-US" dirty="0" smtClean="0"/>
              <a:t> </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how do they find out, </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what does it all mean, </a:t>
            </a:r>
          </a:p>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a:t>
            </a:fld>
            <a:endParaRPr lang="en-US"/>
          </a:p>
        </p:txBody>
      </p:sp>
    </p:spTree>
    <p:extLst>
      <p:ext uri="{BB962C8B-B14F-4D97-AF65-F5344CB8AC3E}">
        <p14:creationId xmlns:p14="http://schemas.microsoft.com/office/powerpoint/2010/main" xmlns="" val="280844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Questions for Board Members to consider:</a:t>
            </a:r>
          </a:p>
          <a:p>
            <a:pPr lvl="0"/>
            <a:r>
              <a:rPr lang="en-US" sz="1200" kern="1200" dirty="0" smtClean="0">
                <a:solidFill>
                  <a:schemeClr val="tx1"/>
                </a:solidFill>
                <a:latin typeface="+mn-lt"/>
                <a:ea typeface="+mn-ea"/>
                <a:cs typeface="+mn-cs"/>
              </a:rPr>
              <a:t>W</a:t>
            </a:r>
            <a:r>
              <a:rPr lang="x-none" sz="1200" kern="1200" smtClean="0">
                <a:solidFill>
                  <a:schemeClr val="tx1"/>
                </a:solidFill>
                <a:latin typeface="+mn-lt"/>
                <a:ea typeface="+mn-ea"/>
                <a:cs typeface="+mn-cs"/>
              </a:rPr>
              <a:t>ho would collect the data for measurement? case managers, teachers, Weatherization Inspectors, and other staff. </a:t>
            </a:r>
            <a:r>
              <a:rPr lang="en-US" sz="1200" kern="1200" dirty="0" smtClean="0">
                <a:solidFill>
                  <a:schemeClr val="tx1"/>
                </a:solidFill>
                <a:latin typeface="+mn-lt"/>
                <a:ea typeface="+mn-ea"/>
                <a:cs typeface="+mn-cs"/>
              </a:rPr>
              <a:t>S</a:t>
            </a:r>
            <a:r>
              <a:rPr lang="x-none" sz="1200" kern="1200" smtClean="0">
                <a:solidFill>
                  <a:schemeClr val="tx1"/>
                </a:solidFill>
                <a:latin typeface="+mn-lt"/>
                <a:ea typeface="+mn-ea"/>
                <a:cs typeface="+mn-cs"/>
              </a:rPr>
              <a:t>ometimes data is collected by partner agencies and provided to our agency staff.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a:t>
            </a:r>
            <a:r>
              <a:rPr lang="x-none" sz="1200" kern="1200" smtClean="0">
                <a:solidFill>
                  <a:schemeClr val="tx1"/>
                </a:solidFill>
                <a:latin typeface="+mn-lt"/>
                <a:ea typeface="+mn-ea"/>
                <a:cs typeface="+mn-cs"/>
              </a:rPr>
              <a:t>hat is the data collection process?  How does the staff collect the data?  phone follow up, home visits, clients bring information into the office, </a:t>
            </a:r>
            <a:r>
              <a:rPr lang="en-US" sz="1200" kern="1200" dirty="0" smtClean="0">
                <a:solidFill>
                  <a:schemeClr val="tx1"/>
                </a:solidFill>
                <a:latin typeface="+mn-lt"/>
                <a:ea typeface="+mn-ea"/>
                <a:cs typeface="+mn-cs"/>
              </a:rPr>
              <a:t>etc.</a:t>
            </a:r>
          </a:p>
          <a:p>
            <a:pPr lvl="0"/>
            <a:r>
              <a:rPr lang="x-none" sz="1200" kern="1200" smtClean="0">
                <a:solidFill>
                  <a:schemeClr val="tx1"/>
                </a:solidFill>
                <a:latin typeface="+mn-lt"/>
                <a:ea typeface="+mn-ea"/>
                <a:cs typeface="+mn-cs"/>
              </a:rPr>
              <a:t>How often is the data collected? How often is it reported?</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 you know how the data is </a:t>
            </a:r>
            <a:r>
              <a:rPr lang="x-none" sz="1200" kern="1200" smtClean="0">
                <a:solidFill>
                  <a:schemeClr val="tx1"/>
                </a:solidFill>
                <a:latin typeface="+mn-lt"/>
                <a:ea typeface="+mn-ea"/>
                <a:cs typeface="+mn-cs"/>
              </a:rPr>
              <a:t>stored</a:t>
            </a:r>
            <a:r>
              <a:rPr lang="en-US" sz="1200" kern="1200" dirty="0" smtClean="0">
                <a:solidFill>
                  <a:schemeClr val="tx1"/>
                </a:solidFill>
                <a:latin typeface="+mn-lt"/>
                <a:ea typeface="+mn-ea"/>
                <a:cs typeface="+mn-cs"/>
              </a:rPr>
              <a:t>?  </a:t>
            </a:r>
            <a:r>
              <a:rPr lang="x-none" sz="1200" kern="1200" smtClean="0">
                <a:solidFill>
                  <a:schemeClr val="tx1"/>
                </a:solidFill>
                <a:latin typeface="+mn-lt"/>
                <a:ea typeface="+mn-ea"/>
                <a:cs typeface="+mn-cs"/>
              </a:rPr>
              <a:t>case records</a:t>
            </a:r>
            <a:r>
              <a:rPr lang="en-US" sz="1200" kern="1200" dirty="0" smtClean="0">
                <a:solidFill>
                  <a:schemeClr val="tx1"/>
                </a:solidFill>
                <a:latin typeface="+mn-lt"/>
                <a:ea typeface="+mn-ea"/>
                <a:cs typeface="+mn-cs"/>
              </a:rPr>
              <a:t>, </a:t>
            </a:r>
            <a:r>
              <a:rPr lang="x-none" sz="1200" kern="1200" smtClean="0">
                <a:solidFill>
                  <a:schemeClr val="tx1"/>
                </a:solidFill>
                <a:latin typeface="+mn-lt"/>
                <a:ea typeface="+mn-ea"/>
                <a:cs typeface="+mn-cs"/>
              </a:rPr>
              <a:t>agency data bases.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Who gets to see (and use) the data?  </a:t>
            </a:r>
          </a:p>
        </p:txBody>
      </p:sp>
      <p:sp>
        <p:nvSpPr>
          <p:cNvPr id="4" name="Slide Number Placeholder 3"/>
          <p:cNvSpPr>
            <a:spLocks noGrp="1"/>
          </p:cNvSpPr>
          <p:nvPr>
            <p:ph type="sldNum" sz="quarter" idx="10"/>
          </p:nvPr>
        </p:nvSpPr>
        <p:spPr/>
        <p:txBody>
          <a:bodyPr/>
          <a:lstStyle/>
          <a:p>
            <a:fld id="{7FF7C459-D342-4EA6-A363-4855F6D2F1B6}" type="slidenum">
              <a:rPr lang="en-US" smtClean="0"/>
              <a:pPr/>
              <a:t>10</a:t>
            </a:fld>
            <a:endParaRPr lang="en-US"/>
          </a:p>
        </p:txBody>
      </p:sp>
    </p:spTree>
    <p:extLst>
      <p:ext uri="{BB962C8B-B14F-4D97-AF65-F5344CB8AC3E}">
        <p14:creationId xmlns:p14="http://schemas.microsoft.com/office/powerpoint/2010/main" xmlns="" val="228190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actual indicators you see the actual</a:t>
            </a:r>
            <a:r>
              <a:rPr lang="en-US" baseline="0" dirty="0" smtClean="0"/>
              <a:t> performance stated with the number actually served, number actually achieving and the percent of success.</a:t>
            </a:r>
          </a:p>
          <a:p>
            <a:endParaRPr lang="en-US" baseline="0" dirty="0" smtClean="0"/>
          </a:p>
          <a:p>
            <a:r>
              <a:rPr lang="en-US" baseline="0" dirty="0" smtClean="0"/>
              <a:t>You see that sometimes the number projected to be served is different – and almost always the number achieving is different.</a:t>
            </a:r>
          </a:p>
          <a:p>
            <a:endParaRPr lang="en-US" baseline="0" dirty="0" smtClean="0"/>
          </a:p>
          <a:p>
            <a:r>
              <a:rPr lang="en-US" baseline="0" dirty="0" smtClean="0"/>
              <a:t>We will come back and analyze this information  in the next video segment.  </a:t>
            </a:r>
          </a:p>
          <a:p>
            <a:endParaRPr lang="en-US" baseline="0" dirty="0" smtClean="0"/>
          </a:p>
        </p:txBody>
      </p:sp>
      <p:sp>
        <p:nvSpPr>
          <p:cNvPr id="4" name="Slide Number Placeholder 3"/>
          <p:cNvSpPr>
            <a:spLocks noGrp="1"/>
          </p:cNvSpPr>
          <p:nvPr>
            <p:ph type="sldNum" sz="quarter" idx="10"/>
          </p:nvPr>
        </p:nvSpPr>
        <p:spPr/>
        <p:txBody>
          <a:bodyPr/>
          <a:lstStyle/>
          <a:p>
            <a:fld id="{224FE71D-37FC-40E0-AD71-CD5E5983710A}" type="slidenum">
              <a:rPr lang="en-US" smtClean="0"/>
              <a:pPr/>
              <a:t>12</a:t>
            </a:fld>
            <a:endParaRPr lang="en-US"/>
          </a:p>
        </p:txBody>
      </p:sp>
    </p:spTree>
    <p:extLst>
      <p:ext uri="{BB962C8B-B14F-4D97-AF65-F5344CB8AC3E}">
        <p14:creationId xmlns:p14="http://schemas.microsoft.com/office/powerpoint/2010/main" xmlns="" val="260516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services your agency delivers are</a:t>
            </a:r>
            <a:r>
              <a:rPr lang="en-US" baseline="0" dirty="0" smtClean="0"/>
              <a:t> what are being called “support services”  </a:t>
            </a:r>
          </a:p>
          <a:p>
            <a:r>
              <a:rPr lang="en-US" baseline="0" dirty="0" smtClean="0"/>
              <a:t>For instance, customers need child care and transportation as a means to some other outcome.  Just receiving the service is not considered to be an outcome.  </a:t>
            </a:r>
          </a:p>
          <a:p>
            <a:r>
              <a:rPr lang="en-US" baseline="0" dirty="0" smtClean="0"/>
              <a:t>Food distributions are to decrease food insecurity.  Or to be a gateway to other services.  But there isn’t research to prove that people who receive food at these kinds of distributions are better off.  </a:t>
            </a:r>
          </a:p>
          <a:p>
            <a:endParaRPr lang="en-US" baseline="0" dirty="0" smtClean="0"/>
          </a:p>
          <a:p>
            <a:r>
              <a:rPr lang="en-US" baseline="0" dirty="0" smtClean="0"/>
              <a:t>UNLESS:  If you have some ways to measure the change in their lives, you can express it as an outcome, but you will need measurement tools and follow up procedures.</a:t>
            </a:r>
          </a:p>
          <a:p>
            <a:r>
              <a:rPr lang="en-US" baseline="0" dirty="0" smtClean="0"/>
              <a:t>For instance:  Do children in the child care program demonstrate improved school readiness because of their participation?  How do you know?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Programs that are only about service delivery will be challenged in the new Performance Management Framework environment.  It is up to the Board to be thinking about how the services are a part of the agency’s overall mission.   </a:t>
            </a:r>
            <a:endParaRPr lang="en-US" dirty="0" smtClean="0"/>
          </a:p>
          <a:p>
            <a:endParaRPr lang="en-US" baseline="0" dirty="0" smtClean="0"/>
          </a:p>
          <a:p>
            <a:r>
              <a:rPr lang="en-US" baseline="0" dirty="0" smtClean="0"/>
              <a:t>We are not saying that your agency should not do these kind of services, but rather that you consider how these services fit into the overall agency purpose.</a:t>
            </a:r>
          </a:p>
          <a:p>
            <a:r>
              <a:rPr lang="en-US" baseline="0" dirty="0" smtClean="0"/>
              <a:t>How do they fit into your Local Theory of Change?  </a:t>
            </a:r>
          </a:p>
          <a:p>
            <a:endParaRPr lang="en-US" dirty="0"/>
          </a:p>
        </p:txBody>
      </p:sp>
      <p:sp>
        <p:nvSpPr>
          <p:cNvPr id="4" name="Slide Number Placeholder 3"/>
          <p:cNvSpPr>
            <a:spLocks noGrp="1"/>
          </p:cNvSpPr>
          <p:nvPr>
            <p:ph type="sldNum" sz="quarter" idx="10"/>
          </p:nvPr>
        </p:nvSpPr>
        <p:spPr/>
        <p:txBody>
          <a:bodyPr/>
          <a:lstStyle/>
          <a:p>
            <a:fld id="{224FE71D-37FC-40E0-AD71-CD5E5983710A}" type="slidenum">
              <a:rPr lang="en-US" smtClean="0"/>
              <a:pPr/>
              <a:t>13</a:t>
            </a:fld>
            <a:endParaRPr lang="en-US"/>
          </a:p>
        </p:txBody>
      </p:sp>
    </p:spTree>
    <p:extLst>
      <p:ext uri="{BB962C8B-B14F-4D97-AF65-F5344CB8AC3E}">
        <p14:creationId xmlns:p14="http://schemas.microsoft.com/office/powerpoint/2010/main" xmlns="" val="249791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way data is reported can impact the usefulness of the data.  </a:t>
            </a:r>
          </a:p>
          <a:p>
            <a:endParaRPr lang="en-US" dirty="0"/>
          </a:p>
        </p:txBody>
      </p:sp>
      <p:sp>
        <p:nvSpPr>
          <p:cNvPr id="4" name="Slide Number Placeholder 3"/>
          <p:cNvSpPr>
            <a:spLocks noGrp="1"/>
          </p:cNvSpPr>
          <p:nvPr>
            <p:ph type="sldNum" sz="quarter" idx="10"/>
          </p:nvPr>
        </p:nvSpPr>
        <p:spPr/>
        <p:txBody>
          <a:bodyPr/>
          <a:lstStyle/>
          <a:p>
            <a:fld id="{224FE71D-37FC-40E0-AD71-CD5E5983710A}" type="slidenum">
              <a:rPr lang="en-US" smtClean="0"/>
              <a:pPr/>
              <a:t>14</a:t>
            </a:fld>
            <a:endParaRPr lang="en-US"/>
          </a:p>
        </p:txBody>
      </p:sp>
    </p:spTree>
    <p:extLst>
      <p:ext uri="{BB962C8B-B14F-4D97-AF65-F5344CB8AC3E}">
        <p14:creationId xmlns:p14="http://schemas.microsoft.com/office/powerpoint/2010/main" xmlns="" val="202238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agencies are creating “dashboards” to help visualize data reporting. </a:t>
            </a:r>
          </a:p>
          <a:p>
            <a:r>
              <a:rPr lang="en-US" dirty="0" smtClean="0"/>
              <a:t>Not</a:t>
            </a:r>
            <a:r>
              <a:rPr lang="en-US" baseline="0" dirty="0" smtClean="0"/>
              <a:t> everything is appropriate for this kind of treatment but if done correctly it can provide a quick way to share information and analysis as well as raw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258437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people think about “reports” as just the documents that have data generated by the programs.</a:t>
            </a:r>
          </a:p>
          <a:p>
            <a:r>
              <a:rPr lang="en-US" baseline="0" dirty="0" smtClean="0"/>
              <a:t>But they are also the means by which this kind of performance can be communicated – both within the agency and outside the agency.</a:t>
            </a:r>
          </a:p>
          <a:p>
            <a:r>
              <a:rPr lang="en-US" baseline="0" dirty="0" smtClean="0"/>
              <a:t>The Board and staff should consider how reports can be used effectively to meet multiple purposes.  </a:t>
            </a:r>
            <a:endParaRPr lang="en-US" dirty="0"/>
          </a:p>
        </p:txBody>
      </p:sp>
      <p:sp>
        <p:nvSpPr>
          <p:cNvPr id="4" name="Slide Number Placeholder 3"/>
          <p:cNvSpPr>
            <a:spLocks noGrp="1"/>
          </p:cNvSpPr>
          <p:nvPr>
            <p:ph type="sldNum" sz="quarter" idx="10"/>
          </p:nvPr>
        </p:nvSpPr>
        <p:spPr/>
        <p:txBody>
          <a:bodyPr/>
          <a:lstStyle/>
          <a:p>
            <a:fld id="{224FE71D-37FC-40E0-AD71-CD5E5983710A}" type="slidenum">
              <a:rPr lang="en-US" smtClean="0"/>
              <a:pPr/>
              <a:t>16</a:t>
            </a:fld>
            <a:endParaRPr lang="en-US"/>
          </a:p>
        </p:txBody>
      </p:sp>
    </p:spTree>
    <p:extLst>
      <p:ext uri="{BB962C8B-B14F-4D97-AF65-F5344CB8AC3E}">
        <p14:creationId xmlns:p14="http://schemas.microsoft.com/office/powerpoint/2010/main" xmlns="" val="103508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While this standards are about goals, it does speak to “progress” toward meeting the goals.  </a:t>
            </a:r>
          </a:p>
          <a:p>
            <a:r>
              <a:rPr lang="en-US" sz="1200" b="0" kern="1200" dirty="0" smtClean="0">
                <a:solidFill>
                  <a:schemeClr val="tx1"/>
                </a:solidFill>
                <a:latin typeface="+mn-lt"/>
                <a:ea typeface="+mn-ea"/>
                <a:cs typeface="+mn-cs"/>
              </a:rPr>
              <a:t>We take that to mean that the Board should have</a:t>
            </a:r>
            <a:r>
              <a:rPr lang="en-US" sz="1200" b="0" kern="1200" baseline="0" dirty="0" smtClean="0">
                <a:solidFill>
                  <a:schemeClr val="tx1"/>
                </a:solidFill>
                <a:latin typeface="+mn-lt"/>
                <a:ea typeface="+mn-ea"/>
                <a:cs typeface="+mn-cs"/>
              </a:rPr>
              <a:t> reports on how the agency’s services and strategies have been Implemented and Reported to others. </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Standard 6.5</a:t>
            </a:r>
          </a:p>
          <a:p>
            <a:r>
              <a:rPr lang="en-US" sz="1200" b="0" kern="1200" dirty="0" smtClean="0">
                <a:solidFill>
                  <a:schemeClr val="tx1"/>
                </a:solidFill>
                <a:latin typeface="+mn-lt"/>
                <a:ea typeface="+mn-ea"/>
                <a:cs typeface="+mn-cs"/>
              </a:rPr>
              <a:t>The governing board (or advisory body) has received an update(s) on progress meeting the goals of the strategic plan (or comparable planning document)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within the past 12 months.</a:t>
            </a:r>
          </a:p>
          <a:p>
            <a:r>
              <a:rPr lang="en-US" sz="1200" b="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17</a:t>
            </a:fld>
            <a:endParaRPr lang="en-US"/>
          </a:p>
        </p:txBody>
      </p:sp>
    </p:spTree>
    <p:extLst>
      <p:ext uri="{BB962C8B-B14F-4D97-AF65-F5344CB8AC3E}">
        <p14:creationId xmlns:p14="http://schemas.microsoft.com/office/powerpoint/2010/main" xmlns="" val="4924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a part of a series that is intended for Community Action </a:t>
            </a:r>
            <a:r>
              <a:rPr lang="en-US" baseline="0" dirty="0" smtClean="0"/>
              <a:t>Agency Board </a:t>
            </a:r>
            <a:r>
              <a:rPr lang="en-US" baseline="0" dirty="0"/>
              <a:t>Members </a:t>
            </a:r>
            <a:r>
              <a:rPr lang="en-US" baseline="0" dirty="0" smtClean="0"/>
              <a:t>interested </a:t>
            </a:r>
            <a:r>
              <a:rPr lang="en-US" baseline="0" dirty="0"/>
              <a:t>in </a:t>
            </a:r>
            <a:r>
              <a:rPr lang="en-US" baseline="0" dirty="0" smtClean="0"/>
              <a:t>deeper understanding of </a:t>
            </a:r>
          </a:p>
          <a:p>
            <a:pPr>
              <a:buFont typeface="Arial" pitchFamily="34" charset="0"/>
              <a:buChar char="•"/>
            </a:pPr>
            <a:r>
              <a:rPr lang="en-US" baseline="0" dirty="0" smtClean="0"/>
              <a:t> How </a:t>
            </a:r>
            <a:r>
              <a:rPr lang="en-US" baseline="0" dirty="0"/>
              <a:t>to help your Community Action Agency increase its capacity and its results.</a:t>
            </a:r>
          </a:p>
          <a:p>
            <a:pPr>
              <a:buFont typeface="Arial" pitchFamily="34" charset="0"/>
              <a:buChar char="•"/>
            </a:pPr>
            <a:r>
              <a:rPr lang="en-US" baseline="0" dirty="0" smtClean="0"/>
              <a:t> How to meet and exceed Organizational Standards</a:t>
            </a:r>
          </a:p>
          <a:p>
            <a:endParaRPr lang="en-US" baseline="0" dirty="0"/>
          </a:p>
          <a:p>
            <a:r>
              <a:rPr lang="en-US" dirty="0"/>
              <a:t>The</a:t>
            </a:r>
            <a:r>
              <a:rPr lang="en-US" baseline="0" dirty="0"/>
              <a:t> Roma Next Generation Video Series consists of these modules. </a:t>
            </a:r>
          </a:p>
          <a:p>
            <a:endParaRPr lang="en-US" baseline="0" dirty="0"/>
          </a:p>
          <a:p>
            <a:r>
              <a:rPr lang="en-US" baseline="0" dirty="0"/>
              <a:t>With me today to present this particular concept is Dr. Barbara Mooney, the Director of the Association for Nationally Certified Trainers. </a:t>
            </a:r>
            <a:r>
              <a:rPr lang="en-US" sz="1200" kern="1200" dirty="0">
                <a:solidFill>
                  <a:schemeClr val="tx1"/>
                </a:solidFill>
                <a:effectLst/>
                <a:latin typeface="+mn-lt"/>
                <a:ea typeface="+mn-ea"/>
                <a:cs typeface="+mn-cs"/>
              </a:rPr>
              <a:t>She is co-author of </a:t>
            </a:r>
            <a:r>
              <a:rPr lang="en-US" sz="1200" i="1" kern="1200" dirty="0">
                <a:solidFill>
                  <a:schemeClr val="tx1"/>
                </a:solidFill>
                <a:effectLst/>
                <a:latin typeface="+mn-lt"/>
                <a:ea typeface="+mn-ea"/>
                <a:cs typeface="+mn-cs"/>
              </a:rPr>
              <a:t>Introduction to ROMA,</a:t>
            </a:r>
            <a:r>
              <a:rPr lang="en-US" sz="1200" kern="1200" dirty="0">
                <a:solidFill>
                  <a:schemeClr val="tx1"/>
                </a:solidFill>
                <a:effectLst/>
                <a:latin typeface="+mn-lt"/>
                <a:ea typeface="+mn-ea"/>
                <a:cs typeface="+mn-cs"/>
              </a:rPr>
              <a:t> Research Fellow for the National Association for State Community Service Programs, consultant to the national Community Action Partnership, regional coordinator for Region Three Performance and Innovation Consortium and contributing author to Temple University's Strengths-Based Family Worker Training curriculum.  Over the past five years, she has worked on the development of the OCS Performance Management Framework.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we have …..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2B2F33-622D-4349-89F5-249CA0441B26}" type="slidenum">
              <a:rPr lang="en-US" smtClean="0"/>
              <a:pPr/>
              <a:t>2</a:t>
            </a:fld>
            <a:endParaRPr lang="en-US"/>
          </a:p>
        </p:txBody>
      </p:sp>
    </p:spTree>
    <p:extLst>
      <p:ext uri="{BB962C8B-B14F-4D97-AF65-F5344CB8AC3E}">
        <p14:creationId xmlns:p14="http://schemas.microsoft.com/office/powerpoint/2010/main" xmlns="" val="66820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baseline="0" dirty="0" smtClean="0"/>
              <a:t>The next phase of the ROMA Cycle we will explore is that of Reporting – observing, reporting your progress and results. </a:t>
            </a:r>
          </a:p>
          <a:p>
            <a:pPr defTabSz="914318">
              <a:defRPr/>
            </a:pPr>
            <a:endParaRPr lang="en-US" baseline="0" dirty="0" smtClean="0"/>
          </a:p>
          <a:p>
            <a:pPr defTabSz="914318">
              <a:defRPr/>
            </a:pPr>
            <a:r>
              <a:rPr lang="en-US" baseline="0" dirty="0" smtClean="0"/>
              <a:t>There are a number of Organizational Standards related to the Board’s role in the Reporting process.  </a:t>
            </a:r>
          </a:p>
          <a:p>
            <a:r>
              <a:rPr lang="en-US" sz="1200" kern="1200" dirty="0" smtClean="0">
                <a:solidFill>
                  <a:schemeClr val="tx1"/>
                </a:solidFill>
                <a:latin typeface="+mn-lt"/>
                <a:ea typeface="+mn-ea"/>
                <a:cs typeface="+mn-cs"/>
              </a:rPr>
              <a:t>The organizational standards related to this:</a:t>
            </a:r>
          </a:p>
          <a:p>
            <a:r>
              <a:rPr lang="en-US" sz="1200" b="0" kern="1200" dirty="0" smtClean="0">
                <a:solidFill>
                  <a:schemeClr val="tx1"/>
                </a:solidFill>
                <a:latin typeface="+mn-lt"/>
                <a:ea typeface="+mn-ea"/>
                <a:cs typeface="+mn-cs"/>
              </a:rPr>
              <a:t>Standard 5.9 </a:t>
            </a:r>
          </a:p>
          <a:p>
            <a:r>
              <a:rPr lang="en-US" sz="1200" b="0" kern="1200" dirty="0" smtClean="0">
                <a:solidFill>
                  <a:schemeClr val="tx1"/>
                </a:solidFill>
                <a:latin typeface="+mn-lt"/>
                <a:ea typeface="+mn-ea"/>
                <a:cs typeface="+mn-cs"/>
              </a:rPr>
              <a:t>The organization’s governing board (department’s advisory board) receives programmatic reports at each regular board meeting.</a:t>
            </a:r>
          </a:p>
          <a:p>
            <a:pPr lvl="1"/>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Standard 9.1 </a:t>
            </a:r>
          </a:p>
          <a:p>
            <a:r>
              <a:rPr lang="en-US" sz="1200" b="0" kern="1200" dirty="0" smtClean="0">
                <a:solidFill>
                  <a:schemeClr val="tx1"/>
                </a:solidFill>
                <a:latin typeface="+mn-lt"/>
                <a:ea typeface="+mn-ea"/>
                <a:cs typeface="+mn-cs"/>
              </a:rPr>
              <a:t>The organization/department has a system or systems in place to track and report client demographics and services customers receive.</a:t>
            </a:r>
          </a:p>
          <a:p>
            <a:r>
              <a:rPr lang="en-US" sz="1200" b="0" kern="1200" dirty="0" smtClean="0">
                <a:solidFill>
                  <a:schemeClr val="tx1"/>
                </a:solidFill>
                <a:latin typeface="+mn-lt"/>
                <a:ea typeface="+mn-ea"/>
                <a:cs typeface="+mn-cs"/>
              </a:rPr>
              <a:t>Standard 9.2 </a:t>
            </a:r>
          </a:p>
          <a:p>
            <a:r>
              <a:rPr lang="en-US" sz="1200" b="0" kern="1200" dirty="0" smtClean="0">
                <a:solidFill>
                  <a:schemeClr val="tx1"/>
                </a:solidFill>
                <a:latin typeface="+mn-lt"/>
                <a:ea typeface="+mn-ea"/>
                <a:cs typeface="+mn-cs"/>
              </a:rPr>
              <a:t>The organization/department has a system or systems in place to track family, agency, and/or community outcomes.</a:t>
            </a:r>
          </a:p>
          <a:p>
            <a:r>
              <a:rPr lang="en-US" sz="1200" b="0" kern="1200" dirty="0" smtClean="0">
                <a:solidFill>
                  <a:schemeClr val="tx1"/>
                </a:solidFill>
                <a:latin typeface="+mn-lt"/>
                <a:ea typeface="+mn-ea"/>
                <a:cs typeface="+mn-cs"/>
              </a:rPr>
              <a:t>Standard 9.4</a:t>
            </a:r>
          </a:p>
          <a:p>
            <a:r>
              <a:rPr lang="en-US" sz="1200" b="0" kern="1200" dirty="0" smtClean="0">
                <a:solidFill>
                  <a:schemeClr val="tx1"/>
                </a:solidFill>
                <a:latin typeface="+mn-lt"/>
                <a:ea typeface="+mn-ea"/>
                <a:cs typeface="+mn-cs"/>
              </a:rPr>
              <a:t>The organization/department submits its annual CSBG Information Survey data report and it reflects client demographics and CSBG-funded outcomes.</a:t>
            </a:r>
          </a:p>
          <a:p>
            <a:endParaRPr lang="en-US" b="0" dirty="0" smtClean="0"/>
          </a:p>
          <a:p>
            <a:pPr defTabSz="914318">
              <a:defRPr/>
            </a:pPr>
            <a:endParaRPr lang="en-US" baseline="0" dirty="0" smtClean="0"/>
          </a:p>
        </p:txBody>
      </p:sp>
      <p:sp>
        <p:nvSpPr>
          <p:cNvPr id="4" name="Slide Number Placeholder 3"/>
          <p:cNvSpPr>
            <a:spLocks noGrp="1"/>
          </p:cNvSpPr>
          <p:nvPr>
            <p:ph type="sldNum" sz="quarter" idx="10"/>
          </p:nvPr>
        </p:nvSpPr>
        <p:spPr/>
        <p:txBody>
          <a:bodyPr/>
          <a:lstStyle/>
          <a:p>
            <a:fld id="{D014323C-9B1D-4B99-AE88-A052E97BAD9E}" type="slidenum">
              <a:rPr lang="en-US" smtClean="0"/>
              <a:pPr/>
              <a:t>3</a:t>
            </a:fld>
            <a:endParaRPr lang="en-US"/>
          </a:p>
        </p:txBody>
      </p:sp>
    </p:spTree>
    <p:extLst>
      <p:ext uri="{BB962C8B-B14F-4D97-AF65-F5344CB8AC3E}">
        <p14:creationId xmlns:p14="http://schemas.microsoft.com/office/powerpoint/2010/main" xmlns="" val="192859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b="0" kern="1200" dirty="0" smtClean="0">
                <a:solidFill>
                  <a:schemeClr val="tx1"/>
                </a:solidFill>
                <a:latin typeface="+mn-lt"/>
                <a:ea typeface="+mn-ea"/>
                <a:cs typeface="+mn-cs"/>
              </a:rPr>
              <a:t>These</a:t>
            </a:r>
            <a:r>
              <a:rPr lang="en-US" sz="1200" b="0" kern="1200" baseline="0" dirty="0" smtClean="0">
                <a:solidFill>
                  <a:schemeClr val="tx1"/>
                </a:solidFill>
                <a:latin typeface="+mn-lt"/>
                <a:ea typeface="+mn-ea"/>
                <a:cs typeface="+mn-cs"/>
              </a:rPr>
              <a:t> two standards are in the Data and Analysis section, as they are about more than just completing reports.  </a:t>
            </a:r>
            <a:r>
              <a:rPr lang="en-US" sz="1200" b="0" kern="1200" dirty="0" smtClean="0">
                <a:solidFill>
                  <a:schemeClr val="tx1"/>
                </a:solidFill>
                <a:latin typeface="+mn-lt"/>
                <a:ea typeface="+mn-ea"/>
                <a:cs typeface="+mn-cs"/>
              </a:rPr>
              <a:t> </a:t>
            </a:r>
          </a:p>
          <a:p>
            <a:pPr lvl="1"/>
            <a:r>
              <a:rPr lang="en-US" sz="1200" b="0" kern="1200" dirty="0" smtClean="0">
                <a:solidFill>
                  <a:schemeClr val="tx1"/>
                </a:solidFill>
                <a:latin typeface="+mn-lt"/>
                <a:ea typeface="+mn-ea"/>
                <a:cs typeface="+mn-cs"/>
              </a:rPr>
              <a:t>We will come back to talk about this more in the last video segment.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4FE71D-37FC-40E0-AD71-CD5E5983710A}" type="slidenum">
              <a:rPr lang="en-US" smtClean="0"/>
              <a:pPr/>
              <a:t>4</a:t>
            </a:fld>
            <a:endParaRPr lang="en-US"/>
          </a:p>
        </p:txBody>
      </p:sp>
    </p:spTree>
    <p:extLst>
      <p:ext uri="{BB962C8B-B14F-4D97-AF65-F5344CB8AC3E}">
        <p14:creationId xmlns:p14="http://schemas.microsoft.com/office/powerpoint/2010/main" xmlns="" val="142366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Reporting should NOT just be viewed as a way to continue to fulfill</a:t>
            </a:r>
            <a:r>
              <a:rPr lang="en-US" baseline="0" dirty="0" smtClean="0"/>
              <a:t> a requirement of a funding source. </a:t>
            </a:r>
            <a:r>
              <a:rPr lang="en-US" dirty="0" smtClean="0"/>
              <a:t> </a:t>
            </a:r>
          </a:p>
          <a:p>
            <a:r>
              <a:rPr lang="en-US" dirty="0" smtClean="0"/>
              <a:t>Of course that is a necessary part of “doing business” and is very important that it be done.</a:t>
            </a:r>
          </a:p>
          <a:p>
            <a:r>
              <a:rPr lang="en-US" dirty="0" smtClean="0"/>
              <a:t>But</a:t>
            </a:r>
            <a:r>
              <a:rPr lang="en-US" baseline="0" dirty="0" smtClean="0"/>
              <a:t> reports are also an integral part of helping you know if your agency is doing any good.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a board member you are not going to be engaged in the actual data collection or measurement processes which we will discuss in this</a:t>
            </a:r>
            <a:r>
              <a:rPr lang="en-US" sz="1200" kern="1200" baseline="0" dirty="0" smtClean="0">
                <a:solidFill>
                  <a:schemeClr val="tx1"/>
                </a:solidFill>
                <a:latin typeface="+mn-lt"/>
                <a:ea typeface="+mn-ea"/>
                <a:cs typeface="+mn-cs"/>
              </a:rPr>
              <a:t> segment</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you should understand what they are and why they are important.  </a:t>
            </a:r>
          </a:p>
          <a:p>
            <a:r>
              <a:rPr lang="en-US" sz="1200" kern="1200" dirty="0" smtClean="0">
                <a:solidFill>
                  <a:schemeClr val="tx1"/>
                </a:solidFill>
                <a:latin typeface="+mn-lt"/>
                <a:ea typeface="+mn-ea"/>
                <a:cs typeface="+mn-cs"/>
              </a:rPr>
              <a:t>If your agency is to be “data centric” - as expected of Next Generation</a:t>
            </a:r>
            <a:r>
              <a:rPr lang="en-US" sz="1200" kern="1200" baseline="0" dirty="0" smtClean="0">
                <a:solidFill>
                  <a:schemeClr val="tx1"/>
                </a:solidFill>
                <a:latin typeface="+mn-lt"/>
                <a:ea typeface="+mn-ea"/>
                <a:cs typeface="+mn-cs"/>
              </a:rPr>
              <a:t> agencies - </a:t>
            </a:r>
            <a:r>
              <a:rPr lang="x-none" sz="1200" kern="1200" smtClean="0">
                <a:solidFill>
                  <a:schemeClr val="tx1"/>
                </a:solidFill>
                <a:latin typeface="+mn-lt"/>
                <a:ea typeface="+mn-ea"/>
                <a:cs typeface="+mn-cs"/>
              </a:rPr>
              <a:t> </a:t>
            </a:r>
            <a:r>
              <a:rPr lang="en-US" sz="1200" kern="1200" dirty="0" smtClean="0">
                <a:solidFill>
                  <a:schemeClr val="tx1"/>
                </a:solidFill>
                <a:latin typeface="+mn-lt"/>
                <a:ea typeface="+mn-ea"/>
                <a:cs typeface="+mn-cs"/>
              </a:rPr>
              <a:t>the culture that fosters this approach has to </a:t>
            </a:r>
            <a:r>
              <a:rPr lang="en-US" sz="1200" b="1" kern="1200" dirty="0" smtClean="0">
                <a:solidFill>
                  <a:schemeClr val="tx1"/>
                </a:solidFill>
                <a:latin typeface="+mn-lt"/>
                <a:ea typeface="+mn-ea"/>
                <a:cs typeface="+mn-cs"/>
              </a:rPr>
              <a:t>start</a:t>
            </a:r>
            <a:r>
              <a:rPr lang="en-US" sz="1200" b="1" kern="1200" baseline="0" dirty="0" smtClean="0">
                <a:solidFill>
                  <a:schemeClr val="tx1"/>
                </a:solidFill>
                <a:latin typeface="+mn-lt"/>
                <a:ea typeface="+mn-ea"/>
                <a:cs typeface="+mn-cs"/>
              </a:rPr>
              <a:t> with the Board</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You have to demonstrate an </a:t>
            </a:r>
            <a:r>
              <a:rPr lang="en-US" sz="1200" b="1" kern="1200" baseline="0" dirty="0" smtClean="0">
                <a:solidFill>
                  <a:schemeClr val="tx1"/>
                </a:solidFill>
                <a:latin typeface="+mn-lt"/>
                <a:ea typeface="+mn-ea"/>
                <a:cs typeface="+mn-cs"/>
              </a:rPr>
              <a:t>interest in and a value of</a:t>
            </a:r>
            <a:r>
              <a:rPr lang="en-US" sz="1200" kern="1200" baseline="0" dirty="0" smtClean="0">
                <a:solidFill>
                  <a:schemeClr val="tx1"/>
                </a:solidFill>
                <a:latin typeface="+mn-lt"/>
                <a:ea typeface="+mn-ea"/>
                <a:cs typeface="+mn-cs"/>
              </a:rPr>
              <a:t> measurement and accountability – and understand that these are a function of reporting.  </a:t>
            </a:r>
          </a:p>
          <a:p>
            <a:endParaRPr lang="en-US" dirty="0"/>
          </a:p>
        </p:txBody>
      </p:sp>
      <p:sp>
        <p:nvSpPr>
          <p:cNvPr id="4" name="Slide Number Placeholder 3"/>
          <p:cNvSpPr>
            <a:spLocks noGrp="1"/>
          </p:cNvSpPr>
          <p:nvPr>
            <p:ph type="sldNum" sz="quarter" idx="10"/>
          </p:nvPr>
        </p:nvSpPr>
        <p:spPr/>
        <p:txBody>
          <a:bodyPr/>
          <a:lstStyle/>
          <a:p>
            <a:fld id="{224FE71D-37FC-40E0-AD71-CD5E5983710A}" type="slidenum">
              <a:rPr lang="en-US" smtClean="0"/>
              <a:pPr/>
              <a:t>5</a:t>
            </a:fld>
            <a:endParaRPr lang="en-US"/>
          </a:p>
        </p:txBody>
      </p:sp>
    </p:spTree>
    <p:extLst>
      <p:ext uri="{BB962C8B-B14F-4D97-AF65-F5344CB8AC3E}">
        <p14:creationId xmlns:p14="http://schemas.microsoft.com/office/powerpoint/2010/main" xmlns="" val="249612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Just because you count it, does not make it important or useful.</a:t>
            </a:r>
          </a:p>
          <a:p>
            <a:endParaRPr lang="en-US" dirty="0" smtClean="0"/>
          </a:p>
          <a:p>
            <a:r>
              <a:rPr lang="en-US" dirty="0" smtClean="0"/>
              <a:t>In the Reporting</a:t>
            </a:r>
            <a:r>
              <a:rPr lang="en-US" baseline="0" dirty="0" smtClean="0"/>
              <a:t> phase of the ROMA Cycle, the agency will be aggregating the data that was collected in the Implementation phase.   </a:t>
            </a:r>
          </a:p>
          <a:p>
            <a:r>
              <a:rPr lang="en-US" baseline="0" dirty="0" smtClean="0"/>
              <a:t>We will talk about the kinds of measurements that are useful to include in the agency’s reports. </a:t>
            </a:r>
          </a:p>
          <a:p>
            <a:endParaRPr lang="en-US" baseline="0" dirty="0" smtClean="0"/>
          </a:p>
          <a:p>
            <a:r>
              <a:rPr lang="en-US" baseline="0" dirty="0" smtClean="0"/>
              <a:t>Note:  for the purposes of this series, we have artificially talked about a key practice or concept in one of the segments – when in fact that practice or concept must be applied throughout the “full Implementation of ROMA”.  </a:t>
            </a:r>
          </a:p>
          <a:p>
            <a:r>
              <a:rPr lang="en-US" baseline="0" dirty="0" smtClean="0"/>
              <a:t>Remember that we talked about “how will you know?” in several other video segments.  That is because you must establish measurement tools and data collection processes well before you get to the Reporting phase.  If you do not have these in place, you will have no data for your reports.   </a:t>
            </a:r>
          </a:p>
          <a:p>
            <a:r>
              <a:rPr lang="en-US" baseline="0" dirty="0" smtClean="0"/>
              <a:t>Some of what we are covering here must be a part of the Planning discussions and the Implementation activities.  </a:t>
            </a:r>
          </a:p>
          <a:p>
            <a:r>
              <a:rPr lang="en-US" baseline="0" dirty="0" smtClean="0"/>
              <a:t>We are talking about it here as a matter of convenience.  Remember that we said all the phases of the ROMA cycle must be integrated.  This is one of the places where a key concept (that of identifying measurement tools and processes) crosses over many of the phases.</a:t>
            </a:r>
          </a:p>
          <a:p>
            <a:r>
              <a:rPr lang="en-US" baseline="0" dirty="0" smtClean="0"/>
              <a:t/>
            </a:r>
            <a:br>
              <a:rPr lang="en-US" baseline="0" dirty="0" smtClean="0"/>
            </a:b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4FE71D-37FC-40E0-AD71-CD5E5983710A}" type="slidenum">
              <a:rPr lang="en-US" smtClean="0"/>
              <a:pPr/>
              <a:t>6</a:t>
            </a:fld>
            <a:endParaRPr lang="en-US"/>
          </a:p>
        </p:txBody>
      </p:sp>
    </p:spTree>
    <p:extLst>
      <p:ext uri="{BB962C8B-B14F-4D97-AF65-F5344CB8AC3E}">
        <p14:creationId xmlns:p14="http://schemas.microsoft.com/office/powerpoint/2010/main" xmlns="" val="357401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staff begins to put services</a:t>
            </a:r>
            <a:r>
              <a:rPr lang="en-US" baseline="0" dirty="0" smtClean="0"/>
              <a:t> and strategies into operation they will identify how they will be measuring and documenting both what they do (process of service delivery) which is about outputs AND they will be measuring what happened (the outcomes)</a:t>
            </a:r>
          </a:p>
          <a:p>
            <a:endParaRPr lang="en-US" dirty="0" smtClean="0"/>
          </a:p>
          <a:p>
            <a:r>
              <a:rPr lang="en-US" dirty="0" smtClean="0"/>
              <a:t>The process indicators are typically measured by intake</a:t>
            </a:r>
            <a:r>
              <a:rPr lang="en-US" baseline="0" dirty="0" smtClean="0"/>
              <a:t> documents, assessments, attendance/participation logs and other agency documents (which could be paper or electronic form).</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also important to i</a:t>
            </a:r>
            <a:r>
              <a:rPr lang="en-US" dirty="0" smtClean="0"/>
              <a:t>dentify measurement tools and processes details that make the emphasis on documenting </a:t>
            </a:r>
            <a:r>
              <a:rPr lang="en-US" b="1" dirty="0" smtClean="0"/>
              <a:t>program and agency results</a:t>
            </a:r>
            <a:r>
              <a:rPr lang="en-US" dirty="0" smtClean="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If staff stop with identifying the indicator without identifying </a:t>
            </a:r>
            <a:r>
              <a:rPr lang="en-US" b="1" dirty="0" smtClean="0"/>
              <a:t>how they will measure </a:t>
            </a:r>
            <a:r>
              <a:rPr lang="en-US" dirty="0" smtClean="0"/>
              <a:t>(the tool that is proof, the process for collecting data, the frequency of collection), then the focus on the outcome could be just lip service</a:t>
            </a:r>
            <a:r>
              <a:rPr lang="en-US" baseline="0" dirty="0" smtClean="0"/>
              <a:t> and not carry actual meaning. </a:t>
            </a:r>
            <a:r>
              <a:rPr lang="en-US" dirty="0" smtClean="0"/>
              <a:t>That means that </a:t>
            </a:r>
            <a:r>
              <a:rPr lang="en-US" b="1" dirty="0" smtClean="0"/>
              <a:t>proving the outcome happened </a:t>
            </a:r>
            <a:r>
              <a:rPr lang="en-US" dirty="0" smtClean="0"/>
              <a:t>might get no attention.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Outcome indicators require follow up to secure proof (evidence) that something has changed.   </a:t>
            </a:r>
            <a:endParaRPr lang="en-US" dirty="0"/>
          </a:p>
        </p:txBody>
      </p:sp>
      <p:sp>
        <p:nvSpPr>
          <p:cNvPr id="4" name="Slide Number Placeholder 3"/>
          <p:cNvSpPr>
            <a:spLocks noGrp="1"/>
          </p:cNvSpPr>
          <p:nvPr>
            <p:ph type="sldNum" sz="quarter" idx="10"/>
          </p:nvPr>
        </p:nvSpPr>
        <p:spPr/>
        <p:txBody>
          <a:bodyPr/>
          <a:lstStyle/>
          <a:p>
            <a:fld id="{224FE71D-37FC-40E0-AD71-CD5E5983710A}" type="slidenum">
              <a:rPr lang="en-US" smtClean="0"/>
              <a:pPr/>
              <a:t>7</a:t>
            </a:fld>
            <a:endParaRPr lang="en-US"/>
          </a:p>
        </p:txBody>
      </p:sp>
    </p:spTree>
    <p:extLst>
      <p:ext uri="{BB962C8B-B14F-4D97-AF65-F5344CB8AC3E}">
        <p14:creationId xmlns:p14="http://schemas.microsoft.com/office/powerpoint/2010/main" xmlns="" val="59948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Some </a:t>
            </a:r>
            <a:r>
              <a:rPr lang="x-none" smtClean="0"/>
              <a:t>tools </a:t>
            </a:r>
            <a:r>
              <a:rPr lang="en-US" dirty="0" smtClean="0"/>
              <a:t>that could measure </a:t>
            </a:r>
            <a:r>
              <a:rPr lang="x-none" smtClean="0"/>
              <a:t>the outcomes and indicators</a:t>
            </a:r>
            <a:r>
              <a:rPr lang="en-US" dirty="0" smtClean="0"/>
              <a:t> are identified here.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E3109-DE5B-4D17-94B9-72C95ECCBC59}" type="slidenum">
              <a:rPr lang="en-US" smtClean="0"/>
              <a:pPr/>
              <a:t>8</a:t>
            </a:fld>
            <a:endParaRPr lang="en-US"/>
          </a:p>
        </p:txBody>
      </p:sp>
    </p:spTree>
    <p:extLst>
      <p:ext uri="{BB962C8B-B14F-4D97-AF65-F5344CB8AC3E}">
        <p14:creationId xmlns:p14="http://schemas.microsoft.com/office/powerpoint/2010/main" xmlns="" val="73591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Reminder that Logic Models are useful</a:t>
            </a:r>
            <a:r>
              <a:rPr lang="en-US" baseline="0" dirty="0" smtClean="0"/>
              <a:t> tools to provide quick snapshots of the various programs</a:t>
            </a:r>
          </a:p>
          <a:p>
            <a:pPr lvl="0"/>
            <a:endParaRPr lang="en-US" sz="1100" kern="1200" baseline="0" dirty="0" smtClean="0">
              <a:solidFill>
                <a:schemeClr val="tx1"/>
              </a:solidFill>
              <a:latin typeface="+mn-lt"/>
              <a:ea typeface="+mn-ea"/>
              <a:cs typeface="+mn-cs"/>
            </a:endParaRPr>
          </a:p>
          <a:p>
            <a:pPr lvl="0"/>
            <a:r>
              <a:rPr lang="en-US" sz="1100" kern="1200" baseline="0" dirty="0" smtClean="0">
                <a:solidFill>
                  <a:schemeClr val="tx1"/>
                </a:solidFill>
                <a:latin typeface="+mn-lt"/>
                <a:ea typeface="+mn-ea"/>
                <a:cs typeface="+mn-cs"/>
              </a:rPr>
              <a:t>The next step in the development of a Logic Model is to identify  the measurement tools and processes to be used to demonstrate the outcome has been achieved (or progress has been made).  On the last slide you saw examples of measurement tools.  </a:t>
            </a:r>
          </a:p>
          <a:p>
            <a:pPr lvl="0"/>
            <a:endParaRPr lang="en-US" sz="1100" kern="1200" baseline="0" dirty="0" smtClean="0">
              <a:solidFill>
                <a:schemeClr val="tx1"/>
              </a:solidFill>
              <a:latin typeface="+mn-lt"/>
              <a:ea typeface="+mn-ea"/>
              <a:cs typeface="+mn-cs"/>
            </a:endParaRPr>
          </a:p>
          <a:p>
            <a:pPr lvl="0"/>
            <a:r>
              <a:rPr lang="en-US" sz="1100" b="1" kern="1200" baseline="0" dirty="0" smtClean="0">
                <a:solidFill>
                  <a:schemeClr val="tx1"/>
                </a:solidFill>
                <a:latin typeface="+mn-lt"/>
                <a:ea typeface="+mn-ea"/>
                <a:cs typeface="+mn-cs"/>
              </a:rPr>
              <a:t>The data collection process leads into creating reports </a:t>
            </a:r>
            <a:r>
              <a:rPr lang="en-US" sz="1100" kern="1200" baseline="0" dirty="0" smtClean="0">
                <a:solidFill>
                  <a:schemeClr val="tx1"/>
                </a:solidFill>
                <a:latin typeface="+mn-lt"/>
                <a:ea typeface="+mn-ea"/>
                <a:cs typeface="+mn-cs"/>
              </a:rPr>
              <a:t>for your various funding sources – and also leads to reporting internally (staff and board) so communication about the various programs can be maintained. </a:t>
            </a:r>
          </a:p>
          <a:p>
            <a:pPr lvl="0"/>
            <a:r>
              <a:rPr lang="en-US" sz="1100" kern="1200" baseline="0" dirty="0" smtClean="0">
                <a:solidFill>
                  <a:schemeClr val="tx1"/>
                </a:solidFill>
                <a:latin typeface="+mn-lt"/>
                <a:ea typeface="+mn-ea"/>
                <a:cs typeface="+mn-cs"/>
              </a:rPr>
              <a:t>  </a:t>
            </a:r>
          </a:p>
          <a:p>
            <a:pPr lvl="0"/>
            <a:r>
              <a:rPr lang="en-US" sz="1100" kern="1200" dirty="0" smtClean="0">
                <a:solidFill>
                  <a:schemeClr val="tx1"/>
                </a:solidFill>
                <a:latin typeface="+mn-lt"/>
                <a:ea typeface="+mn-ea"/>
                <a:cs typeface="+mn-cs"/>
              </a:rPr>
              <a:t>It will become the basis of the analysis we will do in the next phase. </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E3109-DE5B-4D17-94B9-72C95ECCBC59}" type="slidenum">
              <a:rPr lang="en-US" smtClean="0"/>
              <a:pPr/>
              <a:t>9</a:t>
            </a:fld>
            <a:endParaRPr lang="en-US"/>
          </a:p>
        </p:txBody>
      </p:sp>
    </p:spTree>
    <p:extLst>
      <p:ext uri="{BB962C8B-B14F-4D97-AF65-F5344CB8AC3E}">
        <p14:creationId xmlns:p14="http://schemas.microsoft.com/office/powerpoint/2010/main" xmlns="" val="68016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OMA NG">
    <p:spTree>
      <p:nvGrpSpPr>
        <p:cNvPr id="1" name=""/>
        <p:cNvGrpSpPr/>
        <p:nvPr/>
      </p:nvGrpSpPr>
      <p:grpSpPr>
        <a:xfrm>
          <a:off x="0" y="0"/>
          <a:ext cx="0" cy="0"/>
          <a:chOff x="0" y="0"/>
          <a:chExt cx="0" cy="0"/>
        </a:xfrm>
      </p:grpSpPr>
      <p:sp>
        <p:nvSpPr>
          <p:cNvPr id="7" name="Flowchart: Off-page Connector 6"/>
          <p:cNvSpPr/>
          <p:nvPr/>
        </p:nvSpPr>
        <p:spPr>
          <a:xfrm>
            <a:off x="0" y="0"/>
            <a:ext cx="9144000" cy="34290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0" y="1105616"/>
            <a:ext cx="7772400" cy="1470025"/>
          </a:xfrm>
        </p:spPr>
        <p:txBody>
          <a:bodyPr/>
          <a:lstStyle>
            <a:lvl1pPr>
              <a:defRPr>
                <a:solidFill>
                  <a:schemeClr val="bg1"/>
                </a:solidFill>
              </a:defRPr>
            </a:lvl1pPr>
          </a:lstStyle>
          <a:p>
            <a:r>
              <a:rPr lang="en-US" dirty="0"/>
              <a:t>Video Title</a:t>
            </a:r>
          </a:p>
        </p:txBody>
      </p:sp>
      <p:sp>
        <p:nvSpPr>
          <p:cNvPr id="3" name="Subtitle 2"/>
          <p:cNvSpPr>
            <a:spLocks noGrp="1"/>
          </p:cNvSpPr>
          <p:nvPr>
            <p:ph type="subTitle" idx="1" hasCustomPrompt="1"/>
          </p:nvPr>
        </p:nvSpPr>
        <p:spPr>
          <a:xfrm>
            <a:off x="1371600" y="3653519"/>
            <a:ext cx="6400800" cy="609600"/>
          </a:xfrm>
        </p:spPr>
        <p:txBody>
          <a:bodyPr/>
          <a:lstStyle>
            <a:lvl1pPr marL="0" indent="0" algn="ctr">
              <a:buNone/>
              <a:defRPr i="1">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ROMA Next Generation Video Series</a:t>
            </a:r>
          </a:p>
          <a:p>
            <a:endParaRPr lang="en-US" dirty="0"/>
          </a:p>
          <a:p>
            <a:endParaRPr lang="en-US" dirty="0"/>
          </a:p>
        </p:txBody>
      </p:sp>
      <p:pic>
        <p:nvPicPr>
          <p:cNvPr id="10" name="Picture 9"/>
          <p:cNvPicPr>
            <a:picLocks noChangeAspect="1"/>
          </p:cNvPicPr>
          <p:nvPr/>
        </p:nvPicPr>
        <p:blipFill>
          <a:blip r:embed="rId2" cstate="print"/>
          <a:stretch>
            <a:fillRect/>
          </a:stretch>
        </p:blipFill>
        <p:spPr>
          <a:xfrm>
            <a:off x="7391400" y="5181071"/>
            <a:ext cx="1616075" cy="1616075"/>
          </a:xfrm>
          <a:prstGeom prst="rect">
            <a:avLst/>
          </a:prstGeom>
        </p:spPr>
      </p:pic>
      <p:pic>
        <p:nvPicPr>
          <p:cNvPr id="11" name="Picture 10"/>
          <p:cNvPicPr>
            <a:picLocks noChangeAspect="1"/>
          </p:cNvPicPr>
          <p:nvPr/>
        </p:nvPicPr>
        <p:blipFill>
          <a:blip r:embed="rId3" cstate="print"/>
          <a:stretch>
            <a:fillRect/>
          </a:stretch>
        </p:blipFill>
        <p:spPr>
          <a:xfrm>
            <a:off x="136526" y="5556596"/>
            <a:ext cx="2301875" cy="1249017"/>
          </a:xfrm>
          <a:prstGeom prst="rect">
            <a:avLst/>
          </a:prstGeom>
        </p:spPr>
      </p:pic>
      <p:sp>
        <p:nvSpPr>
          <p:cNvPr id="13" name="Oval 12"/>
          <p:cNvSpPr/>
          <p:nvPr/>
        </p:nvSpPr>
        <p:spPr>
          <a:xfrm>
            <a:off x="4267200" y="3117168"/>
            <a:ext cx="609600" cy="609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xmlns="" val="89532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lowchart: Off-page Connector 6"/>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74626"/>
            <a:ext cx="8229600" cy="1143000"/>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5302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accent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5" name="Picture 4"/>
          <p:cNvPicPr>
            <a:picLocks noChangeAspect="1"/>
          </p:cNvPicPr>
          <p:nvPr userDrawn="1"/>
        </p:nvPicPr>
        <p:blipFill>
          <a:blip r:embed="rId3" cstate="print"/>
          <a:stretch>
            <a:fillRect/>
          </a:stretch>
        </p:blipFill>
        <p:spPr>
          <a:xfrm>
            <a:off x="8216017" y="5962529"/>
            <a:ext cx="823031" cy="823031"/>
          </a:xfrm>
          <a:prstGeom prst="rect">
            <a:avLst/>
          </a:prstGeom>
        </p:spPr>
      </p:pic>
    </p:spTree>
    <p:extLst>
      <p:ext uri="{BB962C8B-B14F-4D97-AF65-F5344CB8AC3E}">
        <p14:creationId xmlns:p14="http://schemas.microsoft.com/office/powerpoint/2010/main" xmlns="" val="114101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lowchart: Off-page Connector 7"/>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52400"/>
            <a:ext cx="8229600" cy="1143000"/>
          </a:xfrm>
        </p:spPr>
        <p:txBody>
          <a:bodyPr/>
          <a:lstStyle>
            <a:lvl1pPr>
              <a:defRPr>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9345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4" name="Picture 3"/>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248151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r">
    <p:spTree>
      <p:nvGrpSpPr>
        <p:cNvPr id="1" name=""/>
        <p:cNvGrpSpPr/>
        <p:nvPr/>
      </p:nvGrpSpPr>
      <p:grpSpPr>
        <a:xfrm>
          <a:off x="0" y="0"/>
          <a:ext cx="0" cy="0"/>
          <a:chOff x="0" y="0"/>
          <a:chExt cx="0" cy="0"/>
        </a:xfrm>
      </p:grpSpPr>
      <p:sp>
        <p:nvSpPr>
          <p:cNvPr id="8" name="Flowchart: Off-page Connector 7"/>
          <p:cNvSpPr/>
          <p:nvPr/>
        </p:nvSpPr>
        <p:spPr>
          <a:xfrm>
            <a:off x="0" y="0"/>
            <a:ext cx="3810000" cy="2438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1" y="273050"/>
            <a:ext cx="3008313" cy="1162050"/>
          </a:xfrm>
        </p:spPr>
        <p:txBody>
          <a:bodyPr anchor="b"/>
          <a:lstStyle>
            <a:lvl1pPr algn="ctr">
              <a:defRPr sz="15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922714" y="273052"/>
            <a:ext cx="4764086"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lgn="ctr">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7" name="Picture 6"/>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39203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r">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chemeClr val="accent4"/>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chemeClr val="accent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7" name="Picture 6"/>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135211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175568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17143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45B251-C695-4427-93A7-90A9FA620F97}" type="datetimeFigureOut">
              <a:rPr lang="en-US" smtClean="0"/>
              <a:pPr/>
              <a:t>6/21/2018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78489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85800" rtl="0" eaLnBrk="1" latinLnBrk="0" hangingPunct="1">
        <a:spcBef>
          <a:spcPct val="0"/>
        </a:spcBef>
        <a:buNone/>
        <a:defRPr sz="3300" kern="1200">
          <a:solidFill>
            <a:schemeClr val="tx1"/>
          </a:solidFill>
          <a:latin typeface="Calibri Light" panose="020F03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libri Light" panose="020F03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15142"/>
            <a:ext cx="7772400" cy="2378883"/>
          </a:xfrm>
        </p:spPr>
        <p:txBody>
          <a:bodyPr>
            <a:normAutofit/>
          </a:bodyPr>
          <a:lstStyle/>
          <a:p>
            <a:r>
              <a:rPr lang="en-US" sz="4400" b="1" dirty="0" smtClean="0">
                <a:latin typeface="+mj-lt"/>
              </a:rPr>
              <a:t>Achievement of Results </a:t>
            </a:r>
            <a:br>
              <a:rPr lang="en-US" sz="4400" b="1" dirty="0" smtClean="0">
                <a:latin typeface="+mj-lt"/>
              </a:rPr>
            </a:br>
            <a:r>
              <a:rPr lang="en-US" sz="4400" b="1" dirty="0" smtClean="0">
                <a:latin typeface="+mj-lt"/>
              </a:rPr>
              <a:t>for Boards </a:t>
            </a:r>
            <a:endParaRPr lang="en-US" sz="4400" dirty="0">
              <a:latin typeface="+mj-lt"/>
            </a:endParaRPr>
          </a:p>
        </p:txBody>
      </p:sp>
      <p:sp>
        <p:nvSpPr>
          <p:cNvPr id="3" name="Subtitle 2"/>
          <p:cNvSpPr>
            <a:spLocks noGrp="1"/>
          </p:cNvSpPr>
          <p:nvPr>
            <p:ph type="subTitle" idx="1"/>
          </p:nvPr>
        </p:nvSpPr>
        <p:spPr>
          <a:xfrm>
            <a:off x="1445342" y="3807542"/>
            <a:ext cx="6400800" cy="1752600"/>
          </a:xfrm>
        </p:spPr>
        <p:txBody>
          <a:bodyPr>
            <a:normAutofit fontScale="70000" lnSpcReduction="20000"/>
          </a:bodyPr>
          <a:lstStyle/>
          <a:p>
            <a:r>
              <a:rPr lang="en-US" sz="5100" b="1" dirty="0" smtClean="0">
                <a:solidFill>
                  <a:srgbClr val="002060"/>
                </a:solidFill>
                <a:latin typeface="+mj-lt"/>
              </a:rPr>
              <a:t>Observing and Reporting </a:t>
            </a:r>
          </a:p>
          <a:p>
            <a:r>
              <a:rPr lang="en-US" sz="5100" b="1" dirty="0" smtClean="0">
                <a:solidFill>
                  <a:srgbClr val="002060"/>
                </a:solidFill>
                <a:latin typeface="+mj-lt"/>
              </a:rPr>
              <a:t>Progress and Results </a:t>
            </a:r>
          </a:p>
          <a:p>
            <a:endParaRPr lang="en-US" sz="3200" b="1" dirty="0" smtClean="0"/>
          </a:p>
          <a:p>
            <a:r>
              <a:rPr lang="en-US" sz="3200" b="1" dirty="0" smtClean="0"/>
              <a:t>A Video Series for CAA Board Members</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5815" y="1721223"/>
            <a:ext cx="7608627" cy="4715435"/>
          </a:xfrm>
        </p:spPr>
        <p:txBody>
          <a:bodyPr>
            <a:normAutofit/>
          </a:bodyPr>
          <a:lstStyle/>
          <a:p>
            <a:pPr marL="0" indent="0" algn="ctr">
              <a:buNone/>
            </a:pPr>
            <a:r>
              <a:rPr lang="en-US" sz="3200" b="1" dirty="0" smtClean="0">
                <a:latin typeface="+mj-lt"/>
              </a:rPr>
              <a:t>Data is collected at many different places and times in your agency</a:t>
            </a:r>
          </a:p>
          <a:p>
            <a:pPr marL="0" indent="0">
              <a:buNone/>
            </a:pPr>
            <a:endParaRPr lang="en-US" sz="1200" dirty="0" smtClean="0">
              <a:latin typeface="+mj-lt"/>
            </a:endParaRPr>
          </a:p>
          <a:p>
            <a:r>
              <a:rPr lang="en-US" b="1" u="sng" dirty="0" smtClean="0">
                <a:latin typeface="+mj-lt"/>
              </a:rPr>
              <a:t>Here are just a few things you may want to know about your agency’s data</a:t>
            </a:r>
            <a:r>
              <a:rPr lang="en-US" sz="2800" dirty="0" smtClean="0">
                <a:latin typeface="+mj-lt"/>
              </a:rPr>
              <a:t>:  </a:t>
            </a:r>
          </a:p>
          <a:p>
            <a:pPr lvl="1"/>
            <a:r>
              <a:rPr lang="en-US" sz="2400" b="1" dirty="0" smtClean="0">
                <a:latin typeface="+mj-lt"/>
              </a:rPr>
              <a:t>Who gathers data?  </a:t>
            </a:r>
          </a:p>
          <a:p>
            <a:pPr lvl="3"/>
            <a:r>
              <a:rPr lang="en-US" sz="2400" i="1" dirty="0" smtClean="0">
                <a:solidFill>
                  <a:srgbClr val="C80452"/>
                </a:solidFill>
                <a:latin typeface="+mj-lt"/>
              </a:rPr>
              <a:t>Receptionists, case managers, </a:t>
            </a:r>
            <a:r>
              <a:rPr lang="en-US" sz="2400" i="1" dirty="0" err="1" smtClean="0">
                <a:solidFill>
                  <a:srgbClr val="C80452"/>
                </a:solidFill>
                <a:latin typeface="+mj-lt"/>
              </a:rPr>
              <a:t>etc</a:t>
            </a:r>
            <a:r>
              <a:rPr lang="en-US" sz="2400" i="1" dirty="0" smtClean="0">
                <a:solidFill>
                  <a:srgbClr val="C80452"/>
                </a:solidFill>
                <a:latin typeface="+mj-lt"/>
              </a:rPr>
              <a:t>…</a:t>
            </a:r>
          </a:p>
          <a:p>
            <a:pPr lvl="1"/>
            <a:r>
              <a:rPr lang="en-US" sz="2400" b="1" dirty="0" smtClean="0">
                <a:latin typeface="+mj-lt"/>
              </a:rPr>
              <a:t>When is the data collected?</a:t>
            </a:r>
          </a:p>
          <a:p>
            <a:pPr lvl="3"/>
            <a:r>
              <a:rPr lang="en-US" sz="2400" i="1" dirty="0" smtClean="0">
                <a:solidFill>
                  <a:srgbClr val="C80452"/>
                </a:solidFill>
                <a:latin typeface="+mj-lt"/>
              </a:rPr>
              <a:t>At first visit?  After enrollment is approved? Many times during the provision of services? </a:t>
            </a:r>
          </a:p>
          <a:p>
            <a:pPr lvl="1"/>
            <a:r>
              <a:rPr lang="en-US" sz="2400" b="1" dirty="0" smtClean="0">
                <a:latin typeface="+mj-lt"/>
              </a:rPr>
              <a:t>How is it stored?  </a:t>
            </a:r>
            <a:endParaRPr lang="en-US" sz="2400" b="1" dirty="0">
              <a:latin typeface="+mj-lt"/>
            </a:endParaRPr>
          </a:p>
        </p:txBody>
      </p:sp>
      <p:sp>
        <p:nvSpPr>
          <p:cNvPr id="3" name="Title 2"/>
          <p:cNvSpPr>
            <a:spLocks noGrp="1"/>
          </p:cNvSpPr>
          <p:nvPr>
            <p:ph type="title"/>
          </p:nvPr>
        </p:nvSpPr>
        <p:spPr/>
        <p:txBody>
          <a:bodyPr>
            <a:normAutofit/>
          </a:bodyPr>
          <a:lstStyle/>
          <a:p>
            <a:r>
              <a:rPr lang="en-US" sz="3600" b="1" dirty="0" smtClean="0">
                <a:latin typeface="+mj-lt"/>
              </a:rPr>
              <a:t>Data Collection Process</a:t>
            </a:r>
            <a:endParaRPr lang="en-US" sz="36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latin typeface="+mj-lt"/>
              </a:rPr>
              <a:t>What Happened?</a:t>
            </a:r>
            <a:endParaRPr lang="en-US" sz="3600" b="1" dirty="0">
              <a:latin typeface="+mj-lt"/>
            </a:endParaRPr>
          </a:p>
        </p:txBody>
      </p:sp>
      <p:sp>
        <p:nvSpPr>
          <p:cNvPr id="6" name="Content Placeholder 5"/>
          <p:cNvSpPr>
            <a:spLocks noGrp="1"/>
          </p:cNvSpPr>
          <p:nvPr>
            <p:ph idx="1"/>
          </p:nvPr>
        </p:nvSpPr>
        <p:spPr/>
        <p:txBody>
          <a:bodyPr/>
          <a:lstStyle/>
          <a:p>
            <a:pPr>
              <a:buNone/>
            </a:pPr>
            <a:r>
              <a:rPr lang="en-US" sz="3600" dirty="0" smtClean="0">
                <a:latin typeface="+mj-lt"/>
              </a:rPr>
              <a:t>After the delivery of the service(s), follow up will be done to update the indicators that were developed for implementation</a:t>
            </a:r>
          </a:p>
          <a:p>
            <a:pPr lvl="1"/>
            <a:r>
              <a:rPr lang="en-US" sz="3300" i="1" dirty="0" smtClean="0">
                <a:solidFill>
                  <a:srgbClr val="C80452"/>
                </a:solidFill>
                <a:latin typeface="+mj-lt"/>
              </a:rPr>
              <a:t>How many did we actually serve?</a:t>
            </a:r>
          </a:p>
          <a:p>
            <a:pPr lvl="1"/>
            <a:r>
              <a:rPr lang="en-US" sz="3300" i="1" dirty="0" smtClean="0">
                <a:solidFill>
                  <a:srgbClr val="C80452"/>
                </a:solidFill>
                <a:latin typeface="+mj-lt"/>
              </a:rPr>
              <a:t>How many actually achieved the service?</a:t>
            </a:r>
          </a:p>
          <a:p>
            <a:endParaRPr lang="en-US" dirty="0" smtClean="0">
              <a:latin typeface="+mj-lt"/>
            </a:endParaRPr>
          </a:p>
          <a:p>
            <a:endParaRPr lang="en-US"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Actual Performance</a:t>
            </a:r>
            <a:endParaRPr lang="en-US" sz="3600" b="1" dirty="0">
              <a:latin typeface="+mj-lt"/>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1613647"/>
            <a:ext cx="8229600" cy="450028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0000"/>
                </a:solidFill>
                <a:latin typeface="+mj-lt"/>
              </a:rPr>
              <a:t>Service Only -  </a:t>
            </a:r>
            <a:r>
              <a:rPr lang="en-US" sz="3600" b="1" i="1" dirty="0" smtClean="0">
                <a:solidFill>
                  <a:srgbClr val="FF0000"/>
                </a:solidFill>
                <a:latin typeface="+mj-lt"/>
              </a:rPr>
              <a:t>Not</a:t>
            </a:r>
            <a:r>
              <a:rPr lang="en-US" sz="3600" b="1" dirty="0" smtClean="0">
                <a:solidFill>
                  <a:srgbClr val="FF0000"/>
                </a:solidFill>
                <a:latin typeface="+mj-lt"/>
              </a:rPr>
              <a:t> Change</a:t>
            </a:r>
            <a:endParaRPr lang="en-US" sz="3600" b="1" dirty="0">
              <a:solidFill>
                <a:srgbClr val="FF0000"/>
              </a:solidFill>
              <a:latin typeface="+mj-lt"/>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1667436"/>
            <a:ext cx="8229600" cy="455407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mj-lt"/>
              </a:rPr>
              <a:t>Consider the Quality of the Reports</a:t>
            </a:r>
            <a:endParaRPr lang="en-US" sz="3600" b="1" dirty="0">
              <a:latin typeface="+mj-lt"/>
            </a:endParaRPr>
          </a:p>
        </p:txBody>
      </p:sp>
      <p:sp>
        <p:nvSpPr>
          <p:cNvPr id="3" name="Content Placeholder 2"/>
          <p:cNvSpPr>
            <a:spLocks noGrp="1"/>
          </p:cNvSpPr>
          <p:nvPr>
            <p:ph idx="1"/>
          </p:nvPr>
        </p:nvSpPr>
        <p:spPr>
          <a:xfrm>
            <a:off x="457200" y="1595718"/>
            <a:ext cx="8229600" cy="4530445"/>
          </a:xfrm>
        </p:spPr>
        <p:txBody>
          <a:bodyPr>
            <a:noAutofit/>
          </a:bodyPr>
          <a:lstStyle/>
          <a:p>
            <a:r>
              <a:rPr lang="en-US" sz="3600" dirty="0" smtClean="0">
                <a:latin typeface="+mj-lt"/>
              </a:rPr>
              <a:t>If the report is confusing to read, it can cause you to have more questions than answers</a:t>
            </a:r>
          </a:p>
          <a:p>
            <a:r>
              <a:rPr lang="en-US" sz="3600" dirty="0" smtClean="0">
                <a:latin typeface="+mj-lt"/>
              </a:rPr>
              <a:t>If </a:t>
            </a:r>
            <a:r>
              <a:rPr lang="en-US" sz="3600" dirty="0" smtClean="0">
                <a:latin typeface="+mj-lt"/>
              </a:rPr>
              <a:t>there is too much data, you could miss essential elements</a:t>
            </a:r>
          </a:p>
          <a:p>
            <a:r>
              <a:rPr lang="en-US" sz="3600" dirty="0" smtClean="0">
                <a:latin typeface="+mj-lt"/>
              </a:rPr>
              <a:t>If </a:t>
            </a:r>
            <a:r>
              <a:rPr lang="en-US" sz="3600" dirty="0" smtClean="0">
                <a:latin typeface="+mj-lt"/>
              </a:rPr>
              <a:t>the data isn’t sorted, you may be flipping through pages to find what you want to know </a:t>
            </a:r>
            <a:endParaRPr lang="en-US" sz="36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9506"/>
            <a:ext cx="8229600" cy="5231243"/>
          </a:xfrm>
        </p:spPr>
        <p:txBody>
          <a:bodyPr>
            <a:noAutofit/>
          </a:bodyPr>
          <a:lstStyle/>
          <a:p>
            <a:r>
              <a:rPr lang="en-US" b="1" u="sng" dirty="0" smtClean="0">
                <a:solidFill>
                  <a:srgbClr val="C80452"/>
                </a:solidFill>
                <a:latin typeface="+mj-lt"/>
              </a:rPr>
              <a:t>Quality</a:t>
            </a:r>
            <a:r>
              <a:rPr lang="en-US" b="1" dirty="0" smtClean="0">
                <a:latin typeface="+mj-lt"/>
              </a:rPr>
              <a:t> of the data </a:t>
            </a:r>
          </a:p>
          <a:p>
            <a:pPr lvl="1"/>
            <a:r>
              <a:rPr lang="en-US" sz="2000" dirty="0" smtClean="0">
                <a:latin typeface="+mj-lt"/>
              </a:rPr>
              <a:t>Accuracy, completeness and timeliness of the data included in the report </a:t>
            </a:r>
          </a:p>
          <a:p>
            <a:r>
              <a:rPr lang="en-US" b="1" u="sng" dirty="0" smtClean="0">
                <a:solidFill>
                  <a:srgbClr val="C80452"/>
                </a:solidFill>
                <a:latin typeface="+mj-lt"/>
              </a:rPr>
              <a:t>Presentation</a:t>
            </a:r>
            <a:r>
              <a:rPr lang="en-US" b="1" dirty="0" smtClean="0">
                <a:latin typeface="+mj-lt"/>
              </a:rPr>
              <a:t> of the data in the report </a:t>
            </a:r>
            <a:endParaRPr lang="en-US" b="1" dirty="0">
              <a:latin typeface="+mj-lt"/>
            </a:endParaRPr>
          </a:p>
          <a:p>
            <a:pPr lvl="1"/>
            <a:r>
              <a:rPr lang="en-US" sz="2000" dirty="0" smtClean="0">
                <a:latin typeface="+mj-lt"/>
              </a:rPr>
              <a:t>Is it easy for the reader to find data that is important to him/her?   </a:t>
            </a:r>
          </a:p>
          <a:p>
            <a:r>
              <a:rPr lang="en-US" b="1" u="sng" dirty="0" smtClean="0">
                <a:solidFill>
                  <a:srgbClr val="C80452"/>
                </a:solidFill>
                <a:latin typeface="+mj-lt"/>
              </a:rPr>
              <a:t>Usefulness</a:t>
            </a:r>
            <a:r>
              <a:rPr lang="en-US" b="1" u="sng" dirty="0" smtClean="0">
                <a:latin typeface="+mj-lt"/>
              </a:rPr>
              <a:t> </a:t>
            </a:r>
            <a:r>
              <a:rPr lang="en-US" b="1" dirty="0" smtClean="0">
                <a:latin typeface="+mj-lt"/>
              </a:rPr>
              <a:t>of the data</a:t>
            </a:r>
          </a:p>
          <a:p>
            <a:pPr lvl="1"/>
            <a:r>
              <a:rPr lang="en-US" sz="2000" dirty="0" smtClean="0">
                <a:latin typeface="+mj-lt"/>
              </a:rPr>
              <a:t> Is it relevant to the task of managing the program/service?  Do I have access to the data when I want/need it? </a:t>
            </a:r>
          </a:p>
          <a:p>
            <a:r>
              <a:rPr lang="en-US" b="1" u="sng" dirty="0" smtClean="0">
                <a:solidFill>
                  <a:srgbClr val="C80452"/>
                </a:solidFill>
                <a:latin typeface="+mj-lt"/>
              </a:rPr>
              <a:t>Performance </a:t>
            </a:r>
            <a:r>
              <a:rPr lang="en-US" b="1" dirty="0" smtClean="0">
                <a:latin typeface="+mj-lt"/>
              </a:rPr>
              <a:t>Focus </a:t>
            </a:r>
            <a:endParaRPr lang="en-US" b="1" dirty="0">
              <a:latin typeface="+mj-lt"/>
            </a:endParaRPr>
          </a:p>
          <a:p>
            <a:pPr lvl="1"/>
            <a:r>
              <a:rPr lang="en-US" sz="2000" dirty="0" smtClean="0">
                <a:latin typeface="+mj-lt"/>
              </a:rPr>
              <a:t>Does it include data on outcomes and performance as well as services?</a:t>
            </a:r>
          </a:p>
          <a:p>
            <a:endParaRPr lang="en-US" dirty="0">
              <a:latin typeface="+mj-lt"/>
            </a:endParaRPr>
          </a:p>
        </p:txBody>
      </p:sp>
      <p:sp>
        <p:nvSpPr>
          <p:cNvPr id="3" name="Title 2"/>
          <p:cNvSpPr>
            <a:spLocks noGrp="1"/>
          </p:cNvSpPr>
          <p:nvPr>
            <p:ph type="title"/>
          </p:nvPr>
        </p:nvSpPr>
        <p:spPr/>
        <p:txBody>
          <a:bodyPr>
            <a:normAutofit/>
          </a:bodyPr>
          <a:lstStyle/>
          <a:p>
            <a:r>
              <a:rPr lang="en-US" sz="3600" b="1" dirty="0" smtClean="0">
                <a:latin typeface="+mj-lt"/>
              </a:rPr>
              <a:t>Things to Consider</a:t>
            </a:r>
            <a:endParaRPr lang="en-US" sz="3600" b="1" dirty="0">
              <a:latin typeface="+mj-lt"/>
            </a:endParaRPr>
          </a:p>
        </p:txBody>
      </p:sp>
    </p:spTree>
    <p:extLst>
      <p:ext uri="{BB962C8B-B14F-4D97-AF65-F5344CB8AC3E}">
        <p14:creationId xmlns:p14="http://schemas.microsoft.com/office/powerpoint/2010/main" xmlns="" val="96129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Who gets the reports?</a:t>
            </a:r>
            <a:endParaRPr lang="en-US" sz="3600" b="1" dirty="0">
              <a:latin typeface="+mj-lt"/>
            </a:endParaRPr>
          </a:p>
        </p:txBody>
      </p:sp>
      <p:sp>
        <p:nvSpPr>
          <p:cNvPr id="3" name="Content Placeholder 2"/>
          <p:cNvSpPr>
            <a:spLocks noGrp="1"/>
          </p:cNvSpPr>
          <p:nvPr>
            <p:ph idx="1"/>
          </p:nvPr>
        </p:nvSpPr>
        <p:spPr>
          <a:xfrm>
            <a:off x="457200" y="1864056"/>
            <a:ext cx="8229600" cy="4221163"/>
          </a:xfrm>
        </p:spPr>
        <p:txBody>
          <a:bodyPr>
            <a:normAutofit/>
          </a:bodyPr>
          <a:lstStyle/>
          <a:p>
            <a:r>
              <a:rPr lang="en-US" sz="3200" dirty="0" smtClean="0">
                <a:latin typeface="+mj-lt"/>
              </a:rPr>
              <a:t>Besides reports that come to the Board,       </a:t>
            </a:r>
            <a:r>
              <a:rPr lang="en-US" sz="3200" b="1" dirty="0" smtClean="0">
                <a:solidFill>
                  <a:srgbClr val="C80452"/>
                </a:solidFill>
                <a:latin typeface="+mj-lt"/>
              </a:rPr>
              <a:t>who else gets reports</a:t>
            </a:r>
            <a:r>
              <a:rPr lang="en-US" sz="3200" dirty="0" smtClean="0">
                <a:latin typeface="+mj-lt"/>
              </a:rPr>
              <a:t>? </a:t>
            </a:r>
          </a:p>
          <a:p>
            <a:pPr marL="0" indent="0">
              <a:buNone/>
            </a:pPr>
            <a:endParaRPr lang="en-US" sz="1500" dirty="0" smtClean="0">
              <a:latin typeface="+mj-lt"/>
            </a:endParaRPr>
          </a:p>
          <a:p>
            <a:r>
              <a:rPr lang="en-US" sz="3200" dirty="0" smtClean="0">
                <a:latin typeface="+mj-lt"/>
              </a:rPr>
              <a:t>What </a:t>
            </a:r>
            <a:r>
              <a:rPr lang="en-US" sz="3200" dirty="0" smtClean="0">
                <a:latin typeface="+mj-lt"/>
              </a:rPr>
              <a:t>agency staff have access to the reports?</a:t>
            </a:r>
          </a:p>
          <a:p>
            <a:pPr marL="0" indent="0">
              <a:buNone/>
            </a:pPr>
            <a:endParaRPr lang="en-US" sz="1400" dirty="0" smtClean="0">
              <a:latin typeface="+mj-lt"/>
            </a:endParaRPr>
          </a:p>
          <a:p>
            <a:r>
              <a:rPr lang="en-US" sz="3200" dirty="0" smtClean="0">
                <a:latin typeface="+mj-lt"/>
              </a:rPr>
              <a:t>Are </a:t>
            </a:r>
            <a:r>
              <a:rPr lang="en-US" sz="3200" dirty="0" smtClean="0">
                <a:latin typeface="+mj-lt"/>
              </a:rPr>
              <a:t>they posted on the web site? </a:t>
            </a:r>
          </a:p>
          <a:p>
            <a:pPr marL="0" indent="0">
              <a:buNone/>
            </a:pPr>
            <a:endParaRPr lang="en-US" sz="1400" dirty="0" smtClean="0">
              <a:latin typeface="+mj-lt"/>
            </a:endParaRPr>
          </a:p>
          <a:p>
            <a:r>
              <a:rPr lang="en-US" sz="3200" dirty="0" smtClean="0">
                <a:latin typeface="+mj-lt"/>
              </a:rPr>
              <a:t>Are </a:t>
            </a:r>
            <a:r>
              <a:rPr lang="en-US" sz="3200" dirty="0" smtClean="0">
                <a:latin typeface="+mj-lt"/>
              </a:rPr>
              <a:t>there other ways they are communicated to the public and the media? </a:t>
            </a:r>
            <a:endParaRPr lang="en-US" sz="3200"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Taking Action</a:t>
            </a:r>
            <a:endParaRPr lang="en-US" sz="3600" b="1" dirty="0">
              <a:latin typeface="+mj-lt"/>
            </a:endParaRPr>
          </a:p>
        </p:txBody>
      </p:sp>
      <p:sp>
        <p:nvSpPr>
          <p:cNvPr id="3" name="Content Placeholder 2"/>
          <p:cNvSpPr>
            <a:spLocks noGrp="1"/>
          </p:cNvSpPr>
          <p:nvPr>
            <p:ph idx="1"/>
          </p:nvPr>
        </p:nvSpPr>
        <p:spPr>
          <a:xfrm>
            <a:off x="634620" y="1729786"/>
            <a:ext cx="8229600" cy="4567518"/>
          </a:xfrm>
        </p:spPr>
        <p:txBody>
          <a:bodyPr>
            <a:normAutofit fontScale="92500" lnSpcReduction="10000"/>
          </a:bodyPr>
          <a:lstStyle/>
          <a:p>
            <a:pPr>
              <a:buFont typeface="Wingdings" panose="05000000000000000000" pitchFamily="2" charset="2"/>
              <a:buChar char="q"/>
            </a:pPr>
            <a:r>
              <a:rPr lang="en-US" sz="2800" b="1" dirty="0" smtClean="0">
                <a:latin typeface="+mj-lt"/>
              </a:rPr>
              <a:t>  Understand </a:t>
            </a:r>
            <a:r>
              <a:rPr lang="en-US" sz="2800" b="1" dirty="0" smtClean="0">
                <a:latin typeface="+mj-lt"/>
              </a:rPr>
              <a:t>what data is collected for management and accountability related to agency programs</a:t>
            </a:r>
          </a:p>
          <a:p>
            <a:pPr marL="0" indent="0">
              <a:buNone/>
            </a:pPr>
            <a:endParaRPr lang="en-US" sz="1300" b="1" dirty="0" smtClean="0">
              <a:latin typeface="+mj-lt"/>
            </a:endParaRPr>
          </a:p>
          <a:p>
            <a:pPr>
              <a:buFont typeface="Wingdings" panose="05000000000000000000" pitchFamily="2" charset="2"/>
              <a:buChar char="q"/>
            </a:pPr>
            <a:r>
              <a:rPr lang="en-US" sz="2800" b="1" dirty="0" smtClean="0">
                <a:latin typeface="+mj-lt"/>
              </a:rPr>
              <a:t>  Assure </a:t>
            </a:r>
            <a:r>
              <a:rPr lang="en-US" sz="2800" b="1" dirty="0" smtClean="0">
                <a:latin typeface="+mj-lt"/>
              </a:rPr>
              <a:t>that the data is </a:t>
            </a:r>
            <a:r>
              <a:rPr lang="en-US" sz="3200" b="1" dirty="0" smtClean="0">
                <a:solidFill>
                  <a:schemeClr val="accent1"/>
                </a:solidFill>
                <a:latin typeface="+mj-lt"/>
              </a:rPr>
              <a:t>reliable</a:t>
            </a:r>
          </a:p>
          <a:p>
            <a:pPr marL="0" indent="0">
              <a:buNone/>
            </a:pPr>
            <a:endParaRPr lang="en-US" sz="1300" b="1" dirty="0" smtClean="0">
              <a:solidFill>
                <a:schemeClr val="accent1"/>
              </a:solidFill>
              <a:latin typeface="+mj-lt"/>
            </a:endParaRPr>
          </a:p>
          <a:p>
            <a:pPr>
              <a:buFont typeface="Wingdings" panose="05000000000000000000" pitchFamily="2" charset="2"/>
              <a:buChar char="q"/>
            </a:pPr>
            <a:r>
              <a:rPr lang="en-US" sz="2800" b="1" dirty="0" smtClean="0">
                <a:latin typeface="+mj-lt"/>
              </a:rPr>
              <a:t>  Get </a:t>
            </a:r>
            <a:r>
              <a:rPr lang="en-US" sz="2800" b="1" dirty="0" smtClean="0">
                <a:latin typeface="+mj-lt"/>
              </a:rPr>
              <a:t>reports from the programs on a regular basis</a:t>
            </a:r>
          </a:p>
          <a:p>
            <a:pPr marL="0" indent="0">
              <a:buNone/>
            </a:pPr>
            <a:endParaRPr lang="en-US" sz="1300" b="1" dirty="0" smtClean="0">
              <a:latin typeface="+mj-lt"/>
            </a:endParaRPr>
          </a:p>
          <a:p>
            <a:pPr>
              <a:buFont typeface="Wingdings" panose="05000000000000000000" pitchFamily="2" charset="2"/>
              <a:buChar char="q"/>
            </a:pPr>
            <a:r>
              <a:rPr lang="en-US" sz="2800" b="1" dirty="0" smtClean="0">
                <a:latin typeface="+mj-lt"/>
              </a:rPr>
              <a:t>  Work </a:t>
            </a:r>
            <a:r>
              <a:rPr lang="en-US" sz="2800" b="1" dirty="0" smtClean="0">
                <a:latin typeface="+mj-lt"/>
              </a:rPr>
              <a:t>with staff to assure reports to you are easy to read and formatted in a way that is useful</a:t>
            </a:r>
          </a:p>
          <a:p>
            <a:pPr marL="0" indent="0">
              <a:buNone/>
            </a:pPr>
            <a:endParaRPr lang="en-US" sz="1300" b="1" dirty="0" smtClean="0">
              <a:latin typeface="+mj-lt"/>
            </a:endParaRPr>
          </a:p>
          <a:p>
            <a:pPr>
              <a:buFont typeface="Wingdings" panose="05000000000000000000" pitchFamily="2" charset="2"/>
              <a:buChar char="q"/>
            </a:pPr>
            <a:r>
              <a:rPr lang="en-US" sz="2800" b="1" dirty="0" smtClean="0">
                <a:latin typeface="+mj-lt"/>
              </a:rPr>
              <a:t>  Assure </a:t>
            </a:r>
            <a:r>
              <a:rPr lang="en-US" sz="2800" b="1" dirty="0" smtClean="0">
                <a:latin typeface="+mj-lt"/>
              </a:rPr>
              <a:t>all reports that are submitted are: </a:t>
            </a:r>
          </a:p>
          <a:p>
            <a:pPr lvl="1"/>
            <a:r>
              <a:rPr lang="en-US" sz="2800" i="1" dirty="0" smtClean="0">
                <a:solidFill>
                  <a:srgbClr val="C80452"/>
                </a:solidFill>
                <a:latin typeface="+mj-lt"/>
              </a:rPr>
              <a:t>Accurate, timely, and complete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mj-lt"/>
              </a:rPr>
              <a:t>Implementing ROMA –</a:t>
            </a:r>
            <a:br>
              <a:rPr lang="en-US" sz="4000" b="1" dirty="0" smtClean="0">
                <a:latin typeface="+mj-lt"/>
              </a:rPr>
            </a:br>
            <a:r>
              <a:rPr lang="en-US" sz="4000" b="1" dirty="0" smtClean="0">
                <a:latin typeface="+mj-lt"/>
              </a:rPr>
              <a:t> A Video Series for CAA Boards </a:t>
            </a:r>
            <a:endParaRPr lang="en-US" sz="4000" b="1" dirty="0">
              <a:latin typeface="+mj-lt"/>
            </a:endParaRPr>
          </a:p>
        </p:txBody>
      </p:sp>
      <p:graphicFrame>
        <p:nvGraphicFramePr>
          <p:cNvPr id="6" name="Content Placeholder 5"/>
          <p:cNvGraphicFramePr>
            <a:graphicFrameLocks noGrp="1"/>
          </p:cNvGraphicFramePr>
          <p:nvPr>
            <p:ph idx="1"/>
          </p:nvPr>
        </p:nvGraphicFramePr>
        <p:xfrm>
          <a:off x="0" y="1607574"/>
          <a:ext cx="8834284" cy="4940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6851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8" descr="ROMACircle"/>
          <p:cNvPicPr>
            <a:picLocks noGrp="1" noChangeAspect="1" noChangeArrowheads="1"/>
          </p:cNvPicPr>
          <p:nvPr>
            <p:ph idx="4294967295"/>
          </p:nvPr>
        </p:nvPicPr>
        <p:blipFill>
          <a:blip r:embed="rId3" cstate="print"/>
          <a:srcRect/>
          <a:stretch>
            <a:fillRect/>
          </a:stretch>
        </p:blipFill>
        <p:spPr bwMode="auto">
          <a:xfrm>
            <a:off x="526026" y="381000"/>
            <a:ext cx="8001000" cy="6019800"/>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3</a:t>
            </a:fld>
            <a:endParaRPr lang="en-US"/>
          </a:p>
        </p:txBody>
      </p:sp>
      <p:sp>
        <p:nvSpPr>
          <p:cNvPr id="7" name="5-Point Star 6"/>
          <p:cNvSpPr/>
          <p:nvPr/>
        </p:nvSpPr>
        <p:spPr>
          <a:xfrm>
            <a:off x="2804652" y="4247536"/>
            <a:ext cx="615141" cy="106894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Board Roles</a:t>
            </a:r>
            <a:endParaRPr lang="en-US" sz="3600" b="1" dirty="0">
              <a:latin typeface="+mj-lt"/>
            </a:endParaRPr>
          </a:p>
        </p:txBody>
      </p:sp>
      <p:sp>
        <p:nvSpPr>
          <p:cNvPr id="3" name="Content Placeholder 2"/>
          <p:cNvSpPr>
            <a:spLocks noGrp="1"/>
          </p:cNvSpPr>
          <p:nvPr>
            <p:ph idx="1"/>
          </p:nvPr>
        </p:nvSpPr>
        <p:spPr>
          <a:xfrm>
            <a:off x="457200" y="1836760"/>
            <a:ext cx="8229600" cy="4492322"/>
          </a:xfrm>
        </p:spPr>
        <p:txBody>
          <a:bodyPr>
            <a:normAutofit/>
          </a:bodyPr>
          <a:lstStyle/>
          <a:p>
            <a:r>
              <a:rPr lang="en-US" sz="2800" b="1" dirty="0" smtClean="0">
                <a:latin typeface="+mj-lt"/>
              </a:rPr>
              <a:t>Duty to review programmatic reports</a:t>
            </a:r>
          </a:p>
          <a:p>
            <a:r>
              <a:rPr lang="en-US" sz="2800" b="1" dirty="0" smtClean="0">
                <a:latin typeface="+mj-lt"/>
              </a:rPr>
              <a:t>Duty to assure the organization has a system in place to track:</a:t>
            </a:r>
          </a:p>
          <a:p>
            <a:pPr lvl="1"/>
            <a:r>
              <a:rPr lang="en-US" sz="2400" i="1" dirty="0" smtClean="0">
                <a:solidFill>
                  <a:srgbClr val="C80452"/>
                </a:solidFill>
                <a:latin typeface="+mj-lt"/>
              </a:rPr>
              <a:t>Client demographics</a:t>
            </a:r>
          </a:p>
          <a:p>
            <a:pPr lvl="1"/>
            <a:r>
              <a:rPr lang="en-US" sz="2400" i="1" dirty="0" smtClean="0">
                <a:solidFill>
                  <a:srgbClr val="C80452"/>
                </a:solidFill>
                <a:latin typeface="+mj-lt"/>
              </a:rPr>
              <a:t>Services customers receive</a:t>
            </a:r>
          </a:p>
          <a:p>
            <a:pPr lvl="1"/>
            <a:r>
              <a:rPr lang="en-US" sz="2400" i="1" dirty="0" smtClean="0">
                <a:solidFill>
                  <a:srgbClr val="C80452"/>
                </a:solidFill>
                <a:latin typeface="+mj-lt"/>
              </a:rPr>
              <a:t>Family, agency and community outcomes </a:t>
            </a:r>
          </a:p>
          <a:p>
            <a:pPr marL="342900" lvl="1" indent="0">
              <a:buNone/>
            </a:pPr>
            <a:endParaRPr lang="en-US" sz="1400" dirty="0" smtClean="0">
              <a:solidFill>
                <a:srgbClr val="C80452"/>
              </a:solidFill>
              <a:latin typeface="+mj-lt"/>
            </a:endParaRPr>
          </a:p>
          <a:p>
            <a:r>
              <a:rPr lang="en-US" sz="2800" b="1" dirty="0" smtClean="0">
                <a:latin typeface="+mj-lt"/>
              </a:rPr>
              <a:t>Duty to approve and submit designated reports to funding sources</a:t>
            </a:r>
            <a:endParaRPr lang="en-US" sz="2800" b="1"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Purpose of Reporting</a:t>
            </a:r>
            <a:endParaRPr lang="en-US" sz="3600" b="1" dirty="0">
              <a:latin typeface="+mj-lt"/>
            </a:endParaRPr>
          </a:p>
        </p:txBody>
      </p:sp>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1143000" y="2491581"/>
            <a:ext cx="6858000" cy="3048000"/>
          </a:xfrm>
          <a:prstGeom prst="rect">
            <a:avLst/>
          </a:prstGeom>
        </p:spPr>
      </p:pic>
      <p:sp>
        <p:nvSpPr>
          <p:cNvPr id="6" name="Rectangle 5"/>
          <p:cNvSpPr/>
          <p:nvPr/>
        </p:nvSpPr>
        <p:spPr>
          <a:xfrm>
            <a:off x="1160060" y="2491581"/>
            <a:ext cx="6837528" cy="3022115"/>
          </a:xfrm>
          <a:prstGeom prst="rect">
            <a:avLst/>
          </a:prstGeom>
          <a:solidFill>
            <a:schemeClr val="bg1">
              <a:lumMod val="8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sz="3200" dirty="0" smtClean="0">
                <a:latin typeface="+mj-lt"/>
              </a:rPr>
              <a:t>Meet a </a:t>
            </a:r>
            <a:r>
              <a:rPr lang="en-US" sz="3200" b="1" dirty="0" smtClean="0">
                <a:latin typeface="+mj-lt"/>
              </a:rPr>
              <a:t>requirement </a:t>
            </a:r>
            <a:r>
              <a:rPr lang="en-US" sz="3200" dirty="0" smtClean="0">
                <a:latin typeface="+mj-lt"/>
              </a:rPr>
              <a:t>of funding source</a:t>
            </a:r>
          </a:p>
          <a:p>
            <a:r>
              <a:rPr lang="en-US" sz="3200" dirty="0" smtClean="0">
                <a:latin typeface="+mj-lt"/>
              </a:rPr>
              <a:t>Share programmatic </a:t>
            </a:r>
            <a:r>
              <a:rPr lang="en-US" sz="3200" b="1" dirty="0" smtClean="0">
                <a:latin typeface="+mj-lt"/>
              </a:rPr>
              <a:t>information</a:t>
            </a:r>
            <a:r>
              <a:rPr lang="en-US" sz="3200" dirty="0" smtClean="0">
                <a:latin typeface="+mj-lt"/>
              </a:rPr>
              <a:t> with</a:t>
            </a:r>
          </a:p>
          <a:p>
            <a:pPr lvl="1"/>
            <a:r>
              <a:rPr lang="en-US" sz="2400" i="1" dirty="0" smtClean="0">
                <a:solidFill>
                  <a:srgbClr val="C80452"/>
                </a:solidFill>
                <a:latin typeface="+mj-lt"/>
              </a:rPr>
              <a:t>Board </a:t>
            </a:r>
          </a:p>
          <a:p>
            <a:pPr lvl="1"/>
            <a:r>
              <a:rPr lang="en-US" sz="2400" i="1" dirty="0" smtClean="0">
                <a:solidFill>
                  <a:srgbClr val="C80452"/>
                </a:solidFill>
                <a:latin typeface="+mj-lt"/>
              </a:rPr>
              <a:t>Agency staff </a:t>
            </a:r>
          </a:p>
          <a:p>
            <a:pPr lvl="1"/>
            <a:r>
              <a:rPr lang="en-US" sz="2400" i="1" dirty="0" smtClean="0">
                <a:solidFill>
                  <a:srgbClr val="C80452"/>
                </a:solidFill>
                <a:latin typeface="+mj-lt"/>
              </a:rPr>
              <a:t>Volunteers</a:t>
            </a:r>
          </a:p>
          <a:p>
            <a:pPr lvl="1"/>
            <a:r>
              <a:rPr lang="en-US" sz="2400" i="1" dirty="0" smtClean="0">
                <a:solidFill>
                  <a:srgbClr val="C80452"/>
                </a:solidFill>
                <a:latin typeface="+mj-lt"/>
              </a:rPr>
              <a:t>Partners</a:t>
            </a:r>
          </a:p>
          <a:p>
            <a:pPr marL="257175" lvl="1" indent="-257175">
              <a:buFont typeface="Arial" pitchFamily="34" charset="0"/>
              <a:buChar char="•"/>
            </a:pPr>
            <a:r>
              <a:rPr lang="en-US" sz="3200" b="1" dirty="0" smtClean="0">
                <a:latin typeface="+mj-lt"/>
              </a:rPr>
              <a:t>Communicate </a:t>
            </a:r>
            <a:r>
              <a:rPr lang="en-US" sz="3200" dirty="0" smtClean="0">
                <a:latin typeface="+mj-lt"/>
              </a:rPr>
              <a:t>with the public and with policy makers</a:t>
            </a:r>
          </a:p>
          <a:p>
            <a:endParaRPr lang="en-US" dirty="0" smtClean="0">
              <a:latin typeface="+mj-lt"/>
            </a:endParaRPr>
          </a:p>
          <a:p>
            <a:pPr lvl="1"/>
            <a:endParaRPr lang="en-US"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312"/>
          <a:stretch/>
        </p:blipFill>
        <p:spPr bwMode="auto">
          <a:xfrm>
            <a:off x="605959" y="2838738"/>
            <a:ext cx="2685472" cy="234653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29065" y="645934"/>
            <a:ext cx="6381836" cy="3140134"/>
          </a:xfrm>
          <a:prstGeom prst="rect">
            <a:avLst/>
          </a:prstGeom>
        </p:spPr>
      </p:pic>
      <p:sp>
        <p:nvSpPr>
          <p:cNvPr id="2" name="Title 1"/>
          <p:cNvSpPr>
            <a:spLocks noGrp="1"/>
          </p:cNvSpPr>
          <p:nvPr>
            <p:ph type="title"/>
          </p:nvPr>
        </p:nvSpPr>
        <p:spPr>
          <a:xfrm>
            <a:off x="722313" y="5253066"/>
            <a:ext cx="7772400" cy="1362075"/>
          </a:xfrm>
        </p:spPr>
        <p:txBody>
          <a:bodyPr/>
          <a:lstStyle/>
          <a:p>
            <a:r>
              <a:rPr lang="en-US" dirty="0" smtClean="0">
                <a:latin typeface="+mj-lt"/>
              </a:rPr>
              <a:t>Something to Remember:</a:t>
            </a:r>
            <a:endParaRPr lang="en-US" dirty="0">
              <a:latin typeface="+mj-lt"/>
            </a:endParaRPr>
          </a:p>
        </p:txBody>
      </p:sp>
      <p:sp>
        <p:nvSpPr>
          <p:cNvPr id="3" name="Content Placeholder 2"/>
          <p:cNvSpPr>
            <a:spLocks noGrp="1"/>
          </p:cNvSpPr>
          <p:nvPr>
            <p:ph type="body" idx="1"/>
          </p:nvPr>
        </p:nvSpPr>
        <p:spPr>
          <a:xfrm>
            <a:off x="3169919" y="599053"/>
            <a:ext cx="5962495" cy="3138539"/>
          </a:xfrm>
        </p:spPr>
        <p:txBody>
          <a:bodyPr>
            <a:noAutofit/>
          </a:bodyPr>
          <a:lstStyle/>
          <a:p>
            <a:r>
              <a:rPr lang="en-US" sz="3200" b="1" dirty="0">
                <a:solidFill>
                  <a:schemeClr val="bg1"/>
                </a:solidFill>
                <a:latin typeface="+mj-lt"/>
              </a:rPr>
              <a:t>"Not everything that can be counted </a:t>
            </a:r>
            <a:r>
              <a:rPr lang="en-US" sz="3200" b="1" i="1" dirty="0">
                <a:solidFill>
                  <a:schemeClr val="bg1"/>
                </a:solidFill>
                <a:latin typeface="+mj-lt"/>
              </a:rPr>
              <a:t>counts </a:t>
            </a:r>
            <a:r>
              <a:rPr lang="en-US" sz="3200" b="1" dirty="0">
                <a:solidFill>
                  <a:schemeClr val="bg1"/>
                </a:solidFill>
                <a:latin typeface="+mj-lt"/>
              </a:rPr>
              <a:t>and not everything </a:t>
            </a:r>
            <a:r>
              <a:rPr lang="en-US" sz="3200" b="1" i="1" dirty="0">
                <a:solidFill>
                  <a:schemeClr val="bg1"/>
                </a:solidFill>
                <a:latin typeface="+mj-lt"/>
              </a:rPr>
              <a:t>that counts </a:t>
            </a:r>
            <a:r>
              <a:rPr lang="en-US" sz="3200" b="1" dirty="0">
                <a:solidFill>
                  <a:schemeClr val="bg1"/>
                </a:solidFill>
                <a:latin typeface="+mj-lt"/>
              </a:rPr>
              <a:t>can be counted."  </a:t>
            </a:r>
            <a:endParaRPr lang="en-US" sz="3200" b="1" dirty="0" smtClean="0">
              <a:solidFill>
                <a:schemeClr val="bg1"/>
              </a:solidFill>
              <a:latin typeface="+mj-lt"/>
            </a:endParaRPr>
          </a:p>
          <a:p>
            <a:endParaRPr lang="en-US" sz="3200" b="1" dirty="0" smtClean="0">
              <a:solidFill>
                <a:schemeClr val="bg1"/>
              </a:solidFill>
              <a:latin typeface="+mj-lt"/>
            </a:endParaRPr>
          </a:p>
        </p:txBody>
      </p:sp>
      <p:sp>
        <p:nvSpPr>
          <p:cNvPr id="6" name="TextBox 5"/>
          <p:cNvSpPr txBox="1"/>
          <p:nvPr/>
        </p:nvSpPr>
        <p:spPr>
          <a:xfrm>
            <a:off x="4885902" y="4271749"/>
            <a:ext cx="3909065" cy="1477328"/>
          </a:xfrm>
          <a:prstGeom prst="rect">
            <a:avLst/>
          </a:prstGeom>
          <a:noFill/>
        </p:spPr>
        <p:txBody>
          <a:bodyPr wrap="square" rtlCol="0">
            <a:spAutoFit/>
          </a:bodyPr>
          <a:lstStyle/>
          <a:p>
            <a:pPr algn="r">
              <a:buNone/>
            </a:pPr>
            <a:r>
              <a:rPr lang="en-US" sz="3600" b="1" dirty="0">
                <a:solidFill>
                  <a:schemeClr val="accent1"/>
                </a:solidFill>
              </a:rPr>
              <a:t>- Albert Einstein</a:t>
            </a:r>
            <a:r>
              <a:rPr lang="en-US" b="1" dirty="0">
                <a:solidFill>
                  <a:schemeClr val="accent1"/>
                </a:solidFill>
              </a:rPr>
              <a:t> </a:t>
            </a:r>
            <a:endParaRPr lang="en-US" dirty="0">
              <a:solidFill>
                <a:schemeClr val="accent1"/>
              </a:solidFill>
            </a:endParaRPr>
          </a:p>
          <a:p>
            <a:endParaRPr lang="en-US" dirty="0">
              <a:solidFill>
                <a:schemeClr val="accent1"/>
              </a:solidFill>
            </a:endParaRPr>
          </a:p>
          <a:p>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Measurement Needed For: </a:t>
            </a:r>
            <a:endParaRPr lang="en-US" sz="3600" b="1" dirty="0">
              <a:latin typeface="+mj-lt"/>
            </a:endParaRPr>
          </a:p>
        </p:txBody>
      </p:sp>
      <p:sp>
        <p:nvSpPr>
          <p:cNvPr id="3" name="Content Placeholder 2"/>
          <p:cNvSpPr>
            <a:spLocks noGrp="1"/>
          </p:cNvSpPr>
          <p:nvPr>
            <p:ph sz="half" idx="1"/>
          </p:nvPr>
        </p:nvSpPr>
        <p:spPr>
          <a:xfrm>
            <a:off x="429904" y="1828801"/>
            <a:ext cx="4038600" cy="4297363"/>
          </a:xfrm>
        </p:spPr>
        <p:txBody>
          <a:bodyPr/>
          <a:lstStyle/>
          <a:p>
            <a:pPr algn="ctr">
              <a:buNone/>
            </a:pPr>
            <a:r>
              <a:rPr lang="en-US" sz="3200" b="1" u="sng" dirty="0" smtClean="0">
                <a:solidFill>
                  <a:schemeClr val="accent1"/>
                </a:solidFill>
                <a:latin typeface="+mj-lt"/>
              </a:rPr>
              <a:t>Process Indicators</a:t>
            </a:r>
          </a:p>
          <a:p>
            <a:pPr>
              <a:buFont typeface="Wingdings" panose="05000000000000000000" pitchFamily="2" charset="2"/>
              <a:buChar char="q"/>
            </a:pPr>
            <a:r>
              <a:rPr lang="en-US" sz="2800" dirty="0" smtClean="0">
                <a:latin typeface="+mj-lt"/>
              </a:rPr>
              <a:t>How many?</a:t>
            </a:r>
          </a:p>
          <a:p>
            <a:pPr>
              <a:buFont typeface="Wingdings" panose="05000000000000000000" pitchFamily="2" charset="2"/>
              <a:buChar char="q"/>
            </a:pPr>
            <a:r>
              <a:rPr lang="en-US" sz="2800" dirty="0" smtClean="0">
                <a:latin typeface="+mj-lt"/>
              </a:rPr>
              <a:t>Who are they? What are the demographics?</a:t>
            </a:r>
          </a:p>
          <a:p>
            <a:pPr>
              <a:buFont typeface="Wingdings" panose="05000000000000000000" pitchFamily="2" charset="2"/>
              <a:buChar char="q"/>
            </a:pPr>
            <a:r>
              <a:rPr lang="en-US" sz="2800" dirty="0" smtClean="0">
                <a:latin typeface="+mj-lt"/>
              </a:rPr>
              <a:t>What services do they get?</a:t>
            </a:r>
          </a:p>
          <a:p>
            <a:pPr>
              <a:buFont typeface="Wingdings" panose="05000000000000000000" pitchFamily="2" charset="2"/>
              <a:buChar char="q"/>
            </a:pPr>
            <a:r>
              <a:rPr lang="en-US" sz="2800" dirty="0" smtClean="0">
                <a:latin typeface="+mj-lt"/>
              </a:rPr>
              <a:t>How many units of service?</a:t>
            </a:r>
          </a:p>
          <a:p>
            <a:endParaRPr lang="en-US" dirty="0">
              <a:latin typeface="+mj-lt"/>
            </a:endParaRPr>
          </a:p>
        </p:txBody>
      </p:sp>
      <p:sp>
        <p:nvSpPr>
          <p:cNvPr id="4" name="Content Placeholder 3"/>
          <p:cNvSpPr>
            <a:spLocks noGrp="1"/>
          </p:cNvSpPr>
          <p:nvPr>
            <p:ph sz="half" idx="2"/>
          </p:nvPr>
        </p:nvSpPr>
        <p:spPr>
          <a:xfrm>
            <a:off x="4962099" y="1828801"/>
            <a:ext cx="4038600" cy="4297363"/>
          </a:xfrm>
        </p:spPr>
        <p:txBody>
          <a:bodyPr>
            <a:normAutofit/>
          </a:bodyPr>
          <a:lstStyle/>
          <a:p>
            <a:pPr algn="ctr">
              <a:buNone/>
            </a:pPr>
            <a:r>
              <a:rPr lang="en-US" sz="3200" b="1" u="sng" dirty="0" smtClean="0">
                <a:solidFill>
                  <a:srgbClr val="00B0F0"/>
                </a:solidFill>
                <a:latin typeface="+mj-lt"/>
              </a:rPr>
              <a:t>Outcome Indicators</a:t>
            </a:r>
          </a:p>
          <a:p>
            <a:pPr>
              <a:buFont typeface="Wingdings" panose="05000000000000000000" pitchFamily="2" charset="2"/>
              <a:buChar char="q"/>
            </a:pPr>
            <a:r>
              <a:rPr lang="en-US" sz="2800" dirty="0" smtClean="0">
                <a:latin typeface="+mj-lt"/>
              </a:rPr>
              <a:t>What happened?</a:t>
            </a:r>
          </a:p>
          <a:p>
            <a:pPr>
              <a:buFont typeface="Wingdings" panose="05000000000000000000" pitchFamily="2" charset="2"/>
              <a:buChar char="q"/>
            </a:pPr>
            <a:r>
              <a:rPr lang="en-US" sz="2800" dirty="0" smtClean="0">
                <a:latin typeface="+mj-lt"/>
              </a:rPr>
              <a:t>Was there a change in status?</a:t>
            </a:r>
          </a:p>
          <a:p>
            <a:pPr>
              <a:buFont typeface="Wingdings" panose="05000000000000000000" pitchFamily="2" charset="2"/>
              <a:buChar char="q"/>
            </a:pPr>
            <a:r>
              <a:rPr lang="en-US" sz="2800" dirty="0" smtClean="0">
                <a:latin typeface="+mj-lt"/>
              </a:rPr>
              <a:t>Was there progress toward a change in status?</a:t>
            </a:r>
            <a:endParaRPr lang="en-US" sz="28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How Will You Know?</a:t>
            </a:r>
            <a:endParaRPr lang="en-US" sz="3600" b="1" dirty="0">
              <a:latin typeface="+mj-l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685365"/>
            <a:ext cx="8229600" cy="444649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Adding to the Logic Model</a:t>
            </a:r>
            <a:endParaRPr lang="en-US" sz="3600" b="1" dirty="0">
              <a:latin typeface="+mj-l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609600" y="1447800"/>
            <a:ext cx="8229600" cy="1997216"/>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381000" y="3657600"/>
            <a:ext cx="8763000" cy="2209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ROMA NG Video Series 2">
  <a:themeElements>
    <a:clrScheme name="CAP">
      <a:dk1>
        <a:srgbClr val="000000"/>
      </a:dk1>
      <a:lt1>
        <a:srgbClr val="FFFFFF"/>
      </a:lt1>
      <a:dk2>
        <a:srgbClr val="545454"/>
      </a:dk2>
      <a:lt2>
        <a:srgbClr val="BFBFBF"/>
      </a:lt2>
      <a:accent1>
        <a:srgbClr val="005288"/>
      </a:accent1>
      <a:accent2>
        <a:srgbClr val="C80452"/>
      </a:accent2>
      <a:accent3>
        <a:srgbClr val="6C87B5"/>
      </a:accent3>
      <a:accent4>
        <a:srgbClr val="72993C"/>
      </a:accent4>
      <a:accent5>
        <a:srgbClr val="871E2E"/>
      </a:accent5>
      <a:accent6>
        <a:srgbClr val="005288"/>
      </a:accent6>
      <a:hlink>
        <a:srgbClr val="6C87B5"/>
      </a:hlink>
      <a:folHlink>
        <a:srgbClr val="7299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OMA NG Video Series 2" id="{1CB16A68-2217-46D9-8930-02F302E8326D}" vid="{BAE5D03E-8222-46E5-8FC6-CE34C9FE9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ROMA NG Video Series 2</Template>
  <TotalTime>3295</TotalTime>
  <Words>2041</Words>
  <Application>Microsoft Office PowerPoint</Application>
  <PresentationFormat>On-screen Show (4:3)</PresentationFormat>
  <Paragraphs>208</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ROMA NG Video Series 2</vt:lpstr>
      <vt:lpstr>Achievement of Results  for Boards </vt:lpstr>
      <vt:lpstr>Implementing ROMA –  A Video Series for CAA Boards </vt:lpstr>
      <vt:lpstr>Slide 3</vt:lpstr>
      <vt:lpstr>Board Roles</vt:lpstr>
      <vt:lpstr>Purpose of Reporting</vt:lpstr>
      <vt:lpstr>Something to Remember:</vt:lpstr>
      <vt:lpstr>Measurement Needed For: </vt:lpstr>
      <vt:lpstr>How Will You Know?</vt:lpstr>
      <vt:lpstr>Adding to the Logic Model</vt:lpstr>
      <vt:lpstr>Data Collection Process</vt:lpstr>
      <vt:lpstr>What Happened?</vt:lpstr>
      <vt:lpstr>Actual Performance</vt:lpstr>
      <vt:lpstr>Service Only -  Not Change</vt:lpstr>
      <vt:lpstr>Consider the Quality of the Reports</vt:lpstr>
      <vt:lpstr>Things to Consider</vt:lpstr>
      <vt:lpstr>Who gets the reports?</vt:lpstr>
      <vt:lpstr>Taking Action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boards</dc:title>
  <dc:creator>ANCRT</dc:creator>
  <cp:lastModifiedBy>Windows User</cp:lastModifiedBy>
  <cp:revision>294</cp:revision>
  <dcterms:created xsi:type="dcterms:W3CDTF">2017-09-07T19:59:37Z</dcterms:created>
  <dcterms:modified xsi:type="dcterms:W3CDTF">2018-06-21T13:24:48Z</dcterms:modified>
</cp:coreProperties>
</file>