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Authors.xml" ContentType="application/vnd.openxmlformats-officedocument.presentationml.commentAuthors+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527" r:id="rId2"/>
    <p:sldId id="543" r:id="rId3"/>
    <p:sldId id="528" r:id="rId4"/>
    <p:sldId id="566" r:id="rId5"/>
    <p:sldId id="567" r:id="rId6"/>
    <p:sldId id="568" r:id="rId7"/>
    <p:sldId id="569" r:id="rId8"/>
    <p:sldId id="570" r:id="rId9"/>
    <p:sldId id="571" r:id="rId10"/>
    <p:sldId id="572" r:id="rId11"/>
    <p:sldId id="573" r:id="rId12"/>
    <p:sldId id="574" r:id="rId13"/>
    <p:sldId id="575" r:id="rId14"/>
    <p:sldId id="576" r:id="rId15"/>
    <p:sldId id="577" r:id="rId16"/>
    <p:sldId id="578" r:id="rId17"/>
    <p:sldId id="579" r:id="rId18"/>
    <p:sldId id="580"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Orr" initials="JO" lastIdx="3" clrIdx="0">
    <p:extLst>
      <p:ext uri="{19B8F6BF-5375-455C-9EA6-DF929625EA0E}">
        <p15:presenceInfo xmlns:p15="http://schemas.microsoft.com/office/powerpoint/2012/main" xmlns="" userId="Jackie Or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8045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85" autoAdjust="0"/>
    <p:restoredTop sz="71884" autoAdjust="0"/>
  </p:normalViewPr>
  <p:slideViewPr>
    <p:cSldViewPr snapToGrid="0">
      <p:cViewPr varScale="1">
        <p:scale>
          <a:sx n="65" d="100"/>
          <a:sy n="65" d="100"/>
        </p:scale>
        <p:origin x="-1758"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0ABD33-30F1-4173-BA2D-67702F87E325}" type="doc">
      <dgm:prSet loTypeId="urn:microsoft.com/office/officeart/2005/8/layout/default#2" loCatId="list" qsTypeId="urn:microsoft.com/office/officeart/2005/8/quickstyle/simple1" qsCatId="simple" csTypeId="urn:microsoft.com/office/officeart/2005/8/colors/colorful4" csCatId="colorful" phldr="1"/>
      <dgm:spPr/>
      <dgm:t>
        <a:bodyPr/>
        <a:lstStyle/>
        <a:p>
          <a:endParaRPr lang="en-US"/>
        </a:p>
      </dgm:t>
    </dgm:pt>
    <dgm:pt modelId="{291CD902-6FA5-4288-BB0C-21C2F1C60CC6}">
      <dgm:prSet phldrT="[Text]" custT="1"/>
      <dgm:spPr/>
      <dgm:t>
        <a:bodyPr/>
        <a:lstStyle/>
        <a:p>
          <a:r>
            <a:rPr lang="en-US" sz="2100" dirty="0" smtClean="0"/>
            <a:t>Introduction to Implementing ROMA for Boards</a:t>
          </a:r>
          <a:endParaRPr lang="en-US" sz="2100" dirty="0"/>
        </a:p>
      </dgm:t>
    </dgm:pt>
    <dgm:pt modelId="{6E6A9767-FAC1-4DE6-BC5D-28A5FBD81A24}" type="parTrans" cxnId="{5A8034FD-34FA-4B47-91D4-74B6C5FD6F73}">
      <dgm:prSet/>
      <dgm:spPr/>
      <dgm:t>
        <a:bodyPr/>
        <a:lstStyle/>
        <a:p>
          <a:endParaRPr lang="en-US"/>
        </a:p>
      </dgm:t>
    </dgm:pt>
    <dgm:pt modelId="{30E6B257-386A-4E8E-A59E-DE08810FF4A5}" type="sibTrans" cxnId="{5A8034FD-34FA-4B47-91D4-74B6C5FD6F73}">
      <dgm:prSet/>
      <dgm:spPr/>
      <dgm:t>
        <a:bodyPr/>
        <a:lstStyle/>
        <a:p>
          <a:endParaRPr lang="en-US"/>
        </a:p>
      </dgm:t>
    </dgm:pt>
    <dgm:pt modelId="{FD148CD7-C5D0-421B-9012-BA10DACEE5CA}">
      <dgm:prSet phldrT="[Text]" custT="1"/>
      <dgm:spPr/>
      <dgm:t>
        <a:bodyPr/>
        <a:lstStyle/>
        <a:p>
          <a:r>
            <a:rPr lang="en-US" sz="2000" dirty="0" smtClean="0"/>
            <a:t>Creating a Local Theory of Change</a:t>
          </a:r>
          <a:endParaRPr lang="en-US" sz="2000" dirty="0"/>
        </a:p>
      </dgm:t>
    </dgm:pt>
    <dgm:pt modelId="{AC78A490-CE70-43BC-BE6D-C8B53C8BC224}" type="parTrans" cxnId="{7836D8B9-FDDC-49F6-B423-EE2EE8E30487}">
      <dgm:prSet/>
      <dgm:spPr/>
      <dgm:t>
        <a:bodyPr/>
        <a:lstStyle/>
        <a:p>
          <a:endParaRPr lang="en-US"/>
        </a:p>
      </dgm:t>
    </dgm:pt>
    <dgm:pt modelId="{CBB82C42-79B2-4A8B-81CC-61095FD76CE0}" type="sibTrans" cxnId="{7836D8B9-FDDC-49F6-B423-EE2EE8E30487}">
      <dgm:prSet/>
      <dgm:spPr/>
      <dgm:t>
        <a:bodyPr/>
        <a:lstStyle/>
        <a:p>
          <a:endParaRPr lang="en-US"/>
        </a:p>
      </dgm:t>
    </dgm:pt>
    <dgm:pt modelId="{C6A8883E-ABD8-41BB-A656-E058E10F11F1}">
      <dgm:prSet phldrT="[Text]"/>
      <dgm:spPr/>
      <dgm:t>
        <a:bodyPr/>
        <a:lstStyle/>
        <a:p>
          <a:pPr algn="ctr"/>
          <a:r>
            <a:rPr lang="en-US" dirty="0" smtClean="0"/>
            <a:t>Strategic Planning</a:t>
          </a:r>
          <a:endParaRPr lang="en-US" dirty="0"/>
        </a:p>
      </dgm:t>
    </dgm:pt>
    <dgm:pt modelId="{A758CA35-BECD-4F71-BBC3-1CDE54F41D6F}" type="parTrans" cxnId="{1A512154-F25A-49EF-8530-15E0AE87941D}">
      <dgm:prSet/>
      <dgm:spPr/>
      <dgm:t>
        <a:bodyPr/>
        <a:lstStyle/>
        <a:p>
          <a:endParaRPr lang="en-US"/>
        </a:p>
      </dgm:t>
    </dgm:pt>
    <dgm:pt modelId="{7B42C12F-607B-4CE7-93DE-6E1C5505F91C}" type="sibTrans" cxnId="{1A512154-F25A-49EF-8530-15E0AE87941D}">
      <dgm:prSet/>
      <dgm:spPr/>
      <dgm:t>
        <a:bodyPr/>
        <a:lstStyle/>
        <a:p>
          <a:endParaRPr lang="en-US"/>
        </a:p>
      </dgm:t>
    </dgm:pt>
    <dgm:pt modelId="{80C6516B-0C3E-4A66-8DCF-CBE22DBFCFE8}">
      <dgm:prSet phldrT="[Text]" custT="1"/>
      <dgm:spPr/>
      <dgm:t>
        <a:bodyPr/>
        <a:lstStyle/>
        <a:p>
          <a:r>
            <a:rPr lang="en-US" sz="2800" b="1" dirty="0" smtClean="0"/>
            <a:t>Implementation of Services and Strategies</a:t>
          </a:r>
          <a:endParaRPr lang="en-US" sz="2800" b="1" dirty="0"/>
        </a:p>
      </dgm:t>
    </dgm:pt>
    <dgm:pt modelId="{47DFB490-715F-456C-BCDD-648307D7E8B3}" type="parTrans" cxnId="{54013A41-3D77-49BA-9E82-7E9A8D3120D1}">
      <dgm:prSet/>
      <dgm:spPr/>
      <dgm:t>
        <a:bodyPr/>
        <a:lstStyle/>
        <a:p>
          <a:endParaRPr lang="en-US"/>
        </a:p>
      </dgm:t>
    </dgm:pt>
    <dgm:pt modelId="{95FEF68D-6713-413B-A4FC-DBF586222EEE}" type="sibTrans" cxnId="{54013A41-3D77-49BA-9E82-7E9A8D3120D1}">
      <dgm:prSet/>
      <dgm:spPr/>
      <dgm:t>
        <a:bodyPr/>
        <a:lstStyle/>
        <a:p>
          <a:endParaRPr lang="en-US"/>
        </a:p>
      </dgm:t>
    </dgm:pt>
    <dgm:pt modelId="{3FB0C856-3C53-428E-AC30-41C3965CA552}">
      <dgm:prSet phldrT="[Text]"/>
      <dgm:spPr/>
      <dgm:t>
        <a:bodyPr/>
        <a:lstStyle/>
        <a:p>
          <a:r>
            <a:rPr lang="en-US" dirty="0" smtClean="0"/>
            <a:t>Observing and Reporting Results</a:t>
          </a:r>
          <a:endParaRPr lang="en-US" dirty="0"/>
        </a:p>
      </dgm:t>
    </dgm:pt>
    <dgm:pt modelId="{50B225BD-C9B6-4961-94AB-F4B9365119F4}" type="parTrans" cxnId="{8ACDF693-F0D9-4997-8FD3-448B2C5F08C0}">
      <dgm:prSet/>
      <dgm:spPr/>
      <dgm:t>
        <a:bodyPr/>
        <a:lstStyle/>
        <a:p>
          <a:endParaRPr lang="en-US"/>
        </a:p>
      </dgm:t>
    </dgm:pt>
    <dgm:pt modelId="{F5A61928-1D5A-4753-A577-5CB73D9B215A}" type="sibTrans" cxnId="{8ACDF693-F0D9-4997-8FD3-448B2C5F08C0}">
      <dgm:prSet/>
      <dgm:spPr/>
      <dgm:t>
        <a:bodyPr/>
        <a:lstStyle/>
        <a:p>
          <a:endParaRPr lang="en-US"/>
        </a:p>
      </dgm:t>
    </dgm:pt>
    <dgm:pt modelId="{621F3954-6B3F-44BA-8B56-45B37F2671E2}">
      <dgm:prSet custT="1"/>
      <dgm:spPr/>
      <dgm:t>
        <a:bodyPr/>
        <a:lstStyle/>
        <a:p>
          <a:r>
            <a:rPr lang="en-US" sz="2100" dirty="0" smtClean="0"/>
            <a:t>Community Needs Assessments</a:t>
          </a:r>
          <a:endParaRPr lang="en-US" sz="2100" dirty="0"/>
        </a:p>
      </dgm:t>
    </dgm:pt>
    <dgm:pt modelId="{E4508E51-E55E-4FFE-A811-DAEF297D2077}" type="parTrans" cxnId="{A9DBA875-258C-4B0C-8316-417AE44BEABB}">
      <dgm:prSet/>
      <dgm:spPr/>
      <dgm:t>
        <a:bodyPr/>
        <a:lstStyle/>
        <a:p>
          <a:endParaRPr lang="en-US"/>
        </a:p>
      </dgm:t>
    </dgm:pt>
    <dgm:pt modelId="{A5165A64-6856-4C8F-A666-51ED7D08990D}" type="sibTrans" cxnId="{A9DBA875-258C-4B0C-8316-417AE44BEABB}">
      <dgm:prSet/>
      <dgm:spPr/>
      <dgm:t>
        <a:bodyPr/>
        <a:lstStyle/>
        <a:p>
          <a:endParaRPr lang="en-US"/>
        </a:p>
      </dgm:t>
    </dgm:pt>
    <dgm:pt modelId="{49315D18-8655-4966-B905-1FE7AA67E132}">
      <dgm:prSet phldrT="[Text]"/>
      <dgm:spPr/>
      <dgm:t>
        <a:bodyPr/>
        <a:lstStyle/>
        <a:p>
          <a:r>
            <a:rPr lang="en-US" dirty="0" smtClean="0"/>
            <a:t>Analysis and Evaluation</a:t>
          </a:r>
          <a:endParaRPr lang="en-US" dirty="0"/>
        </a:p>
      </dgm:t>
    </dgm:pt>
    <dgm:pt modelId="{30CD7455-A6C8-47DC-9D12-F6876627D38E}" type="parTrans" cxnId="{2C279118-D4A6-4C30-8096-BD6ED8876F91}">
      <dgm:prSet/>
      <dgm:spPr/>
      <dgm:t>
        <a:bodyPr/>
        <a:lstStyle/>
        <a:p>
          <a:endParaRPr lang="en-US"/>
        </a:p>
      </dgm:t>
    </dgm:pt>
    <dgm:pt modelId="{9C72369A-519D-4DF1-B4B4-6CEE30244FA8}" type="sibTrans" cxnId="{2C279118-D4A6-4C30-8096-BD6ED8876F91}">
      <dgm:prSet/>
      <dgm:spPr/>
      <dgm:t>
        <a:bodyPr/>
        <a:lstStyle/>
        <a:p>
          <a:endParaRPr lang="en-US"/>
        </a:p>
      </dgm:t>
    </dgm:pt>
    <dgm:pt modelId="{2185C29E-DC4F-46A1-B5BD-6293DD867197}" type="pres">
      <dgm:prSet presAssocID="{C30ABD33-30F1-4173-BA2D-67702F87E325}" presName="diagram" presStyleCnt="0">
        <dgm:presLayoutVars>
          <dgm:dir/>
          <dgm:resizeHandles val="exact"/>
        </dgm:presLayoutVars>
      </dgm:prSet>
      <dgm:spPr/>
      <dgm:t>
        <a:bodyPr/>
        <a:lstStyle/>
        <a:p>
          <a:endParaRPr lang="en-US"/>
        </a:p>
      </dgm:t>
    </dgm:pt>
    <dgm:pt modelId="{6BCB6F61-4437-465E-8AB7-A28243EDCADF}" type="pres">
      <dgm:prSet presAssocID="{291CD902-6FA5-4288-BB0C-21C2F1C60CC6}" presName="node" presStyleLbl="node1" presStyleIdx="0" presStyleCnt="7" custScaleX="122110" custScaleY="148037" custLinFactX="100000" custLinFactY="10621" custLinFactNeighborX="108195" custLinFactNeighborY="100000">
        <dgm:presLayoutVars>
          <dgm:bulletEnabled val="1"/>
        </dgm:presLayoutVars>
      </dgm:prSet>
      <dgm:spPr/>
      <dgm:t>
        <a:bodyPr/>
        <a:lstStyle/>
        <a:p>
          <a:endParaRPr lang="en-US"/>
        </a:p>
      </dgm:t>
    </dgm:pt>
    <dgm:pt modelId="{7CD1AB0F-7D90-455E-AFB2-1F958413F721}" type="pres">
      <dgm:prSet presAssocID="{30E6B257-386A-4E8E-A59E-DE08810FF4A5}" presName="sibTrans" presStyleCnt="0"/>
      <dgm:spPr/>
      <dgm:t>
        <a:bodyPr/>
        <a:lstStyle/>
        <a:p>
          <a:endParaRPr lang="en-US"/>
        </a:p>
      </dgm:t>
    </dgm:pt>
    <dgm:pt modelId="{EE46CAEA-2BA4-4CCE-87E4-107F83203921}" type="pres">
      <dgm:prSet presAssocID="{621F3954-6B3F-44BA-8B56-45B37F2671E2}" presName="node" presStyleLbl="node1" presStyleIdx="1" presStyleCnt="7" custScaleX="136966" custScaleY="85959" custLinFactX="100000" custLinFactNeighborX="111391" custLinFactNeighborY="89444">
        <dgm:presLayoutVars>
          <dgm:bulletEnabled val="1"/>
        </dgm:presLayoutVars>
      </dgm:prSet>
      <dgm:spPr/>
      <dgm:t>
        <a:bodyPr/>
        <a:lstStyle/>
        <a:p>
          <a:endParaRPr lang="en-US"/>
        </a:p>
      </dgm:t>
    </dgm:pt>
    <dgm:pt modelId="{CF8D7148-9850-4A55-810C-FEADA22C8FEB}" type="pres">
      <dgm:prSet presAssocID="{A5165A64-6856-4C8F-A666-51ED7D08990D}" presName="sibTrans" presStyleCnt="0"/>
      <dgm:spPr/>
      <dgm:t>
        <a:bodyPr/>
        <a:lstStyle/>
        <a:p>
          <a:endParaRPr lang="en-US"/>
        </a:p>
      </dgm:t>
    </dgm:pt>
    <dgm:pt modelId="{68EA17DA-EF54-46B6-B9F2-F8C49A7D751D}" type="pres">
      <dgm:prSet presAssocID="{FD148CD7-C5D0-421B-9012-BA10DACEE5CA}" presName="node" presStyleLbl="node1" presStyleIdx="2" presStyleCnt="7" custLinFactNeighborX="-16973" custLinFactNeighborY="-43418">
        <dgm:presLayoutVars>
          <dgm:bulletEnabled val="1"/>
        </dgm:presLayoutVars>
      </dgm:prSet>
      <dgm:spPr/>
      <dgm:t>
        <a:bodyPr/>
        <a:lstStyle/>
        <a:p>
          <a:endParaRPr lang="en-US"/>
        </a:p>
      </dgm:t>
    </dgm:pt>
    <dgm:pt modelId="{884B5C3D-152F-4311-BCE9-1ED3E962615F}" type="pres">
      <dgm:prSet presAssocID="{CBB82C42-79B2-4A8B-81CC-61095FD76CE0}" presName="sibTrans" presStyleCnt="0"/>
      <dgm:spPr/>
      <dgm:t>
        <a:bodyPr/>
        <a:lstStyle/>
        <a:p>
          <a:endParaRPr lang="en-US"/>
        </a:p>
      </dgm:t>
    </dgm:pt>
    <dgm:pt modelId="{90A5D5D7-B622-4526-BCC2-A83BC75CD905}" type="pres">
      <dgm:prSet presAssocID="{C6A8883E-ABD8-41BB-A656-E058E10F11F1}" presName="node" presStyleLbl="node1" presStyleIdx="3" presStyleCnt="7" custLinFactX="82455" custLinFactY="-9356" custLinFactNeighborX="100000" custLinFactNeighborY="-100000">
        <dgm:presLayoutVars>
          <dgm:bulletEnabled val="1"/>
        </dgm:presLayoutVars>
      </dgm:prSet>
      <dgm:spPr/>
      <dgm:t>
        <a:bodyPr/>
        <a:lstStyle/>
        <a:p>
          <a:endParaRPr lang="en-US"/>
        </a:p>
      </dgm:t>
    </dgm:pt>
    <dgm:pt modelId="{A240F38C-3FA6-4D90-A633-9BA4BD42F896}" type="pres">
      <dgm:prSet presAssocID="{7B42C12F-607B-4CE7-93DE-6E1C5505F91C}" presName="sibTrans" presStyleCnt="0"/>
      <dgm:spPr/>
      <dgm:t>
        <a:bodyPr/>
        <a:lstStyle/>
        <a:p>
          <a:endParaRPr lang="en-US"/>
        </a:p>
      </dgm:t>
    </dgm:pt>
    <dgm:pt modelId="{7C4740A7-9F19-40FA-BB23-C95FA2F3167E}" type="pres">
      <dgm:prSet presAssocID="{80C6516B-0C3E-4A66-8DCF-CBE22DBFCFE8}" presName="node" presStyleLbl="node1" presStyleIdx="4" presStyleCnt="7" custScaleX="169679" custScaleY="237452" custLinFactY="-2943" custLinFactNeighborX="-21740" custLinFactNeighborY="-100000">
        <dgm:presLayoutVars>
          <dgm:bulletEnabled val="1"/>
        </dgm:presLayoutVars>
      </dgm:prSet>
      <dgm:spPr/>
      <dgm:t>
        <a:bodyPr/>
        <a:lstStyle/>
        <a:p>
          <a:endParaRPr lang="en-US"/>
        </a:p>
      </dgm:t>
    </dgm:pt>
    <dgm:pt modelId="{A58927BA-D696-400B-979A-61F6EF091411}" type="pres">
      <dgm:prSet presAssocID="{95FEF68D-6713-413B-A4FC-DBF586222EEE}" presName="sibTrans" presStyleCnt="0"/>
      <dgm:spPr/>
      <dgm:t>
        <a:bodyPr/>
        <a:lstStyle/>
        <a:p>
          <a:endParaRPr lang="en-US"/>
        </a:p>
      </dgm:t>
    </dgm:pt>
    <dgm:pt modelId="{F0358564-9380-4563-BCC6-23B07D89DE5B}" type="pres">
      <dgm:prSet presAssocID="{3FB0C856-3C53-428E-AC30-41C3965CA552}" presName="node" presStyleLbl="node1" presStyleIdx="5" presStyleCnt="7" custScaleX="123178" custScaleY="125131" custLinFactNeighborX="-3365" custLinFactNeighborY="60890">
        <dgm:presLayoutVars>
          <dgm:bulletEnabled val="1"/>
        </dgm:presLayoutVars>
      </dgm:prSet>
      <dgm:spPr/>
      <dgm:t>
        <a:bodyPr/>
        <a:lstStyle/>
        <a:p>
          <a:endParaRPr lang="en-US"/>
        </a:p>
      </dgm:t>
    </dgm:pt>
    <dgm:pt modelId="{F41F9A1B-F5B1-4F7C-A504-35F7611465BC}" type="pres">
      <dgm:prSet presAssocID="{F5A61928-1D5A-4753-A577-5CB73D9B215A}" presName="sibTrans" presStyleCnt="0"/>
      <dgm:spPr/>
      <dgm:t>
        <a:bodyPr/>
        <a:lstStyle/>
        <a:p>
          <a:endParaRPr lang="en-US"/>
        </a:p>
      </dgm:t>
    </dgm:pt>
    <dgm:pt modelId="{2F7FA04F-12A0-4EB7-B245-C1EA4C533C82}" type="pres">
      <dgm:prSet presAssocID="{49315D18-8655-4966-B905-1FE7AA67E132}" presName="node" presStyleLbl="node1" presStyleIdx="6" presStyleCnt="7" custScaleX="124874" custScaleY="89335" custLinFactNeighborX="6009" custLinFactNeighborY="42462">
        <dgm:presLayoutVars>
          <dgm:bulletEnabled val="1"/>
        </dgm:presLayoutVars>
      </dgm:prSet>
      <dgm:spPr/>
      <dgm:t>
        <a:bodyPr/>
        <a:lstStyle/>
        <a:p>
          <a:endParaRPr lang="en-US"/>
        </a:p>
      </dgm:t>
    </dgm:pt>
  </dgm:ptLst>
  <dgm:cxnLst>
    <dgm:cxn modelId="{30D9DC38-3B51-4142-B527-B2F05B537944}" type="presOf" srcId="{C30ABD33-30F1-4173-BA2D-67702F87E325}" destId="{2185C29E-DC4F-46A1-B5BD-6293DD867197}" srcOrd="0" destOrd="0" presId="urn:microsoft.com/office/officeart/2005/8/layout/default#2"/>
    <dgm:cxn modelId="{D260EA26-7FB2-4579-8009-19AE27D0FBE8}" type="presOf" srcId="{49315D18-8655-4966-B905-1FE7AA67E132}" destId="{2F7FA04F-12A0-4EB7-B245-C1EA4C533C82}" srcOrd="0" destOrd="0" presId="urn:microsoft.com/office/officeart/2005/8/layout/default#2"/>
    <dgm:cxn modelId="{5A8034FD-34FA-4B47-91D4-74B6C5FD6F73}" srcId="{C30ABD33-30F1-4173-BA2D-67702F87E325}" destId="{291CD902-6FA5-4288-BB0C-21C2F1C60CC6}" srcOrd="0" destOrd="0" parTransId="{6E6A9767-FAC1-4DE6-BC5D-28A5FBD81A24}" sibTransId="{30E6B257-386A-4E8E-A59E-DE08810FF4A5}"/>
    <dgm:cxn modelId="{6C70A543-ECA6-4F2D-9587-9231C97882EE}" type="presOf" srcId="{FD148CD7-C5D0-421B-9012-BA10DACEE5CA}" destId="{68EA17DA-EF54-46B6-B9F2-F8C49A7D751D}" srcOrd="0" destOrd="0" presId="urn:microsoft.com/office/officeart/2005/8/layout/default#2"/>
    <dgm:cxn modelId="{00DD033B-307A-4F09-84F4-6675E0D34553}" type="presOf" srcId="{3FB0C856-3C53-428E-AC30-41C3965CA552}" destId="{F0358564-9380-4563-BCC6-23B07D89DE5B}" srcOrd="0" destOrd="0" presId="urn:microsoft.com/office/officeart/2005/8/layout/default#2"/>
    <dgm:cxn modelId="{2C279118-D4A6-4C30-8096-BD6ED8876F91}" srcId="{C30ABD33-30F1-4173-BA2D-67702F87E325}" destId="{49315D18-8655-4966-B905-1FE7AA67E132}" srcOrd="6" destOrd="0" parTransId="{30CD7455-A6C8-47DC-9D12-F6876627D38E}" sibTransId="{9C72369A-519D-4DF1-B4B4-6CEE30244FA8}"/>
    <dgm:cxn modelId="{8ACDF693-F0D9-4997-8FD3-448B2C5F08C0}" srcId="{C30ABD33-30F1-4173-BA2D-67702F87E325}" destId="{3FB0C856-3C53-428E-AC30-41C3965CA552}" srcOrd="5" destOrd="0" parTransId="{50B225BD-C9B6-4961-94AB-F4B9365119F4}" sibTransId="{F5A61928-1D5A-4753-A577-5CB73D9B215A}"/>
    <dgm:cxn modelId="{CF88D9FC-0936-44A5-BF4D-70382CD963EF}" type="presOf" srcId="{621F3954-6B3F-44BA-8B56-45B37F2671E2}" destId="{EE46CAEA-2BA4-4CCE-87E4-107F83203921}" srcOrd="0" destOrd="0" presId="urn:microsoft.com/office/officeart/2005/8/layout/default#2"/>
    <dgm:cxn modelId="{106CA8CA-CD28-4FEA-83F5-28A57671213F}" type="presOf" srcId="{291CD902-6FA5-4288-BB0C-21C2F1C60CC6}" destId="{6BCB6F61-4437-465E-8AB7-A28243EDCADF}" srcOrd="0" destOrd="0" presId="urn:microsoft.com/office/officeart/2005/8/layout/default#2"/>
    <dgm:cxn modelId="{7836D8B9-FDDC-49F6-B423-EE2EE8E30487}" srcId="{C30ABD33-30F1-4173-BA2D-67702F87E325}" destId="{FD148CD7-C5D0-421B-9012-BA10DACEE5CA}" srcOrd="2" destOrd="0" parTransId="{AC78A490-CE70-43BC-BE6D-C8B53C8BC224}" sibTransId="{CBB82C42-79B2-4A8B-81CC-61095FD76CE0}"/>
    <dgm:cxn modelId="{1A512154-F25A-49EF-8530-15E0AE87941D}" srcId="{C30ABD33-30F1-4173-BA2D-67702F87E325}" destId="{C6A8883E-ABD8-41BB-A656-E058E10F11F1}" srcOrd="3" destOrd="0" parTransId="{A758CA35-BECD-4F71-BBC3-1CDE54F41D6F}" sibTransId="{7B42C12F-607B-4CE7-93DE-6E1C5505F91C}"/>
    <dgm:cxn modelId="{531CD745-C340-4A41-B1C6-C903A6AAEF23}" type="presOf" srcId="{C6A8883E-ABD8-41BB-A656-E058E10F11F1}" destId="{90A5D5D7-B622-4526-BCC2-A83BC75CD905}" srcOrd="0" destOrd="0" presId="urn:microsoft.com/office/officeart/2005/8/layout/default#2"/>
    <dgm:cxn modelId="{BD1E35CD-108D-479F-AB6D-18F4BA449714}" type="presOf" srcId="{80C6516B-0C3E-4A66-8DCF-CBE22DBFCFE8}" destId="{7C4740A7-9F19-40FA-BB23-C95FA2F3167E}" srcOrd="0" destOrd="0" presId="urn:microsoft.com/office/officeart/2005/8/layout/default#2"/>
    <dgm:cxn modelId="{A9DBA875-258C-4B0C-8316-417AE44BEABB}" srcId="{C30ABD33-30F1-4173-BA2D-67702F87E325}" destId="{621F3954-6B3F-44BA-8B56-45B37F2671E2}" srcOrd="1" destOrd="0" parTransId="{E4508E51-E55E-4FFE-A811-DAEF297D2077}" sibTransId="{A5165A64-6856-4C8F-A666-51ED7D08990D}"/>
    <dgm:cxn modelId="{54013A41-3D77-49BA-9E82-7E9A8D3120D1}" srcId="{C30ABD33-30F1-4173-BA2D-67702F87E325}" destId="{80C6516B-0C3E-4A66-8DCF-CBE22DBFCFE8}" srcOrd="4" destOrd="0" parTransId="{47DFB490-715F-456C-BCDD-648307D7E8B3}" sibTransId="{95FEF68D-6713-413B-A4FC-DBF586222EEE}"/>
    <dgm:cxn modelId="{C0FD0C20-E1B8-4959-8803-8955EDC1BF1F}" type="presParOf" srcId="{2185C29E-DC4F-46A1-B5BD-6293DD867197}" destId="{6BCB6F61-4437-465E-8AB7-A28243EDCADF}" srcOrd="0" destOrd="0" presId="urn:microsoft.com/office/officeart/2005/8/layout/default#2"/>
    <dgm:cxn modelId="{94B6BE83-1D3C-43AB-951B-C903F228A399}" type="presParOf" srcId="{2185C29E-DC4F-46A1-B5BD-6293DD867197}" destId="{7CD1AB0F-7D90-455E-AFB2-1F958413F721}" srcOrd="1" destOrd="0" presId="urn:microsoft.com/office/officeart/2005/8/layout/default#2"/>
    <dgm:cxn modelId="{DF9219BF-47BC-4F83-9AD7-FDBF195C9CBF}" type="presParOf" srcId="{2185C29E-DC4F-46A1-B5BD-6293DD867197}" destId="{EE46CAEA-2BA4-4CCE-87E4-107F83203921}" srcOrd="2" destOrd="0" presId="urn:microsoft.com/office/officeart/2005/8/layout/default#2"/>
    <dgm:cxn modelId="{6C44EE95-5917-4033-B16D-CF6F7F1A6AA3}" type="presParOf" srcId="{2185C29E-DC4F-46A1-B5BD-6293DD867197}" destId="{CF8D7148-9850-4A55-810C-FEADA22C8FEB}" srcOrd="3" destOrd="0" presId="urn:microsoft.com/office/officeart/2005/8/layout/default#2"/>
    <dgm:cxn modelId="{5563E767-EFC1-4018-87F1-89C98F53BD81}" type="presParOf" srcId="{2185C29E-DC4F-46A1-B5BD-6293DD867197}" destId="{68EA17DA-EF54-46B6-B9F2-F8C49A7D751D}" srcOrd="4" destOrd="0" presId="urn:microsoft.com/office/officeart/2005/8/layout/default#2"/>
    <dgm:cxn modelId="{62A77754-C691-486F-AED6-B99D19F43C18}" type="presParOf" srcId="{2185C29E-DC4F-46A1-B5BD-6293DD867197}" destId="{884B5C3D-152F-4311-BCE9-1ED3E962615F}" srcOrd="5" destOrd="0" presId="urn:microsoft.com/office/officeart/2005/8/layout/default#2"/>
    <dgm:cxn modelId="{E3FB3044-8181-4636-8473-4995834883DB}" type="presParOf" srcId="{2185C29E-DC4F-46A1-B5BD-6293DD867197}" destId="{90A5D5D7-B622-4526-BCC2-A83BC75CD905}" srcOrd="6" destOrd="0" presId="urn:microsoft.com/office/officeart/2005/8/layout/default#2"/>
    <dgm:cxn modelId="{5083C7A7-8F7E-473E-9DD2-1CF882CDE5F1}" type="presParOf" srcId="{2185C29E-DC4F-46A1-B5BD-6293DD867197}" destId="{A240F38C-3FA6-4D90-A633-9BA4BD42F896}" srcOrd="7" destOrd="0" presId="urn:microsoft.com/office/officeart/2005/8/layout/default#2"/>
    <dgm:cxn modelId="{32BE1303-D25A-4A0A-8C9F-4CE3C715109D}" type="presParOf" srcId="{2185C29E-DC4F-46A1-B5BD-6293DD867197}" destId="{7C4740A7-9F19-40FA-BB23-C95FA2F3167E}" srcOrd="8" destOrd="0" presId="urn:microsoft.com/office/officeart/2005/8/layout/default#2"/>
    <dgm:cxn modelId="{829CD493-9B4E-4B77-A503-A5E9ABA9CDBC}" type="presParOf" srcId="{2185C29E-DC4F-46A1-B5BD-6293DD867197}" destId="{A58927BA-D696-400B-979A-61F6EF091411}" srcOrd="9" destOrd="0" presId="urn:microsoft.com/office/officeart/2005/8/layout/default#2"/>
    <dgm:cxn modelId="{A94A74E1-4D17-455E-965C-70907F9AEFC6}" type="presParOf" srcId="{2185C29E-DC4F-46A1-B5BD-6293DD867197}" destId="{F0358564-9380-4563-BCC6-23B07D89DE5B}" srcOrd="10" destOrd="0" presId="urn:microsoft.com/office/officeart/2005/8/layout/default#2"/>
    <dgm:cxn modelId="{29C1138D-8AAD-44BE-93FB-D0D83019275F}" type="presParOf" srcId="{2185C29E-DC4F-46A1-B5BD-6293DD867197}" destId="{F41F9A1B-F5B1-4F7C-A504-35F7611465BC}" srcOrd="11" destOrd="0" presId="urn:microsoft.com/office/officeart/2005/8/layout/default#2"/>
    <dgm:cxn modelId="{3A86E19C-B1ED-47B1-B345-FFF21786F3B7}" type="presParOf" srcId="{2185C29E-DC4F-46A1-B5BD-6293DD867197}" destId="{2F7FA04F-12A0-4EB7-B245-C1EA4C533C82}" srcOrd="12" destOrd="0" presId="urn:microsoft.com/office/officeart/2005/8/layout/default#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BD42E09-0601-4791-9287-040E467FCF89}" type="doc">
      <dgm:prSet loTypeId="urn:microsoft.com/office/officeart/2005/8/layout/pyramid2" loCatId="list" qsTypeId="urn:microsoft.com/office/officeart/2005/8/quickstyle/simple1" qsCatId="simple" csTypeId="urn:microsoft.com/office/officeart/2005/8/colors/accent1_2" csCatId="accent1" phldr="1"/>
      <dgm:spPr/>
    </dgm:pt>
    <dgm:pt modelId="{35543C7F-BE73-4319-833B-20295312E835}">
      <dgm:prSet phldrT="[Text]"/>
      <dgm:spPr/>
      <dgm:t>
        <a:bodyPr/>
        <a:lstStyle/>
        <a:p>
          <a:r>
            <a:rPr lang="en-US" dirty="0"/>
            <a:t>GOALS</a:t>
          </a:r>
        </a:p>
      </dgm:t>
    </dgm:pt>
    <dgm:pt modelId="{C503535C-9A86-4FC9-9619-DB7F9A1A1D4C}" type="parTrans" cxnId="{D0657F3F-D114-499B-9C8D-1E48C14988D3}">
      <dgm:prSet/>
      <dgm:spPr/>
      <dgm:t>
        <a:bodyPr/>
        <a:lstStyle/>
        <a:p>
          <a:endParaRPr lang="en-US"/>
        </a:p>
      </dgm:t>
    </dgm:pt>
    <dgm:pt modelId="{7534F86A-B272-4580-82F7-9B6CEE16D9B8}" type="sibTrans" cxnId="{D0657F3F-D114-499B-9C8D-1E48C14988D3}">
      <dgm:prSet/>
      <dgm:spPr/>
      <dgm:t>
        <a:bodyPr/>
        <a:lstStyle/>
        <a:p>
          <a:endParaRPr lang="en-US"/>
        </a:p>
      </dgm:t>
    </dgm:pt>
    <dgm:pt modelId="{30F7B70C-B91F-41FB-AE60-271FC5199E42}">
      <dgm:prSet phldrT="[Text]"/>
      <dgm:spPr/>
      <dgm:t>
        <a:bodyPr/>
        <a:lstStyle/>
        <a:p>
          <a:r>
            <a:rPr lang="en-US" dirty="0"/>
            <a:t>OUTCOMES</a:t>
          </a:r>
        </a:p>
      </dgm:t>
    </dgm:pt>
    <dgm:pt modelId="{010F9475-87E4-4951-B172-143B0D17225C}" type="parTrans" cxnId="{D6CAACF4-E1CC-4D05-BEE0-E942A65A80AC}">
      <dgm:prSet/>
      <dgm:spPr/>
      <dgm:t>
        <a:bodyPr/>
        <a:lstStyle/>
        <a:p>
          <a:endParaRPr lang="en-US"/>
        </a:p>
      </dgm:t>
    </dgm:pt>
    <dgm:pt modelId="{B03AEB7D-75EA-473E-A6B2-C5109C13D91C}" type="sibTrans" cxnId="{D6CAACF4-E1CC-4D05-BEE0-E942A65A80AC}">
      <dgm:prSet/>
      <dgm:spPr/>
      <dgm:t>
        <a:bodyPr/>
        <a:lstStyle/>
        <a:p>
          <a:endParaRPr lang="en-US"/>
        </a:p>
      </dgm:t>
    </dgm:pt>
    <dgm:pt modelId="{019FBB5E-0F3B-4FB1-8447-263031F9D97F}">
      <dgm:prSet phldrT="[Text]"/>
      <dgm:spPr/>
      <dgm:t>
        <a:bodyPr/>
        <a:lstStyle/>
        <a:p>
          <a:r>
            <a:rPr lang="en-US" dirty="0"/>
            <a:t>INDICATORS</a:t>
          </a:r>
        </a:p>
      </dgm:t>
    </dgm:pt>
    <dgm:pt modelId="{C47C3B9C-E067-4552-8FCC-B212C0B2B530}" type="parTrans" cxnId="{EA1898B1-4497-4044-A3E2-A93E168B59BB}">
      <dgm:prSet/>
      <dgm:spPr/>
      <dgm:t>
        <a:bodyPr/>
        <a:lstStyle/>
        <a:p>
          <a:endParaRPr lang="en-US"/>
        </a:p>
      </dgm:t>
    </dgm:pt>
    <dgm:pt modelId="{3EB9CB18-B717-4B8B-A138-E3A0AC261F12}" type="sibTrans" cxnId="{EA1898B1-4497-4044-A3E2-A93E168B59BB}">
      <dgm:prSet/>
      <dgm:spPr/>
      <dgm:t>
        <a:bodyPr/>
        <a:lstStyle/>
        <a:p>
          <a:endParaRPr lang="en-US"/>
        </a:p>
      </dgm:t>
    </dgm:pt>
    <dgm:pt modelId="{5C64CE57-95B4-4366-9532-58560CC08B65}" type="pres">
      <dgm:prSet presAssocID="{BBD42E09-0601-4791-9287-040E467FCF89}" presName="compositeShape" presStyleCnt="0">
        <dgm:presLayoutVars>
          <dgm:dir/>
          <dgm:resizeHandles/>
        </dgm:presLayoutVars>
      </dgm:prSet>
      <dgm:spPr/>
    </dgm:pt>
    <dgm:pt modelId="{AF16090E-8047-4CFB-9656-0E3AAD20C7AF}" type="pres">
      <dgm:prSet presAssocID="{BBD42E09-0601-4791-9287-040E467FCF89}" presName="pyramid" presStyleLbl="node1" presStyleIdx="0" presStyleCnt="1"/>
      <dgm:spPr/>
    </dgm:pt>
    <dgm:pt modelId="{F95B1670-FCF4-4522-9247-3AAAA8440056}" type="pres">
      <dgm:prSet presAssocID="{BBD42E09-0601-4791-9287-040E467FCF89}" presName="theList" presStyleCnt="0"/>
      <dgm:spPr/>
    </dgm:pt>
    <dgm:pt modelId="{378D5EBA-18E7-40AB-AE24-1A3DA4A5D888}" type="pres">
      <dgm:prSet presAssocID="{35543C7F-BE73-4319-833B-20295312E835}" presName="aNode" presStyleLbl="fgAcc1" presStyleIdx="0" presStyleCnt="3">
        <dgm:presLayoutVars>
          <dgm:bulletEnabled val="1"/>
        </dgm:presLayoutVars>
      </dgm:prSet>
      <dgm:spPr/>
      <dgm:t>
        <a:bodyPr/>
        <a:lstStyle/>
        <a:p>
          <a:endParaRPr lang="en-US"/>
        </a:p>
      </dgm:t>
    </dgm:pt>
    <dgm:pt modelId="{B21013A2-56BD-483C-B96F-B905B77D0938}" type="pres">
      <dgm:prSet presAssocID="{35543C7F-BE73-4319-833B-20295312E835}" presName="aSpace" presStyleCnt="0"/>
      <dgm:spPr/>
    </dgm:pt>
    <dgm:pt modelId="{2AA1522F-8E8C-4399-A888-C7FFF27EE916}" type="pres">
      <dgm:prSet presAssocID="{30F7B70C-B91F-41FB-AE60-271FC5199E42}" presName="aNode" presStyleLbl="fgAcc1" presStyleIdx="1" presStyleCnt="3">
        <dgm:presLayoutVars>
          <dgm:bulletEnabled val="1"/>
        </dgm:presLayoutVars>
      </dgm:prSet>
      <dgm:spPr/>
      <dgm:t>
        <a:bodyPr/>
        <a:lstStyle/>
        <a:p>
          <a:endParaRPr lang="en-US"/>
        </a:p>
      </dgm:t>
    </dgm:pt>
    <dgm:pt modelId="{880A0157-3784-418F-A92D-4B8F15E01E08}" type="pres">
      <dgm:prSet presAssocID="{30F7B70C-B91F-41FB-AE60-271FC5199E42}" presName="aSpace" presStyleCnt="0"/>
      <dgm:spPr/>
    </dgm:pt>
    <dgm:pt modelId="{B5D1F34B-D915-43B6-ABED-CE22571D95EF}" type="pres">
      <dgm:prSet presAssocID="{019FBB5E-0F3B-4FB1-8447-263031F9D97F}" presName="aNode" presStyleLbl="fgAcc1" presStyleIdx="2" presStyleCnt="3">
        <dgm:presLayoutVars>
          <dgm:bulletEnabled val="1"/>
        </dgm:presLayoutVars>
      </dgm:prSet>
      <dgm:spPr/>
      <dgm:t>
        <a:bodyPr/>
        <a:lstStyle/>
        <a:p>
          <a:endParaRPr lang="en-US"/>
        </a:p>
      </dgm:t>
    </dgm:pt>
    <dgm:pt modelId="{8D19D411-9D90-42A6-9D6B-A604EF12361D}" type="pres">
      <dgm:prSet presAssocID="{019FBB5E-0F3B-4FB1-8447-263031F9D97F}" presName="aSpace" presStyleCnt="0"/>
      <dgm:spPr/>
    </dgm:pt>
  </dgm:ptLst>
  <dgm:cxnLst>
    <dgm:cxn modelId="{91270A8F-C690-4803-9C5C-5C511B8DD299}" type="presOf" srcId="{30F7B70C-B91F-41FB-AE60-271FC5199E42}" destId="{2AA1522F-8E8C-4399-A888-C7FFF27EE916}" srcOrd="0" destOrd="0" presId="urn:microsoft.com/office/officeart/2005/8/layout/pyramid2"/>
    <dgm:cxn modelId="{D0657F3F-D114-499B-9C8D-1E48C14988D3}" srcId="{BBD42E09-0601-4791-9287-040E467FCF89}" destId="{35543C7F-BE73-4319-833B-20295312E835}" srcOrd="0" destOrd="0" parTransId="{C503535C-9A86-4FC9-9619-DB7F9A1A1D4C}" sibTransId="{7534F86A-B272-4580-82F7-9B6CEE16D9B8}"/>
    <dgm:cxn modelId="{552281EC-94FA-4ED6-A464-9DDD630BC8CE}" type="presOf" srcId="{019FBB5E-0F3B-4FB1-8447-263031F9D97F}" destId="{B5D1F34B-D915-43B6-ABED-CE22571D95EF}" srcOrd="0" destOrd="0" presId="urn:microsoft.com/office/officeart/2005/8/layout/pyramid2"/>
    <dgm:cxn modelId="{D6CAACF4-E1CC-4D05-BEE0-E942A65A80AC}" srcId="{BBD42E09-0601-4791-9287-040E467FCF89}" destId="{30F7B70C-B91F-41FB-AE60-271FC5199E42}" srcOrd="1" destOrd="0" parTransId="{010F9475-87E4-4951-B172-143B0D17225C}" sibTransId="{B03AEB7D-75EA-473E-A6B2-C5109C13D91C}"/>
    <dgm:cxn modelId="{EA1898B1-4497-4044-A3E2-A93E168B59BB}" srcId="{BBD42E09-0601-4791-9287-040E467FCF89}" destId="{019FBB5E-0F3B-4FB1-8447-263031F9D97F}" srcOrd="2" destOrd="0" parTransId="{C47C3B9C-E067-4552-8FCC-B212C0B2B530}" sibTransId="{3EB9CB18-B717-4B8B-A138-E3A0AC261F12}"/>
    <dgm:cxn modelId="{A651E5A8-6268-48B2-BAC9-6B20CF0852B5}" type="presOf" srcId="{BBD42E09-0601-4791-9287-040E467FCF89}" destId="{5C64CE57-95B4-4366-9532-58560CC08B65}" srcOrd="0" destOrd="0" presId="urn:microsoft.com/office/officeart/2005/8/layout/pyramid2"/>
    <dgm:cxn modelId="{EBE80C82-ADD6-4B64-BCB9-E8A83443482B}" type="presOf" srcId="{35543C7F-BE73-4319-833B-20295312E835}" destId="{378D5EBA-18E7-40AB-AE24-1A3DA4A5D888}" srcOrd="0" destOrd="0" presId="urn:microsoft.com/office/officeart/2005/8/layout/pyramid2"/>
    <dgm:cxn modelId="{6AE96404-50D3-4C24-AE94-CFFE6E3AB9D5}" type="presParOf" srcId="{5C64CE57-95B4-4366-9532-58560CC08B65}" destId="{AF16090E-8047-4CFB-9656-0E3AAD20C7AF}" srcOrd="0" destOrd="0" presId="urn:microsoft.com/office/officeart/2005/8/layout/pyramid2"/>
    <dgm:cxn modelId="{397B74A3-C0AB-44AE-A148-BB35F247E53A}" type="presParOf" srcId="{5C64CE57-95B4-4366-9532-58560CC08B65}" destId="{F95B1670-FCF4-4522-9247-3AAAA8440056}" srcOrd="1" destOrd="0" presId="urn:microsoft.com/office/officeart/2005/8/layout/pyramid2"/>
    <dgm:cxn modelId="{9A0902BC-ED14-415D-A356-372579F649CE}" type="presParOf" srcId="{F95B1670-FCF4-4522-9247-3AAAA8440056}" destId="{378D5EBA-18E7-40AB-AE24-1A3DA4A5D888}" srcOrd="0" destOrd="0" presId="urn:microsoft.com/office/officeart/2005/8/layout/pyramid2"/>
    <dgm:cxn modelId="{244AA9F5-6572-4B5A-AC6D-67541CFCD551}" type="presParOf" srcId="{F95B1670-FCF4-4522-9247-3AAAA8440056}" destId="{B21013A2-56BD-483C-B96F-B905B77D0938}" srcOrd="1" destOrd="0" presId="urn:microsoft.com/office/officeart/2005/8/layout/pyramid2"/>
    <dgm:cxn modelId="{C0DFC4A8-2A14-4D35-BDD8-4B2C4A760255}" type="presParOf" srcId="{F95B1670-FCF4-4522-9247-3AAAA8440056}" destId="{2AA1522F-8E8C-4399-A888-C7FFF27EE916}" srcOrd="2" destOrd="0" presId="urn:microsoft.com/office/officeart/2005/8/layout/pyramid2"/>
    <dgm:cxn modelId="{4B48E263-5CAF-4506-83BF-32D9BF6F1DA2}" type="presParOf" srcId="{F95B1670-FCF4-4522-9247-3AAAA8440056}" destId="{880A0157-3784-418F-A92D-4B8F15E01E08}" srcOrd="3" destOrd="0" presId="urn:microsoft.com/office/officeart/2005/8/layout/pyramid2"/>
    <dgm:cxn modelId="{B61840E4-AEF7-49D4-A41B-71F7C7856D0D}" type="presParOf" srcId="{F95B1670-FCF4-4522-9247-3AAAA8440056}" destId="{B5D1F34B-D915-43B6-ABED-CE22571D95EF}" srcOrd="4" destOrd="0" presId="urn:microsoft.com/office/officeart/2005/8/layout/pyramid2"/>
    <dgm:cxn modelId="{1C5B1886-3601-4F8D-B87F-1F1110AF61CC}" type="presParOf" srcId="{F95B1670-FCF4-4522-9247-3AAAA8440056}" destId="{8D19D411-9D90-42A6-9D6B-A604EF12361D}" srcOrd="5"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BCB6F61-4437-465E-8AB7-A28243EDCADF}">
      <dsp:nvSpPr>
        <dsp:cNvPr id="0" name=""/>
        <dsp:cNvSpPr/>
      </dsp:nvSpPr>
      <dsp:spPr>
        <a:xfrm>
          <a:off x="3503625" y="1197862"/>
          <a:ext cx="2053503" cy="149370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Introduction to Implementing ROMA for Boards</a:t>
          </a:r>
          <a:endParaRPr lang="en-US" sz="2100" kern="1200" dirty="0"/>
        </a:p>
      </dsp:txBody>
      <dsp:txXfrm>
        <a:off x="3503625" y="1197862"/>
        <a:ext cx="2053503" cy="1493708"/>
      </dsp:txXfrm>
    </dsp:sp>
    <dsp:sp modelId="{EE46CAEA-2BA4-4CCE-87E4-107F83203921}">
      <dsp:nvSpPr>
        <dsp:cNvPr id="0" name=""/>
        <dsp:cNvSpPr/>
      </dsp:nvSpPr>
      <dsp:spPr>
        <a:xfrm>
          <a:off x="5779044" y="1297371"/>
          <a:ext cx="2303334" cy="867334"/>
        </a:xfrm>
        <a:prstGeom prst="rect">
          <a:avLst/>
        </a:prstGeom>
        <a:solidFill>
          <a:schemeClr val="accent4">
            <a:hueOff val="2656934"/>
            <a:satOff val="3330"/>
            <a:lumOff val="-15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kern="1200" dirty="0" smtClean="0"/>
            <a:t>Community Needs Assessments</a:t>
          </a:r>
          <a:endParaRPr lang="en-US" sz="2100" kern="1200" dirty="0"/>
        </a:p>
      </dsp:txBody>
      <dsp:txXfrm>
        <a:off x="5779044" y="1297371"/>
        <a:ext cx="2303334" cy="867334"/>
      </dsp:txXfrm>
    </dsp:sp>
    <dsp:sp modelId="{68EA17DA-EF54-46B6-B9F2-F8C49A7D751D}">
      <dsp:nvSpPr>
        <dsp:cNvPr id="0" name=""/>
        <dsp:cNvSpPr/>
      </dsp:nvSpPr>
      <dsp:spPr>
        <a:xfrm>
          <a:off x="4410187" y="0"/>
          <a:ext cx="1681683" cy="1009010"/>
        </a:xfrm>
        <a:prstGeom prst="rect">
          <a:avLst/>
        </a:prstGeom>
        <a:solidFill>
          <a:schemeClr val="accent4">
            <a:hueOff val="5313867"/>
            <a:satOff val="6660"/>
            <a:lumOff val="-31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Creating a Local Theory of Change</a:t>
          </a:r>
          <a:endParaRPr lang="en-US" sz="2000" kern="1200" dirty="0"/>
        </a:p>
      </dsp:txBody>
      <dsp:txXfrm>
        <a:off x="4410187" y="0"/>
        <a:ext cx="1681683" cy="1009010"/>
      </dsp:txXfrm>
    </dsp:sp>
    <dsp:sp modelId="{90A5D5D7-B622-4526-BCC2-A83BC75CD905}">
      <dsp:nvSpPr>
        <dsp:cNvPr id="0" name=""/>
        <dsp:cNvSpPr/>
      </dsp:nvSpPr>
      <dsp:spPr>
        <a:xfrm>
          <a:off x="6547916" y="0"/>
          <a:ext cx="1681683" cy="1009010"/>
        </a:xfrm>
        <a:prstGeom prst="rect">
          <a:avLst/>
        </a:prstGeom>
        <a:solidFill>
          <a:schemeClr val="accent4">
            <a:hueOff val="7970801"/>
            <a:satOff val="9990"/>
            <a:lumOff val="-47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Strategic Planning</a:t>
          </a:r>
          <a:endParaRPr lang="en-US" sz="2500" kern="1200" dirty="0"/>
        </a:p>
      </dsp:txBody>
      <dsp:txXfrm>
        <a:off x="6547916" y="0"/>
        <a:ext cx="1681683" cy="1009010"/>
      </dsp:txXfrm>
    </dsp:sp>
    <dsp:sp modelId="{7C4740A7-9F19-40FA-BB23-C95FA2F3167E}">
      <dsp:nvSpPr>
        <dsp:cNvPr id="0" name=""/>
        <dsp:cNvSpPr/>
      </dsp:nvSpPr>
      <dsp:spPr>
        <a:xfrm>
          <a:off x="68577" y="704857"/>
          <a:ext cx="2853463" cy="2395914"/>
        </a:xfrm>
        <a:prstGeom prst="rect">
          <a:avLst/>
        </a:prstGeom>
        <a:solidFill>
          <a:schemeClr val="accent4">
            <a:hueOff val="10627734"/>
            <a:satOff val="13321"/>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t>Implementation of Services and Strategies</a:t>
          </a:r>
          <a:endParaRPr lang="en-US" sz="2800" b="1" kern="1200" dirty="0"/>
        </a:p>
      </dsp:txBody>
      <dsp:txXfrm>
        <a:off x="68577" y="704857"/>
        <a:ext cx="2853463" cy="2395914"/>
      </dsp:txXfrm>
    </dsp:sp>
    <dsp:sp modelId="{F0358564-9380-4563-BCC6-23B07D89DE5B}">
      <dsp:nvSpPr>
        <dsp:cNvPr id="0" name=""/>
        <dsp:cNvSpPr/>
      </dsp:nvSpPr>
      <dsp:spPr>
        <a:xfrm>
          <a:off x="3399218" y="2924613"/>
          <a:ext cx="2071463" cy="1262584"/>
        </a:xfrm>
        <a:prstGeom prst="rect">
          <a:avLst/>
        </a:prstGeom>
        <a:solidFill>
          <a:schemeClr val="accent4">
            <a:hueOff val="13284668"/>
            <a:satOff val="16651"/>
            <a:lumOff val="-784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Observing and Reporting Results</a:t>
          </a:r>
          <a:endParaRPr lang="en-US" sz="2500" kern="1200" dirty="0"/>
        </a:p>
      </dsp:txBody>
      <dsp:txXfrm>
        <a:off x="3399218" y="2924613"/>
        <a:ext cx="2071463" cy="1262584"/>
      </dsp:txXfrm>
    </dsp:sp>
    <dsp:sp modelId="{2F7FA04F-12A0-4EB7-B245-C1EA4C533C82}">
      <dsp:nvSpPr>
        <dsp:cNvPr id="0" name=""/>
        <dsp:cNvSpPr/>
      </dsp:nvSpPr>
      <dsp:spPr>
        <a:xfrm>
          <a:off x="5796491" y="2919266"/>
          <a:ext cx="2099985" cy="901399"/>
        </a:xfrm>
        <a:prstGeom prst="rect">
          <a:avLst/>
        </a:prstGeom>
        <a:solidFill>
          <a:schemeClr val="accent4">
            <a:hueOff val="15941602"/>
            <a:satOff val="19981"/>
            <a:lumOff val="-94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US" sz="2500" kern="1200" dirty="0" smtClean="0"/>
            <a:t>Analysis and Evaluation</a:t>
          </a:r>
          <a:endParaRPr lang="en-US" sz="2500" kern="1200" dirty="0"/>
        </a:p>
      </dsp:txBody>
      <dsp:txXfrm>
        <a:off x="5796491" y="2919266"/>
        <a:ext cx="2099985" cy="90139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16090E-8047-4CFB-9656-0E3AAD20C7AF}">
      <dsp:nvSpPr>
        <dsp:cNvPr id="0" name=""/>
        <dsp:cNvSpPr/>
      </dsp:nvSpPr>
      <dsp:spPr>
        <a:xfrm>
          <a:off x="1512371" y="0"/>
          <a:ext cx="4525963" cy="4525963"/>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8D5EBA-18E7-40AB-AE24-1A3DA4A5D888}">
      <dsp:nvSpPr>
        <dsp:cNvPr id="0" name=""/>
        <dsp:cNvSpPr/>
      </dsp:nvSpPr>
      <dsp:spPr>
        <a:xfrm>
          <a:off x="3775352" y="455027"/>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GOALS</a:t>
          </a:r>
        </a:p>
      </dsp:txBody>
      <dsp:txXfrm>
        <a:off x="3775352" y="455027"/>
        <a:ext cx="2941875" cy="1071380"/>
      </dsp:txXfrm>
    </dsp:sp>
    <dsp:sp modelId="{2AA1522F-8E8C-4399-A888-C7FFF27EE916}">
      <dsp:nvSpPr>
        <dsp:cNvPr id="0" name=""/>
        <dsp:cNvSpPr/>
      </dsp:nvSpPr>
      <dsp:spPr>
        <a:xfrm>
          <a:off x="3775352" y="1660330"/>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OUTCOMES</a:t>
          </a:r>
        </a:p>
      </dsp:txBody>
      <dsp:txXfrm>
        <a:off x="3775352" y="1660330"/>
        <a:ext cx="2941875" cy="1071380"/>
      </dsp:txXfrm>
    </dsp:sp>
    <dsp:sp modelId="{B5D1F34B-D915-43B6-ABED-CE22571D95EF}">
      <dsp:nvSpPr>
        <dsp:cNvPr id="0" name=""/>
        <dsp:cNvSpPr/>
      </dsp:nvSpPr>
      <dsp:spPr>
        <a:xfrm>
          <a:off x="3775352" y="2865632"/>
          <a:ext cx="2941875" cy="1071380"/>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lvl="0" algn="ctr" defTabSz="1644650">
            <a:lnSpc>
              <a:spcPct val="90000"/>
            </a:lnSpc>
            <a:spcBef>
              <a:spcPct val="0"/>
            </a:spcBef>
            <a:spcAft>
              <a:spcPct val="35000"/>
            </a:spcAft>
          </a:pPr>
          <a:r>
            <a:rPr lang="en-US" sz="3700" kern="1200" dirty="0"/>
            <a:t>INDICATORS</a:t>
          </a:r>
        </a:p>
      </dsp:txBody>
      <dsp:txXfrm>
        <a:off x="3775352" y="2865632"/>
        <a:ext cx="2941875" cy="1071380"/>
      </dsp:txXfrm>
    </dsp:sp>
  </dsp:spTree>
</dsp:drawing>
</file>

<file path=ppt/diagrams/layout1.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4DA18F-859E-4A29-AD6C-B246B299942B}" type="datetimeFigureOut">
              <a:rPr lang="en-US" smtClean="0"/>
              <a:pPr/>
              <a:t>6/21/2018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F7C459-D342-4EA6-A363-4855F6D2F1B6}" type="slidenum">
              <a:rPr lang="en-US" smtClean="0"/>
              <a:pPr/>
              <a:t>‹#›</a:t>
            </a:fld>
            <a:endParaRPr lang="en-US"/>
          </a:p>
        </p:txBody>
      </p:sp>
    </p:spTree>
    <p:extLst>
      <p:ext uri="{BB962C8B-B14F-4D97-AF65-F5344CB8AC3E}">
        <p14:creationId xmlns:p14="http://schemas.microsoft.com/office/powerpoint/2010/main" xmlns="" val="1768430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Objectives of this video:</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How will the agency’s strategic plan be implemented?</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Is there an Action Pan showing who</a:t>
            </a:r>
            <a:r>
              <a:rPr lang="en-US" baseline="0" dirty="0" smtClean="0"/>
              <a:t> will do each essential activity?  </a:t>
            </a:r>
            <a:endParaRPr lang="en-US"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Do the program managers need to work on resources, budgets, personnel issues?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How are customers</a:t>
            </a:r>
            <a:r>
              <a:rPr lang="en-US" baseline="0" dirty="0" smtClean="0"/>
              <a:t> recruited for the services?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How are partners engaged for the strategies?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will happen?  Who will identify the Indicators?</a:t>
            </a:r>
          </a:p>
          <a:p>
            <a:pPr marL="0" marR="0" lvl="2" indent="0" algn="l" defTabSz="914400" rtl="0" eaLnBrk="1" fontAlgn="auto" latinLnBrk="0" hangingPunct="1">
              <a:lnSpc>
                <a:spcPct val="100000"/>
              </a:lnSpc>
              <a:spcBef>
                <a:spcPts val="0"/>
              </a:spcBef>
              <a:spcAft>
                <a:spcPts val="0"/>
              </a:spcAft>
              <a:buClrTx/>
              <a:buSzTx/>
              <a:buFontTx/>
              <a:buNone/>
              <a:tabLst/>
              <a:defRPr/>
            </a:pPr>
            <a:r>
              <a:rPr lang="en-US" baseline="0" dirty="0" smtClean="0"/>
              <a:t>How will you know?  Identify measurement tools and processes. </a:t>
            </a:r>
            <a:endParaRPr lang="en-US" dirty="0"/>
          </a:p>
        </p:txBody>
      </p:sp>
      <p:sp>
        <p:nvSpPr>
          <p:cNvPr id="4" name="Slide Number Placeholder 3"/>
          <p:cNvSpPr>
            <a:spLocks noGrp="1"/>
          </p:cNvSpPr>
          <p:nvPr>
            <p:ph type="sldNum" sz="quarter" idx="10"/>
          </p:nvPr>
        </p:nvSpPr>
        <p:spPr/>
        <p:txBody>
          <a:bodyPr/>
          <a:lstStyle/>
          <a:p>
            <a:fld id="{7FF7C459-D342-4EA6-A363-4855F6D2F1B6}" type="slidenum">
              <a:rPr lang="en-US" smtClean="0"/>
              <a:pPr/>
              <a:t>1</a:t>
            </a:fld>
            <a:endParaRPr lang="en-US"/>
          </a:p>
        </p:txBody>
      </p:sp>
    </p:spTree>
    <p:extLst>
      <p:ext uri="{BB962C8B-B14F-4D97-AF65-F5344CB8AC3E}">
        <p14:creationId xmlns:p14="http://schemas.microsoft.com/office/powerpoint/2010/main" xmlns="" val="37090089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smtClean="0"/>
              <a:t>We started to build a Logic Model in the prior segment.</a:t>
            </a:r>
            <a:r>
              <a:rPr lang="en-US" baseline="0" dirty="0" smtClean="0"/>
              <a:t>  </a:t>
            </a:r>
          </a:p>
          <a:p>
            <a:pPr lvl="0"/>
            <a:r>
              <a:rPr lang="en-US" baseline="0" dirty="0" smtClean="0"/>
              <a:t>These are </a:t>
            </a:r>
            <a:r>
              <a:rPr lang="en-US" dirty="0" smtClean="0"/>
              <a:t>useful</a:t>
            </a:r>
            <a:r>
              <a:rPr lang="en-US" baseline="0" dirty="0" smtClean="0"/>
              <a:t> tools – both to provide quick snapshots of the various programs,  AND they can be viewed collectively to understand how each fits into the overall agency goals.</a:t>
            </a:r>
            <a:endParaRPr lang="en-US" sz="1100" kern="1200" dirty="0" smtClean="0">
              <a:solidFill>
                <a:schemeClr val="tx1"/>
              </a:solidFill>
              <a:latin typeface="+mn-lt"/>
              <a:ea typeface="+mn-ea"/>
              <a:cs typeface="+mn-cs"/>
            </a:endParaRPr>
          </a:p>
          <a:p>
            <a:pPr lvl="0"/>
            <a:endParaRPr lang="en-US" baseline="0" dirty="0" smtClean="0"/>
          </a:p>
          <a:p>
            <a:pPr lvl="0"/>
            <a:r>
              <a:rPr lang="en-US" baseline="0" dirty="0" smtClean="0"/>
              <a:t>This chart shows the addition of the next column of a logic model, where the Implementation can be tracked.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latin typeface="+mn-lt"/>
                <a:ea typeface="+mn-ea"/>
                <a:cs typeface="+mn-cs"/>
              </a:rPr>
              <a:t>The Board is not involved in the development of indicators but should be aware of what they are and what they mean to the implementation of services and strategies. </a:t>
            </a:r>
          </a:p>
          <a:p>
            <a:pPr lvl="0"/>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AE3109-DE5B-4D17-94B9-72C95ECCBC59}" type="slidenum">
              <a:rPr lang="en-US" smtClean="0"/>
              <a:pPr/>
              <a:t>11</a:t>
            </a:fld>
            <a:endParaRPr lang="en-US"/>
          </a:p>
        </p:txBody>
      </p:sp>
    </p:spTree>
    <p:extLst>
      <p:ext uri="{BB962C8B-B14F-4D97-AF65-F5344CB8AC3E}">
        <p14:creationId xmlns:p14="http://schemas.microsoft.com/office/powerpoint/2010/main" xmlns="" val="2728187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mn-lt"/>
                <a:ea typeface="+mn-ea"/>
                <a:cs typeface="+mn-cs"/>
              </a:rPr>
              <a:t>More appropriate</a:t>
            </a:r>
            <a:r>
              <a:rPr lang="en-US" sz="1200" kern="1200" baseline="0" dirty="0" smtClean="0">
                <a:solidFill>
                  <a:schemeClr val="tx1"/>
                </a:solidFill>
                <a:latin typeface="+mn-lt"/>
                <a:ea typeface="+mn-ea"/>
                <a:cs typeface="+mn-cs"/>
              </a:rPr>
              <a:t> to our work, an indicator identifies </a:t>
            </a:r>
            <a:r>
              <a:rPr lang="en-US" sz="1200" kern="1200" dirty="0" smtClean="0">
                <a:solidFill>
                  <a:schemeClr val="tx1"/>
                </a:solidFill>
                <a:latin typeface="+mn-lt"/>
                <a:ea typeface="+mn-ea"/>
                <a:cs typeface="+mn-cs"/>
              </a:rPr>
              <a:t>the </a:t>
            </a:r>
            <a:r>
              <a:rPr lang="en-US" sz="1200" b="1" kern="1200" dirty="0" smtClean="0">
                <a:solidFill>
                  <a:schemeClr val="tx1"/>
                </a:solidFill>
                <a:latin typeface="+mn-lt"/>
                <a:ea typeface="+mn-ea"/>
                <a:cs typeface="+mn-cs"/>
              </a:rPr>
              <a:t>evidence</a:t>
            </a:r>
            <a:r>
              <a:rPr lang="en-US" sz="1200" kern="1200" dirty="0" smtClean="0">
                <a:solidFill>
                  <a:schemeClr val="tx1"/>
                </a:solidFill>
                <a:latin typeface="+mn-lt"/>
                <a:ea typeface="+mn-ea"/>
                <a:cs typeface="+mn-cs"/>
              </a:rPr>
              <a:t> that </a:t>
            </a:r>
            <a:r>
              <a:rPr lang="en-US" sz="1200" b="1" kern="1200" dirty="0" smtClean="0">
                <a:solidFill>
                  <a:schemeClr val="tx1"/>
                </a:solidFill>
                <a:latin typeface="+mn-lt"/>
                <a:ea typeface="+mn-ea"/>
                <a:cs typeface="+mn-cs"/>
              </a:rPr>
              <a:t>indicates</a:t>
            </a:r>
            <a:r>
              <a:rPr lang="en-US" sz="1200" kern="1200" dirty="0" smtClean="0">
                <a:solidFill>
                  <a:schemeClr val="tx1"/>
                </a:solidFill>
                <a:latin typeface="+mn-lt"/>
                <a:ea typeface="+mn-ea"/>
                <a:cs typeface="+mn-cs"/>
              </a:rPr>
              <a:t> the result of participation in the activity or service.  </a:t>
            </a:r>
          </a:p>
          <a:p>
            <a:r>
              <a:rPr lang="en-US" sz="1200" kern="1200" dirty="0" smtClean="0">
                <a:solidFill>
                  <a:schemeClr val="tx1"/>
                </a:solidFill>
                <a:latin typeface="+mn-lt"/>
                <a:ea typeface="+mn-ea"/>
                <a:cs typeface="+mn-cs"/>
              </a:rPr>
              <a:t>To identify an indicator, ask yourself: What would it look like if the participant was to achieve success?  How would we know it that the participant was successful? What would I see, hear, read that would tell me this change has happened?</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Some indicators may be straightforward and easy to measure. </a:t>
            </a:r>
          </a:p>
          <a:p>
            <a:r>
              <a:rPr lang="en-US" sz="1200" kern="1200" dirty="0" smtClean="0">
                <a:solidFill>
                  <a:schemeClr val="tx1"/>
                </a:solidFill>
                <a:latin typeface="+mn-lt"/>
                <a:ea typeface="+mn-ea"/>
                <a:cs typeface="+mn-cs"/>
              </a:rPr>
              <a:t>Sometimes one indicator may be all that is necessary for clear explanation. For example, </a:t>
            </a:r>
            <a:r>
              <a:rPr lang="en-US" sz="1200" b="1" kern="1200" dirty="0" smtClean="0">
                <a:solidFill>
                  <a:schemeClr val="tx1"/>
                </a:solidFill>
                <a:latin typeface="+mn-lt"/>
                <a:ea typeface="+mn-ea"/>
                <a:cs typeface="+mn-cs"/>
              </a:rPr>
              <a:t>increased school graduation rate</a:t>
            </a:r>
            <a:r>
              <a:rPr lang="en-US" sz="1200" kern="1200" dirty="0" smtClean="0">
                <a:solidFill>
                  <a:schemeClr val="tx1"/>
                </a:solidFill>
                <a:latin typeface="+mn-lt"/>
                <a:ea typeface="+mn-ea"/>
                <a:cs typeface="+mn-cs"/>
              </a:rPr>
              <a:t> is an agreed upon indicator for the outcome </a:t>
            </a:r>
            <a:r>
              <a:rPr lang="en-US" sz="1200" b="1" kern="1200" dirty="0" smtClean="0">
                <a:solidFill>
                  <a:schemeClr val="tx1"/>
                </a:solidFill>
                <a:latin typeface="+mn-lt"/>
                <a:ea typeface="+mn-ea"/>
                <a:cs typeface="+mn-cs"/>
              </a:rPr>
              <a:t>school</a:t>
            </a:r>
            <a:r>
              <a:rPr lang="en-US" sz="1200" b="1" kern="1200" baseline="0" dirty="0" smtClean="0">
                <a:solidFill>
                  <a:schemeClr val="tx1"/>
                </a:solidFill>
                <a:latin typeface="+mn-lt"/>
                <a:ea typeface="+mn-ea"/>
                <a:cs typeface="+mn-cs"/>
              </a:rPr>
              <a:t> success</a:t>
            </a:r>
            <a:r>
              <a:rPr lang="en-US" sz="1200" b="1"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Other times, several indicators may be required. For example</a:t>
            </a:r>
            <a:r>
              <a:rPr lang="en-US" sz="1200" b="1" kern="1200" dirty="0" smtClean="0">
                <a:solidFill>
                  <a:schemeClr val="tx1"/>
                </a:solidFill>
                <a:latin typeface="+mn-lt"/>
                <a:ea typeface="+mn-ea"/>
                <a:cs typeface="+mn-cs"/>
              </a:rPr>
              <a:t>, improved parental involvement in school</a:t>
            </a:r>
            <a:r>
              <a:rPr lang="en-US" sz="1200" kern="1200" dirty="0" smtClean="0">
                <a:solidFill>
                  <a:schemeClr val="tx1"/>
                </a:solidFill>
                <a:latin typeface="+mn-lt"/>
                <a:ea typeface="+mn-ea"/>
                <a:cs typeface="+mn-cs"/>
              </a:rPr>
              <a:t> may require numerous indicators such as: </a:t>
            </a:r>
            <a:r>
              <a:rPr lang="en-US" sz="1200" b="1" kern="1200" dirty="0" smtClean="0">
                <a:solidFill>
                  <a:schemeClr val="tx1"/>
                </a:solidFill>
                <a:latin typeface="+mn-lt"/>
                <a:ea typeface="+mn-ea"/>
                <a:cs typeface="+mn-cs"/>
              </a:rPr>
              <a:t>parents helping with homework, parents communicating with the teacher, parents participate in school functions and meetings. </a:t>
            </a:r>
          </a:p>
          <a:p>
            <a:endParaRPr lang="en-US" sz="1200" b="1" kern="1200" dirty="0" smtClean="0">
              <a:solidFill>
                <a:schemeClr val="tx1"/>
              </a:solidFill>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kern="1200" dirty="0" smtClean="0">
                <a:solidFill>
                  <a:schemeClr val="tx1"/>
                </a:solidFill>
                <a:latin typeface="+mn-lt"/>
                <a:ea typeface="+mn-ea"/>
                <a:cs typeface="+mn-cs"/>
              </a:rPr>
              <a:t>To help you follow</a:t>
            </a:r>
            <a:r>
              <a:rPr lang="en-US" sz="1200" b="0" kern="1200" baseline="0" dirty="0" smtClean="0">
                <a:solidFill>
                  <a:schemeClr val="tx1"/>
                </a:solidFill>
                <a:latin typeface="+mn-lt"/>
                <a:ea typeface="+mn-ea"/>
                <a:cs typeface="+mn-cs"/>
              </a:rPr>
              <a:t> progress over time, s</a:t>
            </a:r>
            <a:r>
              <a:rPr lang="en-US" altLang="en-US" sz="2400" dirty="0" smtClean="0">
                <a:solidFill>
                  <a:schemeClr val="tx2"/>
                </a:solidFill>
              </a:rPr>
              <a:t>etting intermediate benchmarks helps you measure movement towards</a:t>
            </a:r>
            <a:r>
              <a:rPr lang="en-US" altLang="en-US" sz="2400" baseline="0" dirty="0" smtClean="0">
                <a:solidFill>
                  <a:schemeClr val="tx2"/>
                </a:solidFill>
              </a:rPr>
              <a:t> </a:t>
            </a:r>
            <a:r>
              <a:rPr lang="en-US" altLang="en-US" sz="2400" dirty="0" smtClean="0">
                <a:solidFill>
                  <a:schemeClr val="tx2"/>
                </a:solidFill>
              </a:rPr>
              <a:t>your final outcome.  </a:t>
            </a:r>
          </a:p>
          <a:p>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12</a:t>
            </a:fld>
            <a:endParaRPr lang="en-US"/>
          </a:p>
        </p:txBody>
      </p:sp>
    </p:spTree>
    <p:extLst>
      <p:ext uri="{BB962C8B-B14F-4D97-AF65-F5344CB8AC3E}">
        <p14:creationId xmlns:p14="http://schemas.microsoft.com/office/powerpoint/2010/main" xmlns="" val="2499220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sz="1100" kern="1200" dirty="0" smtClean="0">
              <a:solidFill>
                <a:schemeClr val="tx1"/>
              </a:solidFill>
              <a:latin typeface="+mn-lt"/>
              <a:ea typeface="+mn-ea"/>
              <a:cs typeface="+mn-cs"/>
            </a:endParaRPr>
          </a:p>
          <a:p>
            <a:pPr lvl="0"/>
            <a:r>
              <a:rPr lang="en-US" sz="1100" kern="1200" dirty="0" smtClean="0">
                <a:solidFill>
                  <a:schemeClr val="tx1"/>
                </a:solidFill>
                <a:latin typeface="+mn-lt"/>
                <a:ea typeface="+mn-ea"/>
                <a:cs typeface="+mn-cs"/>
              </a:rPr>
              <a:t>In this slide you see that we have added a new column to the logic model we started in the Planning section.  </a:t>
            </a:r>
          </a:p>
          <a:p>
            <a:pPr lvl="0"/>
            <a:r>
              <a:rPr lang="en-US" sz="1100" kern="1200" dirty="0" smtClean="0">
                <a:solidFill>
                  <a:schemeClr val="tx1"/>
                </a:solidFill>
                <a:latin typeface="+mn-lt"/>
                <a:ea typeface="+mn-ea"/>
                <a:cs typeface="+mn-cs"/>
              </a:rPr>
              <a:t>Here we identify the need and outcome, and the service we will provide.</a:t>
            </a:r>
          </a:p>
          <a:p>
            <a:pPr lvl="0"/>
            <a:r>
              <a:rPr lang="en-US" sz="1100" kern="1200" dirty="0" smtClean="0">
                <a:solidFill>
                  <a:schemeClr val="tx1"/>
                </a:solidFill>
                <a:latin typeface="+mn-lt"/>
                <a:ea typeface="+mn-ea"/>
                <a:cs typeface="+mn-cs"/>
              </a:rPr>
              <a:t>In the service section, we include the number</a:t>
            </a:r>
            <a:r>
              <a:rPr lang="en-US" sz="1100" kern="1200" baseline="0" dirty="0" smtClean="0">
                <a:solidFill>
                  <a:schemeClr val="tx1"/>
                </a:solidFill>
                <a:latin typeface="+mn-lt"/>
                <a:ea typeface="+mn-ea"/>
                <a:cs typeface="+mn-cs"/>
              </a:rPr>
              <a:t> we project to serve.  </a:t>
            </a:r>
          </a:p>
          <a:p>
            <a:pPr lvl="0"/>
            <a:r>
              <a:rPr lang="en-US" sz="1100" kern="1200" baseline="0" dirty="0" smtClean="0">
                <a:solidFill>
                  <a:schemeClr val="tx1"/>
                </a:solidFill>
                <a:latin typeface="+mn-lt"/>
                <a:ea typeface="+mn-ea"/>
                <a:cs typeface="+mn-cs"/>
              </a:rPr>
              <a:t>Then we identify those things we are going to measure to prove the outcome happened.  We also project how many of the people served will achieve each of the indicators identified.  </a:t>
            </a:r>
            <a:endParaRPr lang="en-US" sz="11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AE3109-DE5B-4D17-94B9-72C95ECCBC59}" type="slidenum">
              <a:rPr lang="en-US" smtClean="0"/>
              <a:pPr/>
              <a:t>13</a:t>
            </a:fld>
            <a:endParaRPr lang="en-US"/>
          </a:p>
        </p:txBody>
      </p:sp>
    </p:spTree>
    <p:extLst>
      <p:ext uri="{BB962C8B-B14F-4D97-AF65-F5344CB8AC3E}">
        <p14:creationId xmlns:p14="http://schemas.microsoft.com/office/powerpoint/2010/main" xmlns="" val="4284306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addition to establishing their</a:t>
            </a:r>
            <a:r>
              <a:rPr lang="en-US" baseline="0" dirty="0" smtClean="0"/>
              <a:t> own program and agency indicators, CAA staff will  be comparing the results of their services and strategies to the standardized list of Community National Performance Indicators (CNPIs) and Family National Performance Indicators (FNPIs) found in Modules 3 and 4 of the Annual Report. </a:t>
            </a:r>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14</a:t>
            </a:fld>
            <a:endParaRPr lang="en-US"/>
          </a:p>
        </p:txBody>
      </p:sp>
    </p:spTree>
    <p:extLst>
      <p:ext uri="{BB962C8B-B14F-4D97-AF65-F5344CB8AC3E}">
        <p14:creationId xmlns:p14="http://schemas.microsoft.com/office/powerpoint/2010/main" xmlns="" val="310438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2" indent="0">
              <a:spcBef>
                <a:spcPts val="0"/>
              </a:spcBef>
              <a:buNone/>
              <a:defRPr/>
            </a:pPr>
            <a:r>
              <a:rPr lang="en-US" dirty="0" smtClean="0"/>
              <a:t>What will happen?  </a:t>
            </a:r>
          </a:p>
          <a:p>
            <a:pPr marL="0" lvl="2" indent="0">
              <a:spcBef>
                <a:spcPts val="0"/>
              </a:spcBef>
              <a:buNone/>
              <a:defRPr/>
            </a:pPr>
            <a:r>
              <a:rPr lang="en-US" dirty="0" smtClean="0"/>
              <a:t>Who will identify the Indicators? (program</a:t>
            </a:r>
            <a:r>
              <a:rPr lang="en-US" baseline="0" dirty="0" smtClean="0"/>
              <a:t> staff?  Planning staff?  ??)</a:t>
            </a:r>
          </a:p>
          <a:p>
            <a:pPr marL="0" lvl="2" indent="0">
              <a:spcBef>
                <a:spcPts val="0"/>
              </a:spcBef>
              <a:buNone/>
              <a:defRPr/>
            </a:pPr>
            <a:endParaRPr lang="en-US" dirty="0" smtClean="0"/>
          </a:p>
          <a:p>
            <a:r>
              <a:rPr lang="en-US" sz="1200" kern="1200" dirty="0" smtClean="0">
                <a:solidFill>
                  <a:schemeClr val="tx1"/>
                </a:solidFill>
                <a:latin typeface="+mn-lt"/>
                <a:ea typeface="+mn-ea"/>
                <a:cs typeface="+mn-cs"/>
              </a:rPr>
              <a:t>Consider: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 Indicators define </a:t>
            </a:r>
            <a:r>
              <a:rPr lang="en-US" sz="1200" b="1" kern="1200" dirty="0" smtClean="0">
                <a:solidFill>
                  <a:schemeClr val="tx1"/>
                </a:solidFill>
                <a:latin typeface="+mn-lt"/>
                <a:ea typeface="+mn-ea"/>
                <a:cs typeface="+mn-cs"/>
              </a:rPr>
              <a:t>the data that will be collected </a:t>
            </a:r>
            <a:r>
              <a:rPr lang="en-US" sz="1200" kern="1200" dirty="0" smtClean="0">
                <a:solidFill>
                  <a:schemeClr val="tx1"/>
                </a:solidFill>
                <a:latin typeface="+mn-lt"/>
                <a:ea typeface="+mn-ea"/>
                <a:cs typeface="+mn-cs"/>
              </a:rPr>
              <a:t>to document the change. </a:t>
            </a:r>
            <a:r>
              <a:rPr lang="en-US" altLang="en-US" sz="1200" dirty="0" smtClean="0">
                <a:solidFill>
                  <a:schemeClr val="tx2"/>
                </a:solidFill>
              </a:rPr>
              <a:t>(the first two “–”</a:t>
            </a:r>
            <a:r>
              <a:rPr lang="en-US" altLang="en-US" sz="1200" baseline="0" dirty="0" smtClean="0">
                <a:solidFill>
                  <a:schemeClr val="tx2"/>
                </a:solidFill>
              </a:rPr>
              <a:t> </a:t>
            </a:r>
            <a:r>
              <a:rPr lang="en-US" altLang="en-US" sz="1200" dirty="0" smtClean="0">
                <a:solidFill>
                  <a:schemeClr val="tx2"/>
                </a:solidFill>
              </a:rPr>
              <a:t>bullets on this page) </a:t>
            </a:r>
          </a:p>
          <a:p>
            <a:pPr>
              <a:spcBef>
                <a:spcPts val="800"/>
              </a:spcBef>
              <a:spcAft>
                <a:spcPts val="800"/>
              </a:spcAft>
            </a:pPr>
            <a:r>
              <a:rPr lang="en-US" altLang="en-US" sz="1200" dirty="0" smtClean="0">
                <a:solidFill>
                  <a:schemeClr val="tx2"/>
                </a:solidFill>
              </a:rPr>
              <a:t>The relationship between these numbers produces a percent that shows the expectation of success for those receiving service. </a:t>
            </a:r>
          </a:p>
          <a:p>
            <a:pPr>
              <a:spcBef>
                <a:spcPts val="800"/>
              </a:spcBef>
              <a:spcAft>
                <a:spcPts val="800"/>
              </a:spcAft>
            </a:pPr>
            <a:r>
              <a:rPr lang="en-US" altLang="en-US" sz="1200" dirty="0" smtClean="0">
                <a:solidFill>
                  <a:schemeClr val="tx2"/>
                </a:solidFill>
              </a:rPr>
              <a:t>This is the foundation of data that will be used to identify what works and for whom. </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AE3109-DE5B-4D17-94B9-72C95ECCBC59}" type="slidenum">
              <a:rPr lang="en-US" smtClean="0"/>
              <a:pPr/>
              <a:t>15</a:t>
            </a:fld>
            <a:endParaRPr lang="en-US"/>
          </a:p>
        </p:txBody>
      </p:sp>
    </p:spTree>
    <p:extLst>
      <p:ext uri="{BB962C8B-B14F-4D97-AF65-F5344CB8AC3E}">
        <p14:creationId xmlns:p14="http://schemas.microsoft.com/office/powerpoint/2010/main" xmlns="" val="19040791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ts val="800"/>
              </a:spcBef>
              <a:spcAft>
                <a:spcPts val="800"/>
              </a:spcAft>
            </a:pPr>
            <a:r>
              <a:rPr lang="en-US" altLang="en-US" sz="1200" dirty="0" smtClean="0">
                <a:solidFill>
                  <a:schemeClr val="tx2"/>
                </a:solidFill>
              </a:rPr>
              <a:t>Some questions to consider:</a:t>
            </a:r>
          </a:p>
          <a:p>
            <a:pPr>
              <a:spcBef>
                <a:spcPts val="800"/>
              </a:spcBef>
              <a:spcAft>
                <a:spcPts val="800"/>
              </a:spcAft>
            </a:pPr>
            <a:endParaRPr lang="en-US" altLang="en-US" sz="1200" dirty="0" smtClean="0">
              <a:solidFill>
                <a:schemeClr val="tx2"/>
              </a:solidFill>
            </a:endParaRPr>
          </a:p>
          <a:p>
            <a:pPr>
              <a:spcBef>
                <a:spcPts val="800"/>
              </a:spcBef>
              <a:spcAft>
                <a:spcPts val="800"/>
              </a:spcAft>
            </a:pPr>
            <a:r>
              <a:rPr lang="en-US" altLang="en-US" sz="1200" dirty="0" smtClean="0">
                <a:solidFill>
                  <a:schemeClr val="tx2"/>
                </a:solidFill>
              </a:rPr>
              <a:t>What are our identified outcomes and the indicators that will prove our success?  </a:t>
            </a:r>
          </a:p>
          <a:p>
            <a:pPr>
              <a:spcBef>
                <a:spcPts val="800"/>
              </a:spcBef>
              <a:spcAft>
                <a:spcPts val="800"/>
              </a:spcAft>
            </a:pPr>
            <a:r>
              <a:rPr lang="en-US" altLang="en-US" sz="1200" dirty="0" smtClean="0">
                <a:solidFill>
                  <a:schemeClr val="tx2"/>
                </a:solidFill>
              </a:rPr>
              <a:t>How much change do we expect to see?</a:t>
            </a:r>
          </a:p>
          <a:p>
            <a:pPr>
              <a:spcBef>
                <a:spcPts val="800"/>
              </a:spcBef>
              <a:spcAft>
                <a:spcPts val="800"/>
              </a:spcAft>
            </a:pPr>
            <a:r>
              <a:rPr lang="en-US" altLang="en-US" sz="1200" dirty="0" smtClean="0">
                <a:solidFill>
                  <a:schemeClr val="tx2"/>
                </a:solidFill>
              </a:rPr>
              <a:t>How large of an effect will these outcomes have on our community? </a:t>
            </a:r>
          </a:p>
          <a:p>
            <a:pPr>
              <a:spcBef>
                <a:spcPts val="800"/>
              </a:spcBef>
              <a:spcAft>
                <a:spcPts val="800"/>
              </a:spcAft>
            </a:pPr>
            <a:r>
              <a:rPr lang="en-US" altLang="en-US" sz="1200" dirty="0" smtClean="0">
                <a:solidFill>
                  <a:schemeClr val="tx2"/>
                </a:solidFill>
              </a:rPr>
              <a:t>What resources do we have to provide the services and strategies that will produce the outcomes? </a:t>
            </a:r>
          </a:p>
        </p:txBody>
      </p:sp>
      <p:sp>
        <p:nvSpPr>
          <p:cNvPr id="44036"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16004" indent="-275387">
              <a:defRPr sz="1900">
                <a:solidFill>
                  <a:schemeClr val="tx1"/>
                </a:solidFill>
                <a:latin typeface="Arial" charset="0"/>
              </a:defRPr>
            </a:lvl2pPr>
            <a:lvl3pPr marL="1101544" indent="-220309">
              <a:defRPr sz="1900">
                <a:solidFill>
                  <a:schemeClr val="tx1"/>
                </a:solidFill>
                <a:latin typeface="Arial" charset="0"/>
              </a:defRPr>
            </a:lvl3pPr>
            <a:lvl4pPr marL="1542162" indent="-220309">
              <a:defRPr sz="1900">
                <a:solidFill>
                  <a:schemeClr val="tx1"/>
                </a:solidFill>
                <a:latin typeface="Arial" charset="0"/>
              </a:defRPr>
            </a:lvl4pPr>
            <a:lvl5pPr marL="1982780" indent="-220309">
              <a:defRPr sz="1900">
                <a:solidFill>
                  <a:schemeClr val="tx1"/>
                </a:solidFill>
                <a:latin typeface="Arial" charset="0"/>
              </a:defRPr>
            </a:lvl5pPr>
            <a:lvl6pPr marL="2423398" indent="-220309" eaLnBrk="0" fontAlgn="base" hangingPunct="0">
              <a:spcBef>
                <a:spcPct val="0"/>
              </a:spcBef>
              <a:spcAft>
                <a:spcPct val="0"/>
              </a:spcAft>
              <a:defRPr sz="1900">
                <a:solidFill>
                  <a:schemeClr val="tx1"/>
                </a:solidFill>
                <a:latin typeface="Arial" charset="0"/>
              </a:defRPr>
            </a:lvl6pPr>
            <a:lvl7pPr marL="2864015" indent="-220309" eaLnBrk="0" fontAlgn="base" hangingPunct="0">
              <a:spcBef>
                <a:spcPct val="0"/>
              </a:spcBef>
              <a:spcAft>
                <a:spcPct val="0"/>
              </a:spcAft>
              <a:defRPr sz="1900">
                <a:solidFill>
                  <a:schemeClr val="tx1"/>
                </a:solidFill>
                <a:latin typeface="Arial" charset="0"/>
              </a:defRPr>
            </a:lvl7pPr>
            <a:lvl8pPr marL="3304632" indent="-220309" eaLnBrk="0" fontAlgn="base" hangingPunct="0">
              <a:spcBef>
                <a:spcPct val="0"/>
              </a:spcBef>
              <a:spcAft>
                <a:spcPct val="0"/>
              </a:spcAft>
              <a:defRPr sz="1900">
                <a:solidFill>
                  <a:schemeClr val="tx1"/>
                </a:solidFill>
                <a:latin typeface="Arial" charset="0"/>
              </a:defRPr>
            </a:lvl8pPr>
            <a:lvl9pPr marL="3745252" indent="-220309" eaLnBrk="0" fontAlgn="base" hangingPunct="0">
              <a:spcBef>
                <a:spcPct val="0"/>
              </a:spcBef>
              <a:spcAft>
                <a:spcPct val="0"/>
              </a:spcAft>
              <a:defRPr sz="1900">
                <a:solidFill>
                  <a:schemeClr val="tx1"/>
                </a:solidFill>
                <a:latin typeface="Arial" charset="0"/>
              </a:defRPr>
            </a:lvl9pPr>
          </a:lstStyle>
          <a:p>
            <a:pPr defTabSz="914266">
              <a:defRPr/>
            </a:pPr>
            <a:fld id="{9DA61ADB-C77B-4972-84A9-897C5FBC63E2}" type="slidenum">
              <a:rPr lang="en-US" altLang="en-US" sz="1200" kern="0">
                <a:solidFill>
                  <a:prstClr val="black"/>
                </a:solidFill>
                <a:latin typeface="Times New Roman" pitchFamily="18" charset="0"/>
              </a:rPr>
              <a:pPr defTabSz="914266">
                <a:defRPr/>
              </a:pPr>
              <a:t>16</a:t>
            </a:fld>
            <a:endParaRPr lang="en-US" altLang="en-US" sz="1200" kern="0" dirty="0">
              <a:solidFill>
                <a:prstClr val="black"/>
              </a:solidFill>
              <a:latin typeface="Times New Roman" pitchFamily="18" charset="0"/>
            </a:endParaRPr>
          </a:p>
        </p:txBody>
      </p:sp>
      <p:sp>
        <p:nvSpPr>
          <p:cNvPr id="44037" name="Footer Placeholder 2"/>
          <p:cNvSpPr>
            <a:spLocks noGrp="1"/>
          </p:cNvSpPr>
          <p:nvPr>
            <p:ph type="ftr" sz="quarter" idx="4"/>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16004" indent="-275387">
              <a:defRPr sz="1900">
                <a:solidFill>
                  <a:schemeClr val="tx1"/>
                </a:solidFill>
                <a:latin typeface="Arial" charset="0"/>
              </a:defRPr>
            </a:lvl2pPr>
            <a:lvl3pPr marL="1101544" indent="-220309">
              <a:defRPr sz="1900">
                <a:solidFill>
                  <a:schemeClr val="tx1"/>
                </a:solidFill>
                <a:latin typeface="Arial" charset="0"/>
              </a:defRPr>
            </a:lvl3pPr>
            <a:lvl4pPr marL="1542162" indent="-220309">
              <a:defRPr sz="1900">
                <a:solidFill>
                  <a:schemeClr val="tx1"/>
                </a:solidFill>
                <a:latin typeface="Arial" charset="0"/>
              </a:defRPr>
            </a:lvl4pPr>
            <a:lvl5pPr marL="1982780" indent="-220309">
              <a:defRPr sz="1900">
                <a:solidFill>
                  <a:schemeClr val="tx1"/>
                </a:solidFill>
                <a:latin typeface="Arial" charset="0"/>
              </a:defRPr>
            </a:lvl5pPr>
            <a:lvl6pPr marL="2423398" indent="-220309" eaLnBrk="0" fontAlgn="base" hangingPunct="0">
              <a:spcBef>
                <a:spcPct val="0"/>
              </a:spcBef>
              <a:spcAft>
                <a:spcPct val="0"/>
              </a:spcAft>
              <a:defRPr sz="1900">
                <a:solidFill>
                  <a:schemeClr val="tx1"/>
                </a:solidFill>
                <a:latin typeface="Arial" charset="0"/>
              </a:defRPr>
            </a:lvl6pPr>
            <a:lvl7pPr marL="2864015" indent="-220309" eaLnBrk="0" fontAlgn="base" hangingPunct="0">
              <a:spcBef>
                <a:spcPct val="0"/>
              </a:spcBef>
              <a:spcAft>
                <a:spcPct val="0"/>
              </a:spcAft>
              <a:defRPr sz="1900">
                <a:solidFill>
                  <a:schemeClr val="tx1"/>
                </a:solidFill>
                <a:latin typeface="Arial" charset="0"/>
              </a:defRPr>
            </a:lvl7pPr>
            <a:lvl8pPr marL="3304632" indent="-220309" eaLnBrk="0" fontAlgn="base" hangingPunct="0">
              <a:spcBef>
                <a:spcPct val="0"/>
              </a:spcBef>
              <a:spcAft>
                <a:spcPct val="0"/>
              </a:spcAft>
              <a:defRPr sz="1900">
                <a:solidFill>
                  <a:schemeClr val="tx1"/>
                </a:solidFill>
                <a:latin typeface="Arial" charset="0"/>
              </a:defRPr>
            </a:lvl8pPr>
            <a:lvl9pPr marL="3745252" indent="-220309" eaLnBrk="0" fontAlgn="base" hangingPunct="0">
              <a:spcBef>
                <a:spcPct val="0"/>
              </a:spcBef>
              <a:spcAft>
                <a:spcPct val="0"/>
              </a:spcAft>
              <a:defRPr sz="1900">
                <a:solidFill>
                  <a:schemeClr val="tx1"/>
                </a:solidFill>
                <a:latin typeface="Arial" charset="0"/>
              </a:defRPr>
            </a:lvl9pPr>
          </a:lstStyle>
          <a:p>
            <a:pPr defTabSz="914266">
              <a:defRPr/>
            </a:pPr>
            <a:r>
              <a:rPr lang="en-US" altLang="en-US" sz="1200" kern="0" dirty="0">
                <a:solidFill>
                  <a:prstClr val="black"/>
                </a:solidFill>
                <a:latin typeface="Times New Roman" pitchFamily="18" charset="0"/>
              </a:rPr>
              <a:t>National Association for State Community Services Programs</a:t>
            </a:r>
          </a:p>
        </p:txBody>
      </p:sp>
      <p:sp>
        <p:nvSpPr>
          <p:cNvPr id="44038" name="Header Placeholder 3"/>
          <p:cNvSpPr>
            <a:spLocks noGrp="1"/>
          </p:cNvSpPr>
          <p:nvPr>
            <p:ph type="hdr" sz="quarter"/>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16004" indent="-275387">
              <a:defRPr sz="1900">
                <a:solidFill>
                  <a:schemeClr val="tx1"/>
                </a:solidFill>
                <a:latin typeface="Arial" charset="0"/>
              </a:defRPr>
            </a:lvl2pPr>
            <a:lvl3pPr marL="1101544" indent="-220309">
              <a:defRPr sz="1900">
                <a:solidFill>
                  <a:schemeClr val="tx1"/>
                </a:solidFill>
                <a:latin typeface="Arial" charset="0"/>
              </a:defRPr>
            </a:lvl3pPr>
            <a:lvl4pPr marL="1542162" indent="-220309">
              <a:defRPr sz="1900">
                <a:solidFill>
                  <a:schemeClr val="tx1"/>
                </a:solidFill>
                <a:latin typeface="Arial" charset="0"/>
              </a:defRPr>
            </a:lvl4pPr>
            <a:lvl5pPr marL="1982780" indent="-220309">
              <a:defRPr sz="1900">
                <a:solidFill>
                  <a:schemeClr val="tx1"/>
                </a:solidFill>
                <a:latin typeface="Arial" charset="0"/>
              </a:defRPr>
            </a:lvl5pPr>
            <a:lvl6pPr marL="2423398" indent="-220309" eaLnBrk="0" fontAlgn="base" hangingPunct="0">
              <a:spcBef>
                <a:spcPct val="0"/>
              </a:spcBef>
              <a:spcAft>
                <a:spcPct val="0"/>
              </a:spcAft>
              <a:defRPr sz="1900">
                <a:solidFill>
                  <a:schemeClr val="tx1"/>
                </a:solidFill>
                <a:latin typeface="Arial" charset="0"/>
              </a:defRPr>
            </a:lvl6pPr>
            <a:lvl7pPr marL="2864015" indent="-220309" eaLnBrk="0" fontAlgn="base" hangingPunct="0">
              <a:spcBef>
                <a:spcPct val="0"/>
              </a:spcBef>
              <a:spcAft>
                <a:spcPct val="0"/>
              </a:spcAft>
              <a:defRPr sz="1900">
                <a:solidFill>
                  <a:schemeClr val="tx1"/>
                </a:solidFill>
                <a:latin typeface="Arial" charset="0"/>
              </a:defRPr>
            </a:lvl7pPr>
            <a:lvl8pPr marL="3304632" indent="-220309" eaLnBrk="0" fontAlgn="base" hangingPunct="0">
              <a:spcBef>
                <a:spcPct val="0"/>
              </a:spcBef>
              <a:spcAft>
                <a:spcPct val="0"/>
              </a:spcAft>
              <a:defRPr sz="1900">
                <a:solidFill>
                  <a:schemeClr val="tx1"/>
                </a:solidFill>
                <a:latin typeface="Arial" charset="0"/>
              </a:defRPr>
            </a:lvl8pPr>
            <a:lvl9pPr marL="3745252" indent="-220309" eaLnBrk="0" fontAlgn="base" hangingPunct="0">
              <a:spcBef>
                <a:spcPct val="0"/>
              </a:spcBef>
              <a:spcAft>
                <a:spcPct val="0"/>
              </a:spcAft>
              <a:defRPr sz="1900">
                <a:solidFill>
                  <a:schemeClr val="tx1"/>
                </a:solidFill>
                <a:latin typeface="Arial" charset="0"/>
              </a:defRPr>
            </a:lvl9pPr>
          </a:lstStyle>
          <a:p>
            <a:pPr defTabSz="914266">
              <a:defRPr/>
            </a:pPr>
            <a:r>
              <a:rPr lang="en-US" altLang="en-US" sz="1200" kern="0" dirty="0">
                <a:solidFill>
                  <a:prstClr val="black"/>
                </a:solidFill>
                <a:latin typeface="Times New Roman" pitchFamily="18" charset="0"/>
              </a:rPr>
              <a:t>Doing What Works: Performance Targeting</a:t>
            </a:r>
          </a:p>
        </p:txBody>
      </p:sp>
      <p:sp>
        <p:nvSpPr>
          <p:cNvPr id="44039" name="Date Placeholder 1"/>
          <p:cNvSpPr>
            <a:spLocks noGrp="1"/>
          </p:cNvSpPr>
          <p:nvPr>
            <p:ph type="dt" sz="quarter"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1900">
                <a:solidFill>
                  <a:schemeClr val="tx1"/>
                </a:solidFill>
                <a:latin typeface="Arial" charset="0"/>
              </a:defRPr>
            </a:lvl1pPr>
            <a:lvl2pPr marL="716004" indent="-275387">
              <a:defRPr sz="1900">
                <a:solidFill>
                  <a:schemeClr val="tx1"/>
                </a:solidFill>
                <a:latin typeface="Arial" charset="0"/>
              </a:defRPr>
            </a:lvl2pPr>
            <a:lvl3pPr marL="1101544" indent="-220309">
              <a:defRPr sz="1900">
                <a:solidFill>
                  <a:schemeClr val="tx1"/>
                </a:solidFill>
                <a:latin typeface="Arial" charset="0"/>
              </a:defRPr>
            </a:lvl3pPr>
            <a:lvl4pPr marL="1542162" indent="-220309">
              <a:defRPr sz="1900">
                <a:solidFill>
                  <a:schemeClr val="tx1"/>
                </a:solidFill>
                <a:latin typeface="Arial" charset="0"/>
              </a:defRPr>
            </a:lvl4pPr>
            <a:lvl5pPr marL="1982780" indent="-220309">
              <a:defRPr sz="1900">
                <a:solidFill>
                  <a:schemeClr val="tx1"/>
                </a:solidFill>
                <a:latin typeface="Arial" charset="0"/>
              </a:defRPr>
            </a:lvl5pPr>
            <a:lvl6pPr marL="2423398" indent="-220309" eaLnBrk="0" fontAlgn="base" hangingPunct="0">
              <a:spcBef>
                <a:spcPct val="0"/>
              </a:spcBef>
              <a:spcAft>
                <a:spcPct val="0"/>
              </a:spcAft>
              <a:defRPr sz="1900">
                <a:solidFill>
                  <a:schemeClr val="tx1"/>
                </a:solidFill>
                <a:latin typeface="Arial" charset="0"/>
              </a:defRPr>
            </a:lvl6pPr>
            <a:lvl7pPr marL="2864015" indent="-220309" eaLnBrk="0" fontAlgn="base" hangingPunct="0">
              <a:spcBef>
                <a:spcPct val="0"/>
              </a:spcBef>
              <a:spcAft>
                <a:spcPct val="0"/>
              </a:spcAft>
              <a:defRPr sz="1900">
                <a:solidFill>
                  <a:schemeClr val="tx1"/>
                </a:solidFill>
                <a:latin typeface="Arial" charset="0"/>
              </a:defRPr>
            </a:lvl7pPr>
            <a:lvl8pPr marL="3304632" indent="-220309" eaLnBrk="0" fontAlgn="base" hangingPunct="0">
              <a:spcBef>
                <a:spcPct val="0"/>
              </a:spcBef>
              <a:spcAft>
                <a:spcPct val="0"/>
              </a:spcAft>
              <a:defRPr sz="1900">
                <a:solidFill>
                  <a:schemeClr val="tx1"/>
                </a:solidFill>
                <a:latin typeface="Arial" charset="0"/>
              </a:defRPr>
            </a:lvl8pPr>
            <a:lvl9pPr marL="3745252" indent="-220309" eaLnBrk="0" fontAlgn="base" hangingPunct="0">
              <a:spcBef>
                <a:spcPct val="0"/>
              </a:spcBef>
              <a:spcAft>
                <a:spcPct val="0"/>
              </a:spcAft>
              <a:defRPr sz="1900">
                <a:solidFill>
                  <a:schemeClr val="tx1"/>
                </a:solidFill>
                <a:latin typeface="Arial" charset="0"/>
              </a:defRPr>
            </a:lvl9pPr>
          </a:lstStyle>
          <a:p>
            <a:pPr defTabSz="914266">
              <a:defRPr/>
            </a:pPr>
            <a:fld id="{5B28389A-ADDE-4FD1-A62E-AA2138028B3B}" type="datetime1">
              <a:rPr lang="en-US" altLang="en-US" sz="1200" kern="0">
                <a:solidFill>
                  <a:prstClr val="black"/>
                </a:solidFill>
                <a:latin typeface="Times New Roman" pitchFamily="18" charset="0"/>
              </a:rPr>
              <a:pPr defTabSz="914266">
                <a:defRPr/>
              </a:pPr>
              <a:t>6/21/2018</a:t>
            </a:fld>
            <a:endParaRPr lang="en-US" altLang="en-US" sz="1200" kern="0" dirty="0">
              <a:solidFill>
                <a:prstClr val="black"/>
              </a:solidFill>
              <a:latin typeface="Times New Roman" pitchFamily="18" charset="0"/>
            </a:endParaRPr>
          </a:p>
        </p:txBody>
      </p:sp>
    </p:spTree>
    <p:extLst>
      <p:ext uri="{BB962C8B-B14F-4D97-AF65-F5344CB8AC3E}">
        <p14:creationId xmlns:p14="http://schemas.microsoft.com/office/powerpoint/2010/main" xmlns="" val="3387562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Selecting indicators takes time and thought. Agency staff  (in a data centric agency)</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will want to continue </a:t>
            </a:r>
            <a:r>
              <a:rPr lang="en-US" sz="1200" b="1" kern="1200" dirty="0" smtClean="0">
                <a:solidFill>
                  <a:schemeClr val="tx1"/>
                </a:solidFill>
                <a:latin typeface="+mn-lt"/>
                <a:ea typeface="+mn-ea"/>
                <a:cs typeface="+mn-cs"/>
              </a:rPr>
              <a:t>to refine the indicators</a:t>
            </a:r>
            <a:r>
              <a:rPr lang="en-US" sz="1200" kern="1200" dirty="0" smtClean="0">
                <a:solidFill>
                  <a:schemeClr val="tx1"/>
                </a:solidFill>
                <a:latin typeface="+mn-lt"/>
                <a:ea typeface="+mn-ea"/>
                <a:cs typeface="+mn-cs"/>
              </a:rPr>
              <a:t> until they clearly explain the aspect of success in which they have interest. </a:t>
            </a:r>
          </a:p>
          <a:p>
            <a:r>
              <a:rPr lang="en-US" sz="1200" kern="1200" dirty="0" smtClean="0">
                <a:solidFill>
                  <a:schemeClr val="tx1"/>
                </a:solidFill>
                <a:latin typeface="+mn-lt"/>
                <a:ea typeface="+mn-ea"/>
                <a:cs typeface="+mn-cs"/>
              </a:rPr>
              <a:t> </a:t>
            </a:r>
          </a:p>
          <a:p>
            <a:pPr>
              <a:buNone/>
            </a:pPr>
            <a:r>
              <a:rPr lang="en-US" altLang="en-US" sz="1200" b="1" dirty="0" smtClean="0">
                <a:solidFill>
                  <a:schemeClr val="tx2"/>
                </a:solidFill>
              </a:rPr>
              <a:t>Additional example </a:t>
            </a:r>
            <a:r>
              <a:rPr lang="en-US" altLang="en-US" sz="1200" b="0" dirty="0" smtClean="0">
                <a:solidFill>
                  <a:schemeClr val="tx2"/>
                </a:solidFill>
              </a:rPr>
              <a:t>of Targets (also known as “projected indicators” on this slide add the percent of expected</a:t>
            </a:r>
            <a:r>
              <a:rPr lang="en-US" altLang="en-US" sz="1200" b="0" baseline="0" dirty="0" smtClean="0">
                <a:solidFill>
                  <a:schemeClr val="tx2"/>
                </a:solidFill>
              </a:rPr>
              <a:t> success and </a:t>
            </a:r>
            <a:r>
              <a:rPr lang="en-US" altLang="en-US" sz="1200" b="0" dirty="0" smtClean="0">
                <a:solidFill>
                  <a:schemeClr val="tx2"/>
                </a:solidFill>
              </a:rPr>
              <a:t>a time frame</a:t>
            </a:r>
          </a:p>
          <a:p>
            <a:pPr>
              <a:buFontTx/>
              <a:buChar char="-"/>
            </a:pPr>
            <a:endParaRPr lang="en-US" dirty="0" smtClean="0"/>
          </a:p>
          <a:p>
            <a:pPr>
              <a:buFontTx/>
              <a:buNone/>
            </a:pPr>
            <a:r>
              <a:rPr lang="en-US" dirty="0" smtClean="0"/>
              <a:t>We</a:t>
            </a:r>
            <a:r>
              <a:rPr lang="en-US" baseline="0" dirty="0" smtClean="0"/>
              <a:t> will come back to these examples in the next section to see how well we did at setting our targets.</a:t>
            </a:r>
          </a:p>
          <a:p>
            <a:pPr>
              <a:buFontTx/>
              <a:buNone/>
            </a:pPr>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17</a:t>
            </a:fld>
            <a:endParaRPr lang="en-US"/>
          </a:p>
        </p:txBody>
      </p:sp>
    </p:spTree>
    <p:extLst>
      <p:ext uri="{BB962C8B-B14F-4D97-AF65-F5344CB8AC3E}">
        <p14:creationId xmlns:p14="http://schemas.microsoft.com/office/powerpoint/2010/main" xmlns="" val="3552120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smtClean="0">
                <a:solidFill>
                  <a:schemeClr val="tx1"/>
                </a:solidFill>
                <a:latin typeface="+mn-lt"/>
                <a:ea typeface="+mn-ea"/>
                <a:cs typeface="+mn-cs"/>
              </a:rPr>
              <a:t>While these standards are about goals, it does speak to “progress” toward meeting the goals.  We take that to mean that the Board should have</a:t>
            </a:r>
            <a:r>
              <a:rPr lang="en-US" sz="1200" b="0" kern="1200" baseline="0" dirty="0" smtClean="0">
                <a:solidFill>
                  <a:schemeClr val="tx1"/>
                </a:solidFill>
                <a:latin typeface="+mn-lt"/>
                <a:ea typeface="+mn-ea"/>
                <a:cs typeface="+mn-cs"/>
              </a:rPr>
              <a:t> reports on how the agency’s services and strategies are being Implemented. </a:t>
            </a:r>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Standard 6.5 |Private</a:t>
            </a:r>
          </a:p>
          <a:p>
            <a:r>
              <a:rPr lang="en-US" sz="1200" b="0" kern="1200" dirty="0" smtClean="0">
                <a:solidFill>
                  <a:schemeClr val="tx1"/>
                </a:solidFill>
                <a:latin typeface="+mn-lt"/>
                <a:ea typeface="+mn-ea"/>
                <a:cs typeface="+mn-cs"/>
              </a:rPr>
              <a:t>The governing board has received an update(s) on progress meeting the goals of the strategic plan within the past 12 months.</a:t>
            </a:r>
          </a:p>
          <a:p>
            <a:r>
              <a:rPr lang="en-US" sz="1200" b="0" kern="1200" dirty="0" smtClean="0">
                <a:solidFill>
                  <a:schemeClr val="tx1"/>
                </a:solidFill>
                <a:latin typeface="+mn-lt"/>
                <a:ea typeface="+mn-ea"/>
                <a:cs typeface="+mn-cs"/>
              </a:rPr>
              <a:t> </a:t>
            </a:r>
          </a:p>
          <a:p>
            <a:r>
              <a:rPr lang="en-US" sz="1200" b="0" kern="1200" dirty="0" smtClean="0">
                <a:solidFill>
                  <a:schemeClr val="tx1"/>
                </a:solidFill>
                <a:latin typeface="+mn-lt"/>
                <a:ea typeface="+mn-ea"/>
                <a:cs typeface="+mn-cs"/>
              </a:rPr>
              <a:t>Standard 6.5 |Public</a:t>
            </a:r>
          </a:p>
          <a:p>
            <a:r>
              <a:rPr lang="en-US" sz="1200" b="0" kern="1200" dirty="0" smtClean="0">
                <a:solidFill>
                  <a:schemeClr val="tx1"/>
                </a:solidFill>
                <a:latin typeface="+mn-lt"/>
                <a:ea typeface="+mn-ea"/>
                <a:cs typeface="+mn-cs"/>
              </a:rPr>
              <a:t>The tripartite board/advisory body has received an update(s) on progress meeting the goals of the strategic plan/comparable planning document within the past 12 months.</a:t>
            </a:r>
          </a:p>
          <a:p>
            <a:endParaRPr lang="en-US" sz="1200" b="0" kern="1200" dirty="0" smtClean="0">
              <a:solidFill>
                <a:schemeClr val="tx1"/>
              </a:solidFill>
              <a:latin typeface="+mn-lt"/>
              <a:ea typeface="+mn-ea"/>
              <a:cs typeface="+mn-cs"/>
            </a:endParaRP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18</a:t>
            </a:fld>
            <a:endParaRPr lang="en-US"/>
          </a:p>
        </p:txBody>
      </p:sp>
    </p:spTree>
    <p:extLst>
      <p:ext uri="{BB962C8B-B14F-4D97-AF65-F5344CB8AC3E}">
        <p14:creationId xmlns:p14="http://schemas.microsoft.com/office/powerpoint/2010/main" xmlns="" val="28523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presentation is a part of a series that is intended for Community Action </a:t>
            </a:r>
            <a:r>
              <a:rPr lang="en-US" baseline="0" dirty="0" smtClean="0"/>
              <a:t>Agency Board </a:t>
            </a:r>
            <a:r>
              <a:rPr lang="en-US" baseline="0" dirty="0"/>
              <a:t>Members </a:t>
            </a:r>
            <a:r>
              <a:rPr lang="en-US" baseline="0" dirty="0" smtClean="0"/>
              <a:t>interested </a:t>
            </a:r>
            <a:r>
              <a:rPr lang="en-US" baseline="0" dirty="0"/>
              <a:t>in </a:t>
            </a:r>
            <a:r>
              <a:rPr lang="en-US" baseline="0" dirty="0" smtClean="0"/>
              <a:t>deeper understanding of </a:t>
            </a:r>
          </a:p>
          <a:p>
            <a:pPr>
              <a:buFont typeface="Arial" pitchFamily="34" charset="0"/>
              <a:buChar char="•"/>
            </a:pPr>
            <a:r>
              <a:rPr lang="en-US" baseline="0" dirty="0" smtClean="0"/>
              <a:t> How </a:t>
            </a:r>
            <a:r>
              <a:rPr lang="en-US" baseline="0" dirty="0"/>
              <a:t>to help your Community Action Agency increase its capacity and its results.</a:t>
            </a:r>
          </a:p>
          <a:p>
            <a:pPr>
              <a:buFont typeface="Arial" pitchFamily="34" charset="0"/>
              <a:buChar char="•"/>
            </a:pPr>
            <a:r>
              <a:rPr lang="en-US" baseline="0" dirty="0" smtClean="0"/>
              <a:t> How to meet and exceed Organizational Standards</a:t>
            </a:r>
          </a:p>
          <a:p>
            <a:pPr defTabSz="914318">
              <a:defRPr/>
            </a:pPr>
            <a:r>
              <a:rPr lang="en-US" baseline="0" dirty="0" smtClean="0"/>
              <a:t>In this series of presentations, we will be identifying the key principles and practices that are a part of the performance management system that is unique to the CSBG/CAA network. This system is known as Results Oriented Management and Accountability or ROMA. </a:t>
            </a:r>
          </a:p>
          <a:p>
            <a:pPr defTabSz="914318">
              <a:defRPr/>
            </a:pPr>
            <a:endParaRPr lang="en-US" baseline="0" dirty="0" smtClean="0"/>
          </a:p>
          <a:p>
            <a:pPr defTabSz="914318">
              <a:defRPr/>
            </a:pPr>
            <a:r>
              <a:rPr lang="en-US" baseline="0" dirty="0" smtClean="0"/>
              <a:t>We will show how the ROMA Cycle as seen here is embedded into the Organizational Standards and will make reference to the video series that is specifically for the Organizational Standards, while not repeating the information found there.</a:t>
            </a:r>
          </a:p>
          <a:p>
            <a:endParaRPr lang="en-US" baseline="0" dirty="0"/>
          </a:p>
        </p:txBody>
      </p:sp>
      <p:sp>
        <p:nvSpPr>
          <p:cNvPr id="4" name="Slide Number Placeholder 3"/>
          <p:cNvSpPr>
            <a:spLocks noGrp="1"/>
          </p:cNvSpPr>
          <p:nvPr>
            <p:ph type="sldNum" sz="quarter" idx="10"/>
          </p:nvPr>
        </p:nvSpPr>
        <p:spPr/>
        <p:txBody>
          <a:bodyPr/>
          <a:lstStyle/>
          <a:p>
            <a:fld id="{9C2B2F33-622D-4349-89F5-249CA0441B26}" type="slidenum">
              <a:rPr lang="en-US" smtClean="0"/>
              <a:pPr/>
              <a:t>2</a:t>
            </a:fld>
            <a:endParaRPr lang="en-US"/>
          </a:p>
        </p:txBody>
      </p:sp>
    </p:spTree>
    <p:extLst>
      <p:ext uri="{BB962C8B-B14F-4D97-AF65-F5344CB8AC3E}">
        <p14:creationId xmlns:p14="http://schemas.microsoft.com/office/powerpoint/2010/main" xmlns="" val="6682059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r>
              <a:rPr lang="en-US" baseline="0" dirty="0" smtClean="0"/>
              <a:t>The first phase of the ROMA Cycle we will explore is that of Implementation of Services and Strategies.</a:t>
            </a:r>
          </a:p>
          <a:p>
            <a:pPr defTabSz="914318">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are no Organizational Standards related to the agency’s provision of services (at the individual and family level) and strategies (at the community and agency level).  But it is clear that the delivery of high quality services is expected in the National TOC and in the expectation of the achievement</a:t>
            </a:r>
            <a:r>
              <a:rPr lang="en-US" sz="1200" kern="1200" baseline="0" dirty="0" smtClean="0">
                <a:solidFill>
                  <a:schemeClr val="tx1"/>
                </a:solidFill>
                <a:latin typeface="+mn-lt"/>
                <a:ea typeface="+mn-ea"/>
                <a:cs typeface="+mn-cs"/>
              </a:rPr>
              <a:t> of results.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014323C-9B1D-4B99-AE88-A052E97BAD9E}" type="slidenum">
              <a:rPr lang="en-US" smtClean="0"/>
              <a:pPr/>
              <a:t>3</a:t>
            </a:fld>
            <a:endParaRPr lang="en-US"/>
          </a:p>
        </p:txBody>
      </p:sp>
    </p:spTree>
    <p:extLst>
      <p:ext uri="{BB962C8B-B14F-4D97-AF65-F5344CB8AC3E}">
        <p14:creationId xmlns:p14="http://schemas.microsoft.com/office/powerpoint/2010/main" xmlns="" val="1928592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example, the board is not engaged in personnel issues and should not encourage employee</a:t>
            </a:r>
            <a:r>
              <a:rPr lang="en-US" baseline="0" dirty="0" smtClean="0"/>
              <a:t> conflicts to be brought to them – until after the standard conflict resolution process is completed. </a:t>
            </a:r>
            <a:r>
              <a:rPr lang="en-US" dirty="0" smtClean="0"/>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Even as this is true,</a:t>
            </a:r>
            <a:r>
              <a:rPr lang="en-US" sz="1200" kern="1200" baseline="0" dirty="0" smtClean="0">
                <a:solidFill>
                  <a:schemeClr val="tx1"/>
                </a:solidFill>
                <a:latin typeface="+mn-lt"/>
                <a:ea typeface="+mn-ea"/>
                <a:cs typeface="+mn-cs"/>
              </a:rPr>
              <a:t> there are some essential elements of program implementation that should be </a:t>
            </a:r>
            <a:r>
              <a:rPr lang="en-US" sz="1200" b="1" kern="1200" baseline="0" dirty="0" smtClean="0">
                <a:solidFill>
                  <a:schemeClr val="tx1"/>
                </a:solidFill>
                <a:latin typeface="+mn-lt"/>
                <a:ea typeface="+mn-ea"/>
                <a:cs typeface="+mn-cs"/>
              </a:rPr>
              <a:t>understood</a:t>
            </a:r>
            <a:r>
              <a:rPr lang="en-US" sz="1200" kern="1200" baseline="0" dirty="0" smtClean="0">
                <a:solidFill>
                  <a:schemeClr val="tx1"/>
                </a:solidFill>
                <a:latin typeface="+mn-lt"/>
                <a:ea typeface="+mn-ea"/>
                <a:cs typeface="+mn-cs"/>
              </a:rPr>
              <a:t> by the Board members.</a:t>
            </a: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EAE3109-DE5B-4D17-94B9-72C95ECCBC59}" type="slidenum">
              <a:rPr lang="en-US" smtClean="0"/>
              <a:pPr/>
              <a:t>4</a:t>
            </a:fld>
            <a:endParaRPr lang="en-US"/>
          </a:p>
        </p:txBody>
      </p:sp>
    </p:spTree>
    <p:extLst>
      <p:ext uri="{BB962C8B-B14F-4D97-AF65-F5344CB8AC3E}">
        <p14:creationId xmlns:p14="http://schemas.microsoft.com/office/powerpoint/2010/main" xmlns="" val="3667900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Implementation of services and strategies includes a number of factors related to agency capacity (staff who will be involved, locations of activities, timing of activities, costs, partners, etc.)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It also has to do with the quantity (frequency, intensity and duration) and quality of the services and strategies in which the agency is engaged.  </a:t>
            </a: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5</a:t>
            </a:fld>
            <a:endParaRPr lang="en-US"/>
          </a:p>
        </p:txBody>
      </p:sp>
    </p:spTree>
    <p:extLst>
      <p:ext uri="{BB962C8B-B14F-4D97-AF65-F5344CB8AC3E}">
        <p14:creationId xmlns:p14="http://schemas.microsoft.com/office/powerpoint/2010/main" xmlns="" val="3140606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lot of things go</a:t>
            </a:r>
            <a:r>
              <a:rPr lang="en-US" baseline="0" dirty="0" smtClean="0"/>
              <a:t> into the evaluation of service quality.  Some program funding has designated quality measures.  </a:t>
            </a:r>
          </a:p>
          <a:p>
            <a:r>
              <a:rPr lang="en-US" baseline="0" dirty="0" smtClean="0"/>
              <a:t>Agency job descriptions can help to assure you have considered what skills and knowledge are needed to do the essential work of the agency.  They can guide you to hire the people who meet the criteria – and then that they are properly trained and equipped.  Finally they must know what they are expected to do.</a:t>
            </a:r>
          </a:p>
          <a:p>
            <a:r>
              <a:rPr lang="en-US" baseline="0" dirty="0" smtClean="0"/>
              <a:t>The process for supervision and evaluation of employees would be identified in the personal policies. </a:t>
            </a:r>
          </a:p>
          <a:p>
            <a:endParaRPr lang="en-US" baseline="0" dirty="0" smtClean="0"/>
          </a:p>
        </p:txBody>
      </p:sp>
      <p:sp>
        <p:nvSpPr>
          <p:cNvPr id="4" name="Slide Number Placeholder 3"/>
          <p:cNvSpPr>
            <a:spLocks noGrp="1"/>
          </p:cNvSpPr>
          <p:nvPr>
            <p:ph type="sldNum" sz="quarter" idx="10"/>
          </p:nvPr>
        </p:nvSpPr>
        <p:spPr/>
        <p:txBody>
          <a:bodyPr/>
          <a:lstStyle/>
          <a:p>
            <a:fld id="{3EAE3109-DE5B-4D17-94B9-72C95ECCBC59}" type="slidenum">
              <a:rPr lang="en-US" smtClean="0"/>
              <a:pPr/>
              <a:t>6</a:t>
            </a:fld>
            <a:endParaRPr lang="en-US"/>
          </a:p>
        </p:txBody>
      </p:sp>
    </p:spTree>
    <p:extLst>
      <p:ext uri="{BB962C8B-B14F-4D97-AF65-F5344CB8AC3E}">
        <p14:creationId xmlns:p14="http://schemas.microsoft.com/office/powerpoint/2010/main" xmlns="" val="21643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dirty="0" smtClean="0"/>
              <a:t>Do the program managers need to work on resources, budgets, personnel issues?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7</a:t>
            </a:fld>
            <a:endParaRPr lang="en-US"/>
          </a:p>
        </p:txBody>
      </p:sp>
    </p:spTree>
    <p:extLst>
      <p:ext uri="{BB962C8B-B14F-4D97-AF65-F5344CB8AC3E}">
        <p14:creationId xmlns:p14="http://schemas.microsoft.com/office/powerpoint/2010/main" xmlns="" val="244818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staff is </a:t>
            </a:r>
            <a:r>
              <a:rPr lang="en-US" baseline="0" dirty="0" smtClean="0"/>
              <a:t>“ready” to start your service, how do they get customers?</a:t>
            </a:r>
          </a:p>
          <a:p>
            <a:r>
              <a:rPr lang="en-US" baseline="0" dirty="0" smtClean="0"/>
              <a:t>Who are they?</a:t>
            </a:r>
          </a:p>
          <a:p>
            <a:r>
              <a:rPr lang="en-US" baseline="0" dirty="0" smtClean="0"/>
              <a:t>What eligibility do you need to assure?</a:t>
            </a:r>
          </a:p>
          <a:p>
            <a:r>
              <a:rPr lang="en-US" dirty="0" smtClean="0"/>
              <a:t>How</a:t>
            </a:r>
            <a:r>
              <a:rPr lang="en-US" baseline="0" dirty="0" smtClean="0"/>
              <a:t> many do you expect to serve?  (remember in the Planning phase, you – or the staff – considered this question.  Now is the time to  take a closer look (taking into account the resources for the program and the expected costs of providing the service).  Now that you have the services “ready to go” make sure you have a target for the number of people who can be served.</a:t>
            </a:r>
          </a:p>
          <a:p>
            <a:endParaRPr lang="en-US" baseline="0" dirty="0" smtClean="0"/>
          </a:p>
          <a:p>
            <a:r>
              <a:rPr lang="en-US" baseline="0" dirty="0" smtClean="0"/>
              <a:t>This is a good place for us to talk about “when does an applicant become a customer”?  </a:t>
            </a:r>
          </a:p>
          <a:p>
            <a:r>
              <a:rPr lang="en-US" baseline="0" dirty="0" smtClean="0"/>
              <a:t>Some steps to becoming a customer: </a:t>
            </a:r>
          </a:p>
          <a:p>
            <a:r>
              <a:rPr lang="en-US" baseline="0" dirty="0" smtClean="0"/>
              <a:t>Application, screening, enrollment, intake/assessment, provision of services (is there a minimum number of hours of service that will “count” toward the population that will be measured for progress/success) </a:t>
            </a:r>
          </a:p>
          <a:p>
            <a:endParaRPr lang="en-US" dirty="0" smtClean="0"/>
          </a:p>
          <a:p>
            <a:r>
              <a:rPr lang="en-US" dirty="0" smtClean="0"/>
              <a:t>Not all of the people who apply will move forward to enrollment.</a:t>
            </a:r>
            <a:r>
              <a:rPr lang="en-US" baseline="0" dirty="0" smtClean="0"/>
              <a:t>  Not all of those who start the service may finish it.   </a:t>
            </a:r>
            <a:endParaRPr lang="en-US" dirty="0"/>
          </a:p>
        </p:txBody>
      </p:sp>
      <p:sp>
        <p:nvSpPr>
          <p:cNvPr id="4" name="Slide Number Placeholder 3"/>
          <p:cNvSpPr>
            <a:spLocks noGrp="1"/>
          </p:cNvSpPr>
          <p:nvPr>
            <p:ph type="sldNum" sz="quarter" idx="10"/>
          </p:nvPr>
        </p:nvSpPr>
        <p:spPr/>
        <p:txBody>
          <a:bodyPr/>
          <a:lstStyle/>
          <a:p>
            <a:fld id="{3EAE3109-DE5B-4D17-94B9-72C95ECCBC59}" type="slidenum">
              <a:rPr lang="en-US" smtClean="0"/>
              <a:pPr/>
              <a:t>8</a:t>
            </a:fld>
            <a:endParaRPr lang="en-US"/>
          </a:p>
        </p:txBody>
      </p:sp>
    </p:spTree>
    <p:extLst>
      <p:ext uri="{BB962C8B-B14F-4D97-AF65-F5344CB8AC3E}">
        <p14:creationId xmlns:p14="http://schemas.microsoft.com/office/powerpoint/2010/main" xmlns="" val="3025236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 </a:t>
            </a:r>
            <a:r>
              <a:rPr lang="en-US" b="1" dirty="0" smtClean="0"/>
              <a:t>outcome</a:t>
            </a:r>
            <a:r>
              <a:rPr lang="en-US" dirty="0" smtClean="0"/>
              <a:t> represents a specific result/change a program intends to achieve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But an </a:t>
            </a:r>
            <a:r>
              <a:rPr lang="en-US" sz="1200" b="1" kern="1200" dirty="0" smtClean="0">
                <a:solidFill>
                  <a:schemeClr val="tx1"/>
                </a:solidFill>
                <a:latin typeface="+mn-lt"/>
                <a:ea typeface="+mn-ea"/>
                <a:cs typeface="+mn-cs"/>
              </a:rPr>
              <a:t>indicator</a:t>
            </a:r>
            <a:r>
              <a:rPr lang="en-US" sz="1200" kern="1200" dirty="0" smtClean="0">
                <a:solidFill>
                  <a:schemeClr val="tx1"/>
                </a:solidFill>
                <a:latin typeface="+mn-lt"/>
                <a:ea typeface="+mn-ea"/>
                <a:cs typeface="+mn-cs"/>
              </a:rPr>
              <a:t> helps you </a:t>
            </a:r>
            <a:r>
              <a:rPr lang="en-US" sz="1200" b="1" kern="1200" dirty="0" smtClean="0">
                <a:solidFill>
                  <a:schemeClr val="tx1"/>
                </a:solidFill>
                <a:latin typeface="+mn-lt"/>
                <a:ea typeface="+mn-ea"/>
                <a:cs typeface="+mn-cs"/>
              </a:rPr>
              <a:t>know</a:t>
            </a:r>
            <a:r>
              <a:rPr lang="en-US" sz="1200" kern="1200" dirty="0" smtClean="0">
                <a:solidFill>
                  <a:schemeClr val="tx1"/>
                </a:solidFill>
                <a:latin typeface="+mn-lt"/>
                <a:ea typeface="+mn-ea"/>
                <a:cs typeface="+mn-cs"/>
              </a:rPr>
              <a:t> that something has changed.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Characteristics</a:t>
            </a:r>
            <a:r>
              <a:rPr lang="en-US" baseline="0" dirty="0" smtClean="0"/>
              <a:t> of an Indicator: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It can be measured – and data collectors understand what data is needed and how to collect it </a:t>
            </a:r>
          </a:p>
          <a:p>
            <a:r>
              <a:rPr lang="en-US" dirty="0" smtClean="0"/>
              <a:t>If the measure isn’t useful, it isn’t the right measure.</a:t>
            </a:r>
          </a:p>
          <a:p>
            <a:r>
              <a:rPr lang="en-US" dirty="0" smtClean="0"/>
              <a:t>Appropriate to the outcome (don’t measure height with a thermometer) </a:t>
            </a:r>
          </a:p>
          <a:p>
            <a:r>
              <a:rPr lang="en-US" dirty="0" smtClean="0"/>
              <a:t>And make sure it is relevant -- important -- to the outcome (and larger mission and agency wide goals)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is an example of indicators:  In order to measure an increase in global warming, (an example of a change</a:t>
            </a:r>
            <a:r>
              <a:rPr lang="en-US" baseline="0" dirty="0" smtClean="0"/>
              <a:t> we expect to see –not a good change but an important one to track)</a:t>
            </a:r>
            <a:r>
              <a:rPr lang="en-US" dirty="0" smtClean="0"/>
              <a:t>, we monitor the change in weather patterns, the number of hurricanes in a specific area where</a:t>
            </a:r>
            <a:r>
              <a:rPr lang="en-US" baseline="0" dirty="0" smtClean="0"/>
              <a:t> there are usually not hurricanes (like in Maryland)</a:t>
            </a:r>
            <a:r>
              <a:rPr lang="en-US" dirty="0" smtClean="0"/>
              <a:t>, or decreasing rainfall in California. These things are indicators of the negative outcome. </a:t>
            </a:r>
          </a:p>
          <a:p>
            <a:endParaRPr lang="en-US" dirty="0" smtClean="0"/>
          </a:p>
        </p:txBody>
      </p:sp>
      <p:sp>
        <p:nvSpPr>
          <p:cNvPr id="4" name="Slide Number Placeholder 3"/>
          <p:cNvSpPr>
            <a:spLocks noGrp="1"/>
          </p:cNvSpPr>
          <p:nvPr>
            <p:ph type="sldNum" sz="quarter" idx="10"/>
          </p:nvPr>
        </p:nvSpPr>
        <p:spPr/>
        <p:txBody>
          <a:bodyPr/>
          <a:lstStyle/>
          <a:p>
            <a:fld id="{3EAE3109-DE5B-4D17-94B9-72C95ECCBC59}" type="slidenum">
              <a:rPr lang="en-US" smtClean="0"/>
              <a:pPr/>
              <a:t>9</a:t>
            </a:fld>
            <a:endParaRPr lang="en-US"/>
          </a:p>
        </p:txBody>
      </p:sp>
    </p:spTree>
    <p:extLst>
      <p:ext uri="{BB962C8B-B14F-4D97-AF65-F5344CB8AC3E}">
        <p14:creationId xmlns:p14="http://schemas.microsoft.com/office/powerpoint/2010/main" xmlns="" val="2213690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ROMA NG">
    <p:spTree>
      <p:nvGrpSpPr>
        <p:cNvPr id="1" name=""/>
        <p:cNvGrpSpPr/>
        <p:nvPr/>
      </p:nvGrpSpPr>
      <p:grpSpPr>
        <a:xfrm>
          <a:off x="0" y="0"/>
          <a:ext cx="0" cy="0"/>
          <a:chOff x="0" y="0"/>
          <a:chExt cx="0" cy="0"/>
        </a:xfrm>
      </p:grpSpPr>
      <p:sp>
        <p:nvSpPr>
          <p:cNvPr id="7" name="Flowchart: Off-page Connector 6"/>
          <p:cNvSpPr/>
          <p:nvPr/>
        </p:nvSpPr>
        <p:spPr>
          <a:xfrm>
            <a:off x="0" y="0"/>
            <a:ext cx="9144000" cy="34290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hasCustomPrompt="1"/>
          </p:nvPr>
        </p:nvSpPr>
        <p:spPr>
          <a:xfrm>
            <a:off x="685800" y="1105616"/>
            <a:ext cx="7772400" cy="1470025"/>
          </a:xfrm>
        </p:spPr>
        <p:txBody>
          <a:bodyPr/>
          <a:lstStyle>
            <a:lvl1pPr>
              <a:defRPr>
                <a:solidFill>
                  <a:schemeClr val="bg1"/>
                </a:solidFill>
              </a:defRPr>
            </a:lvl1pPr>
          </a:lstStyle>
          <a:p>
            <a:r>
              <a:rPr lang="en-US" dirty="0"/>
              <a:t>Video Title</a:t>
            </a:r>
          </a:p>
        </p:txBody>
      </p:sp>
      <p:sp>
        <p:nvSpPr>
          <p:cNvPr id="3" name="Subtitle 2"/>
          <p:cNvSpPr>
            <a:spLocks noGrp="1"/>
          </p:cNvSpPr>
          <p:nvPr>
            <p:ph type="subTitle" idx="1" hasCustomPrompt="1"/>
          </p:nvPr>
        </p:nvSpPr>
        <p:spPr>
          <a:xfrm>
            <a:off x="1371600" y="3653519"/>
            <a:ext cx="6400800" cy="609600"/>
          </a:xfrm>
        </p:spPr>
        <p:txBody>
          <a:bodyPr/>
          <a:lstStyle>
            <a:lvl1pPr marL="0" indent="0" algn="ctr">
              <a:buNone/>
              <a:defRPr i="1">
                <a:solidFill>
                  <a:schemeClr val="accent3"/>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ROMA Next Generation Video Series</a:t>
            </a:r>
          </a:p>
          <a:p>
            <a:endParaRPr lang="en-US" dirty="0"/>
          </a:p>
          <a:p>
            <a:endParaRPr lang="en-US" dirty="0"/>
          </a:p>
        </p:txBody>
      </p:sp>
      <p:pic>
        <p:nvPicPr>
          <p:cNvPr id="10" name="Picture 9"/>
          <p:cNvPicPr>
            <a:picLocks noChangeAspect="1"/>
          </p:cNvPicPr>
          <p:nvPr/>
        </p:nvPicPr>
        <p:blipFill>
          <a:blip r:embed="rId2" cstate="print"/>
          <a:stretch>
            <a:fillRect/>
          </a:stretch>
        </p:blipFill>
        <p:spPr>
          <a:xfrm>
            <a:off x="7391400" y="5181071"/>
            <a:ext cx="1616075" cy="1616075"/>
          </a:xfrm>
          <a:prstGeom prst="rect">
            <a:avLst/>
          </a:prstGeom>
        </p:spPr>
      </p:pic>
      <p:pic>
        <p:nvPicPr>
          <p:cNvPr id="11" name="Picture 10"/>
          <p:cNvPicPr>
            <a:picLocks noChangeAspect="1"/>
          </p:cNvPicPr>
          <p:nvPr/>
        </p:nvPicPr>
        <p:blipFill>
          <a:blip r:embed="rId3" cstate="print"/>
          <a:stretch>
            <a:fillRect/>
          </a:stretch>
        </p:blipFill>
        <p:spPr>
          <a:xfrm>
            <a:off x="136526" y="5556596"/>
            <a:ext cx="2301875" cy="1249017"/>
          </a:xfrm>
          <a:prstGeom prst="rect">
            <a:avLst/>
          </a:prstGeom>
        </p:spPr>
      </p:pic>
      <p:sp>
        <p:nvSpPr>
          <p:cNvPr id="13" name="Oval 12"/>
          <p:cNvSpPr/>
          <p:nvPr/>
        </p:nvSpPr>
        <p:spPr>
          <a:xfrm>
            <a:off x="4267200" y="3117168"/>
            <a:ext cx="609600" cy="609600"/>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xmlns="" val="895329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r">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lowchart: Off-page Connector 6"/>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74626"/>
            <a:ext cx="8229600" cy="1143000"/>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2530232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solidFill>
                  <a:schemeClr val="accent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accent3"/>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4" name="Picture 3"/>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5" name="Picture 4"/>
          <p:cNvPicPr>
            <a:picLocks noChangeAspect="1"/>
          </p:cNvPicPr>
          <p:nvPr userDrawn="1"/>
        </p:nvPicPr>
        <p:blipFill>
          <a:blip r:embed="rId3" cstate="print"/>
          <a:stretch>
            <a:fillRect/>
          </a:stretch>
        </p:blipFill>
        <p:spPr>
          <a:xfrm>
            <a:off x="8216017" y="5962529"/>
            <a:ext cx="823031" cy="823031"/>
          </a:xfrm>
          <a:prstGeom prst="rect">
            <a:avLst/>
          </a:prstGeom>
        </p:spPr>
      </p:pic>
    </p:spTree>
    <p:extLst>
      <p:ext uri="{BB962C8B-B14F-4D97-AF65-F5344CB8AC3E}">
        <p14:creationId xmlns:p14="http://schemas.microsoft.com/office/powerpoint/2010/main" xmlns="" val="1141011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r">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8801"/>
            <a:ext cx="4038600" cy="42973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lowchart: Off-page Connector 7"/>
          <p:cNvSpPr/>
          <p:nvPr/>
        </p:nvSpPr>
        <p:spPr>
          <a:xfrm>
            <a:off x="0" y="0"/>
            <a:ext cx="9144000" cy="1676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0" y="152400"/>
            <a:ext cx="8229600" cy="1143000"/>
          </a:xfrm>
        </p:spPr>
        <p:txBody>
          <a:bodyPr/>
          <a:lstStyle>
            <a:lvl1pPr>
              <a:defRPr>
                <a:solidFill>
                  <a:schemeClr val="bg1"/>
                </a:solidFill>
              </a:defRPr>
            </a:lvl1pPr>
          </a:lstStyle>
          <a:p>
            <a:r>
              <a:rPr lang="en-US"/>
              <a:t>Click to edit Master title style</a:t>
            </a:r>
            <a:endParaRPr lang="en-US" dirty="0"/>
          </a:p>
        </p:txBody>
      </p:sp>
      <p:pic>
        <p:nvPicPr>
          <p:cNvPr id="5" name="Picture 4"/>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934532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4" name="Picture 3"/>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xmlns="" val="2481515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r">
    <p:spTree>
      <p:nvGrpSpPr>
        <p:cNvPr id="1" name=""/>
        <p:cNvGrpSpPr/>
        <p:nvPr/>
      </p:nvGrpSpPr>
      <p:grpSpPr>
        <a:xfrm>
          <a:off x="0" y="0"/>
          <a:ext cx="0" cy="0"/>
          <a:chOff x="0" y="0"/>
          <a:chExt cx="0" cy="0"/>
        </a:xfrm>
      </p:grpSpPr>
      <p:sp>
        <p:nvSpPr>
          <p:cNvPr id="8" name="Flowchart: Off-page Connector 7"/>
          <p:cNvSpPr/>
          <p:nvPr/>
        </p:nvSpPr>
        <p:spPr>
          <a:xfrm>
            <a:off x="0" y="0"/>
            <a:ext cx="3810000" cy="2438400"/>
          </a:xfrm>
          <a:prstGeom prst="flowChartOffpageConnector">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457201" y="273050"/>
            <a:ext cx="3008313" cy="1162050"/>
          </a:xfrm>
        </p:spPr>
        <p:txBody>
          <a:bodyPr anchor="b"/>
          <a:lstStyle>
            <a:lvl1pPr algn="ctr">
              <a:defRPr sz="1500" b="1">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3922714" y="273052"/>
            <a:ext cx="4764086"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435102"/>
            <a:ext cx="3008313" cy="4691063"/>
          </a:xfrm>
        </p:spPr>
        <p:txBody>
          <a:bodyPr/>
          <a:lstStyle>
            <a:lvl1pPr marL="0" indent="0" algn="ctr">
              <a:buNone/>
              <a:defRPr sz="1050">
                <a:solidFill>
                  <a:schemeClr val="bg1"/>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7" name="Picture 6"/>
          <p:cNvPicPr>
            <a:picLocks noChangeAspect="1"/>
          </p:cNvPicPr>
          <p:nvPr userDrawn="1"/>
        </p:nvPicPr>
        <p:blipFill>
          <a:blip r:embed="rId2" cstate="print"/>
          <a:stretch>
            <a:fillRect/>
          </a:stretch>
        </p:blipFill>
        <p:spPr>
          <a:xfrm>
            <a:off x="8216017" y="5938484"/>
            <a:ext cx="823031" cy="823031"/>
          </a:xfrm>
          <a:prstGeom prst="rect">
            <a:avLst/>
          </a:prstGeom>
        </p:spPr>
      </p:pic>
      <p:pic>
        <p:nvPicPr>
          <p:cNvPr id="10" name="Picture 9"/>
          <p:cNvPicPr>
            <a:picLocks noChangeAspect="1"/>
          </p:cNvPicPr>
          <p:nvPr userDrawn="1"/>
        </p:nvPicPr>
        <p:blipFill>
          <a:blip r:embed="rId3" cstate="print"/>
          <a:stretch>
            <a:fillRect/>
          </a:stretch>
        </p:blipFill>
        <p:spPr>
          <a:xfrm>
            <a:off x="143531" y="5962529"/>
            <a:ext cx="1457070" cy="786452"/>
          </a:xfrm>
          <a:prstGeom prst="rect">
            <a:avLst/>
          </a:prstGeom>
        </p:spPr>
      </p:pic>
    </p:spTree>
    <p:extLst>
      <p:ext uri="{BB962C8B-B14F-4D97-AF65-F5344CB8AC3E}">
        <p14:creationId xmlns:p14="http://schemas.microsoft.com/office/powerpoint/2010/main" xmlns="" val="2392037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r">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solidFill>
                  <a:schemeClr val="accent4"/>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solidFill>
                  <a:schemeClr val="accent3"/>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pic>
        <p:nvPicPr>
          <p:cNvPr id="6" name="Picture 5"/>
          <p:cNvPicPr>
            <a:picLocks noChangeAspect="1"/>
          </p:cNvPicPr>
          <p:nvPr userDrawn="1"/>
        </p:nvPicPr>
        <p:blipFill>
          <a:blip r:embed="rId2" cstate="print"/>
          <a:stretch>
            <a:fillRect/>
          </a:stretch>
        </p:blipFill>
        <p:spPr>
          <a:xfrm>
            <a:off x="143531" y="5962529"/>
            <a:ext cx="1457070" cy="786452"/>
          </a:xfrm>
          <a:prstGeom prst="rect">
            <a:avLst/>
          </a:prstGeom>
        </p:spPr>
      </p:pic>
      <p:pic>
        <p:nvPicPr>
          <p:cNvPr id="7" name="Picture 6"/>
          <p:cNvPicPr>
            <a:picLocks noChangeAspect="1"/>
          </p:cNvPicPr>
          <p:nvPr userDrawn="1"/>
        </p:nvPicPr>
        <p:blipFill>
          <a:blip r:embed="rId3" cstate="print"/>
          <a:stretch>
            <a:fillRect/>
          </a:stretch>
        </p:blipFill>
        <p:spPr>
          <a:xfrm>
            <a:off x="8216017" y="5938484"/>
            <a:ext cx="823031" cy="823031"/>
          </a:xfrm>
          <a:prstGeom prst="rect">
            <a:avLst/>
          </a:prstGeom>
        </p:spPr>
      </p:pic>
    </p:spTree>
    <p:extLst>
      <p:ext uri="{BB962C8B-B14F-4D97-AF65-F5344CB8AC3E}">
        <p14:creationId xmlns:p14="http://schemas.microsoft.com/office/powerpoint/2010/main" xmlns="" val="1352113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175568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45B251-C695-4427-93A7-90A9FA620F97}" type="datetimeFigureOut">
              <a:rPr lang="en-US" smtClean="0"/>
              <a:pPr/>
              <a:t>6/21/2018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2171435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D45B251-C695-4427-93A7-90A9FA620F97}" type="datetimeFigureOut">
              <a:rPr lang="en-US" smtClean="0"/>
              <a:pPr/>
              <a:t>6/21/2018</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CCE40F9-34EF-49CC-8974-88A89C755AAF}" type="slidenum">
              <a:rPr lang="en-US" smtClean="0"/>
              <a:pPr/>
              <a:t>‹#›</a:t>
            </a:fld>
            <a:endParaRPr lang="en-US"/>
          </a:p>
        </p:txBody>
      </p:sp>
    </p:spTree>
    <p:extLst>
      <p:ext uri="{BB962C8B-B14F-4D97-AF65-F5344CB8AC3E}">
        <p14:creationId xmlns:p14="http://schemas.microsoft.com/office/powerpoint/2010/main" xmlns="" val="2784895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685800" rtl="0" eaLnBrk="1" latinLnBrk="0" hangingPunct="1">
        <a:spcBef>
          <a:spcPct val="0"/>
        </a:spcBef>
        <a:buNone/>
        <a:defRPr sz="3300" kern="1200">
          <a:solidFill>
            <a:schemeClr val="tx1"/>
          </a:solidFill>
          <a:latin typeface="Calibri Light" panose="020F0302020204030204" pitchFamily="34" charset="0"/>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Calibri Light" panose="020F0302020204030204" pitchFamily="34" charset="0"/>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Calibri Light" panose="020F0302020204030204" pitchFamily="34" charset="0"/>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Calibri Light" panose="020F0302020204030204" pitchFamily="34" charset="0"/>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Calibri Light" panose="020F0302020204030204" pitchFamily="34" charset="0"/>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15142"/>
            <a:ext cx="7772400" cy="2378883"/>
          </a:xfrm>
        </p:spPr>
        <p:txBody>
          <a:bodyPr>
            <a:normAutofit/>
          </a:bodyPr>
          <a:lstStyle/>
          <a:p>
            <a:r>
              <a:rPr lang="en-US" sz="4400" b="1" dirty="0" smtClean="0">
                <a:latin typeface="+mj-lt"/>
              </a:rPr>
              <a:t>Implementation of Services and Strategies</a:t>
            </a:r>
            <a:r>
              <a:rPr lang="en-US" sz="4400" dirty="0" smtClean="0">
                <a:latin typeface="+mj-lt"/>
              </a:rPr>
              <a:t/>
            </a:r>
            <a:br>
              <a:rPr lang="en-US" sz="4400" dirty="0" smtClean="0">
                <a:latin typeface="+mj-lt"/>
              </a:rPr>
            </a:br>
            <a:r>
              <a:rPr lang="en-US" sz="4400" dirty="0" smtClean="0">
                <a:latin typeface="+mj-lt"/>
              </a:rPr>
              <a:t>for Boards</a:t>
            </a:r>
            <a:endParaRPr lang="en-US" sz="4400" dirty="0">
              <a:latin typeface="+mj-lt"/>
            </a:endParaRPr>
          </a:p>
        </p:txBody>
      </p:sp>
      <p:sp>
        <p:nvSpPr>
          <p:cNvPr id="3" name="Subtitle 2"/>
          <p:cNvSpPr>
            <a:spLocks noGrp="1"/>
          </p:cNvSpPr>
          <p:nvPr>
            <p:ph type="subTitle" idx="1"/>
          </p:nvPr>
        </p:nvSpPr>
        <p:spPr>
          <a:xfrm>
            <a:off x="1445342" y="3807542"/>
            <a:ext cx="6400800" cy="1752600"/>
          </a:xfrm>
        </p:spPr>
        <p:txBody>
          <a:bodyPr>
            <a:normAutofit fontScale="92500" lnSpcReduction="10000"/>
          </a:bodyPr>
          <a:lstStyle/>
          <a:p>
            <a:r>
              <a:rPr lang="en-US" sz="4400" b="1" dirty="0" smtClean="0">
                <a:solidFill>
                  <a:srgbClr val="002060"/>
                </a:solidFill>
                <a:latin typeface="+mj-lt"/>
              </a:rPr>
              <a:t>Putting the Plan into Action</a:t>
            </a:r>
          </a:p>
          <a:p>
            <a:endParaRPr lang="en-US" sz="3200" b="1" dirty="0" smtClean="0"/>
          </a:p>
          <a:p>
            <a:r>
              <a:rPr lang="en-US" sz="3200" b="1" dirty="0" smtClean="0"/>
              <a:t>A Video Series for CAA Board Members</a:t>
            </a:r>
            <a:endParaRPr lang="en-US" sz="32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b="1" dirty="0" smtClean="0">
                <a:latin typeface="+mj-lt"/>
              </a:rPr>
              <a:t>Program Connections</a:t>
            </a:r>
            <a:endParaRPr lang="en-US" sz="3600" b="1" dirty="0">
              <a:latin typeface="+mj-lt"/>
            </a:endParaRPr>
          </a:p>
        </p:txBody>
      </p:sp>
      <p:pic>
        <p:nvPicPr>
          <p:cNvPr id="1026" name="Picture 2"/>
          <p:cNvPicPr>
            <a:picLocks noGrp="1" noChangeAspect="1" noChangeArrowheads="1"/>
          </p:cNvPicPr>
          <p:nvPr>
            <p:ph idx="1"/>
          </p:nvPr>
        </p:nvPicPr>
        <p:blipFill>
          <a:blip r:embed="rId3" cstate="print"/>
          <a:srcRect/>
          <a:stretch>
            <a:fillRect/>
          </a:stretch>
        </p:blipFill>
        <p:spPr bwMode="auto">
          <a:xfrm>
            <a:off x="457200" y="1904169"/>
            <a:ext cx="8229600" cy="391802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How many indicators for each outcome? </a:t>
            </a:r>
            <a:endParaRPr lang="en-US" sz="3600" b="1" dirty="0">
              <a:latin typeface="+mj-lt"/>
            </a:endParaRPr>
          </a:p>
        </p:txBody>
      </p:sp>
      <p:sp>
        <p:nvSpPr>
          <p:cNvPr id="3" name="Content Placeholder 2"/>
          <p:cNvSpPr>
            <a:spLocks noGrp="1"/>
          </p:cNvSpPr>
          <p:nvPr>
            <p:ph idx="1"/>
          </p:nvPr>
        </p:nvSpPr>
        <p:spPr/>
        <p:txBody>
          <a:bodyPr>
            <a:normAutofit/>
          </a:bodyPr>
          <a:lstStyle/>
          <a:p>
            <a:r>
              <a:rPr lang="en-US" sz="3200" dirty="0" smtClean="0">
                <a:latin typeface="+mj-lt"/>
              </a:rPr>
              <a:t>There should be </a:t>
            </a:r>
            <a:r>
              <a:rPr lang="en-US" sz="3200" b="1" i="1" dirty="0" smtClean="0">
                <a:solidFill>
                  <a:srgbClr val="C80452"/>
                </a:solidFill>
                <a:latin typeface="+mj-lt"/>
              </a:rPr>
              <a:t>at least one</a:t>
            </a:r>
            <a:r>
              <a:rPr lang="en-US" sz="3200" dirty="0" smtClean="0">
                <a:latin typeface="+mj-lt"/>
              </a:rPr>
              <a:t> indicator for each outcome, but in fact there may be several different indicators that all work together to demonstrate the outcome</a:t>
            </a:r>
          </a:p>
          <a:p>
            <a:endParaRPr lang="en-US" sz="3200" dirty="0" smtClean="0">
              <a:latin typeface="+mj-lt"/>
            </a:endParaRPr>
          </a:p>
          <a:p>
            <a:r>
              <a:rPr lang="en-US" sz="3200" dirty="0" smtClean="0">
                <a:latin typeface="+mj-lt"/>
              </a:rPr>
              <a:t>An indicator helps you follow change over time</a:t>
            </a:r>
          </a:p>
          <a:p>
            <a:pPr lvl="1"/>
            <a:r>
              <a:rPr lang="en-US" sz="2900" i="1" dirty="0" smtClean="0">
                <a:solidFill>
                  <a:srgbClr val="C80452"/>
                </a:solidFill>
                <a:latin typeface="+mj-lt"/>
              </a:rPr>
              <a:t>It’s a way to detect progress or lack of progress toward an outcome</a:t>
            </a:r>
          </a:p>
          <a:p>
            <a:endParaRPr lang="en-US" sz="3200" dirty="0">
              <a:latin typeface="+mj-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86697" y="175998"/>
            <a:ext cx="8229600" cy="1143000"/>
          </a:xfrm>
        </p:spPr>
        <p:txBody>
          <a:bodyPr>
            <a:noAutofit/>
          </a:bodyPr>
          <a:lstStyle/>
          <a:p>
            <a:r>
              <a:rPr lang="en-US" sz="3600" b="1" dirty="0" smtClean="0">
                <a:latin typeface="+mj-lt"/>
              </a:rPr>
              <a:t>Program Connections Using a </a:t>
            </a:r>
            <a:br>
              <a:rPr lang="en-US" sz="3600" b="1" dirty="0" smtClean="0">
                <a:latin typeface="+mj-lt"/>
              </a:rPr>
            </a:br>
            <a:r>
              <a:rPr lang="en-US" sz="3600" b="1" dirty="0" smtClean="0">
                <a:latin typeface="+mj-lt"/>
              </a:rPr>
              <a:t>Logic Model Framework</a:t>
            </a:r>
            <a:br>
              <a:rPr lang="en-US" sz="3600" b="1" dirty="0" smtClean="0">
                <a:latin typeface="+mj-lt"/>
              </a:rPr>
            </a:br>
            <a:r>
              <a:rPr lang="en-US" sz="3600" b="1" dirty="0" smtClean="0">
                <a:latin typeface="+mj-lt"/>
              </a:rPr>
              <a:t>Indicators and Outcomes</a:t>
            </a:r>
            <a:endParaRPr lang="en-US" sz="3600" b="1" dirty="0">
              <a:latin typeface="+mj-lt"/>
            </a:endParaRPr>
          </a:p>
        </p:txBody>
      </p:sp>
      <p:graphicFrame>
        <p:nvGraphicFramePr>
          <p:cNvPr id="10" name="Table 9"/>
          <p:cNvGraphicFramePr>
            <a:graphicFrameLocks noGrp="1"/>
          </p:cNvGraphicFramePr>
          <p:nvPr/>
        </p:nvGraphicFramePr>
        <p:xfrm>
          <a:off x="533399" y="2286000"/>
          <a:ext cx="8001000" cy="3350340"/>
        </p:xfrm>
        <a:graphic>
          <a:graphicData uri="http://schemas.openxmlformats.org/drawingml/2006/table">
            <a:tbl>
              <a:tblPr/>
              <a:tblGrid>
                <a:gridCol w="4000500"/>
                <a:gridCol w="4000500"/>
              </a:tblGrid>
              <a:tr h="372752">
                <a:tc>
                  <a:txBody>
                    <a:bodyPr/>
                    <a:lstStyle/>
                    <a:p>
                      <a:pPr marL="0" marR="0">
                        <a:lnSpc>
                          <a:spcPct val="107000"/>
                        </a:lnSpc>
                        <a:spcBef>
                          <a:spcPts val="0"/>
                        </a:spcBef>
                        <a:spcAft>
                          <a:spcPts val="0"/>
                        </a:spcAft>
                      </a:pPr>
                      <a:r>
                        <a:rPr lang="en-US" sz="1600" b="1" dirty="0">
                          <a:latin typeface="Arial"/>
                          <a:ea typeface="Calibri"/>
                          <a:cs typeface="Times New Roman"/>
                        </a:rPr>
                        <a:t>Need Statement </a:t>
                      </a:r>
                      <a:r>
                        <a:rPr lang="en-US" sz="1600" dirty="0">
                          <a:latin typeface="Arial"/>
                          <a:ea typeface="Calibri"/>
                          <a:cs typeface="Times New Roman"/>
                        </a:rPr>
                        <a:t>(family level)</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latin typeface="Arial"/>
                          <a:ea typeface="Calibri"/>
                          <a:cs typeface="Times New Roman"/>
                        </a:rPr>
                        <a:t>Outcome Statement</a:t>
                      </a:r>
                      <a:r>
                        <a:rPr lang="en-US" sz="1600" dirty="0">
                          <a:latin typeface="Arial"/>
                          <a:ea typeface="Calibri"/>
                          <a:cs typeface="Times New Roman"/>
                        </a:rPr>
                        <a:t> (family level)</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5505">
                <a:tc>
                  <a:txBody>
                    <a:bodyPr/>
                    <a:lstStyle/>
                    <a:p>
                      <a:pPr marL="0" marR="0">
                        <a:lnSpc>
                          <a:spcPct val="107000"/>
                        </a:lnSpc>
                        <a:spcBef>
                          <a:spcPts val="0"/>
                        </a:spcBef>
                        <a:spcAft>
                          <a:spcPts val="0"/>
                        </a:spcAft>
                      </a:pPr>
                      <a:r>
                        <a:rPr lang="en-US" sz="1200" dirty="0">
                          <a:latin typeface="Arial"/>
                          <a:ea typeface="Calibri"/>
                          <a:cs typeface="Times New Roman"/>
                        </a:rPr>
                        <a:t>Parents are not involved in their children’s school </a:t>
                      </a:r>
                      <a:r>
                        <a:rPr lang="en-US" sz="1200" dirty="0" smtClean="0">
                          <a:latin typeface="Arial"/>
                          <a:ea typeface="Calibri"/>
                          <a:cs typeface="Times New Roman"/>
                        </a:rPr>
                        <a:t>activities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a:latin typeface="Arial"/>
                          <a:ea typeface="Calibri"/>
                          <a:cs typeface="Times New Roman"/>
                        </a:rPr>
                        <a:t>Parents increase their involvement with children’s school activities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752">
                <a:tc>
                  <a:txBody>
                    <a:bodyPr/>
                    <a:lstStyle/>
                    <a:p>
                      <a:pPr marL="0" marR="0">
                        <a:lnSpc>
                          <a:spcPct val="107000"/>
                        </a:lnSpc>
                        <a:spcBef>
                          <a:spcPts val="0"/>
                        </a:spcBef>
                        <a:spcAft>
                          <a:spcPts val="0"/>
                        </a:spcAft>
                      </a:pPr>
                      <a:endParaRPr lang="en-US" sz="1200" dirty="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endParaRPr lang="en-US" sz="1200">
                        <a:latin typeface="Arial"/>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2752">
                <a:tc>
                  <a:txBody>
                    <a:bodyPr/>
                    <a:lstStyle/>
                    <a:p>
                      <a:pPr marL="0" marR="0">
                        <a:lnSpc>
                          <a:spcPct val="107000"/>
                        </a:lnSpc>
                        <a:spcBef>
                          <a:spcPts val="0"/>
                        </a:spcBef>
                        <a:spcAft>
                          <a:spcPts val="0"/>
                        </a:spcAft>
                      </a:pPr>
                      <a:r>
                        <a:rPr lang="en-US" sz="1600" b="1" dirty="0">
                          <a:latin typeface="Arial"/>
                          <a:ea typeface="Calibri"/>
                          <a:cs typeface="Times New Roman"/>
                        </a:rPr>
                        <a:t>Service </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600" b="1" dirty="0">
                          <a:latin typeface="Arial"/>
                          <a:ea typeface="Calibri"/>
                          <a:cs typeface="Times New Roman"/>
                        </a:rPr>
                        <a:t>Projected Indicators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9207">
                <a:tc rowSpan="3">
                  <a:txBody>
                    <a:bodyPr/>
                    <a:lstStyle/>
                    <a:p>
                      <a:pPr marL="0" marR="0">
                        <a:lnSpc>
                          <a:spcPct val="107000"/>
                        </a:lnSpc>
                        <a:spcBef>
                          <a:spcPts val="0"/>
                        </a:spcBef>
                        <a:spcAft>
                          <a:spcPts val="0"/>
                        </a:spcAft>
                      </a:pPr>
                      <a:r>
                        <a:rPr lang="en-US" sz="1200" dirty="0">
                          <a:latin typeface="Arial"/>
                          <a:ea typeface="Calibri"/>
                          <a:cs typeface="Times New Roman"/>
                        </a:rPr>
                        <a:t>50 parents will participate in monthly parent support group meetings during  the school year</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a:latin typeface="Calibri"/>
                          <a:ea typeface="Calibri"/>
                          <a:cs typeface="Times New Roman"/>
                        </a:rPr>
                        <a:t>50 parents will report helping with homework</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4032">
                <a:tc vMerge="1">
                  <a:txBody>
                    <a:bodyPr/>
                    <a:lstStyle/>
                    <a:p>
                      <a:endParaRPr lang="en-US"/>
                    </a:p>
                  </a:txBody>
                  <a:tcPr/>
                </a:tc>
                <a:tc>
                  <a:txBody>
                    <a:bodyPr/>
                    <a:lstStyle/>
                    <a:p>
                      <a:pPr marL="0" marR="0">
                        <a:lnSpc>
                          <a:spcPct val="107000"/>
                        </a:lnSpc>
                        <a:spcBef>
                          <a:spcPts val="0"/>
                        </a:spcBef>
                        <a:spcAft>
                          <a:spcPts val="0"/>
                        </a:spcAft>
                      </a:pPr>
                      <a:r>
                        <a:rPr lang="en-US" sz="1100" b="1">
                          <a:latin typeface="Calibri"/>
                          <a:ea typeface="Calibri"/>
                          <a:cs typeface="Times New Roman"/>
                        </a:rPr>
                        <a:t>30 parents will report that they communicated with the teacher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3340">
                <a:tc vMerge="1">
                  <a:txBody>
                    <a:bodyPr/>
                    <a:lstStyle/>
                    <a:p>
                      <a:endParaRPr lang="en-US"/>
                    </a:p>
                  </a:txBody>
                  <a:tcPr/>
                </a:tc>
                <a:tc>
                  <a:txBody>
                    <a:bodyPr/>
                    <a:lstStyle/>
                    <a:p>
                      <a:pPr marL="0" marR="0">
                        <a:lnSpc>
                          <a:spcPct val="107000"/>
                        </a:lnSpc>
                        <a:spcBef>
                          <a:spcPts val="0"/>
                        </a:spcBef>
                        <a:spcAft>
                          <a:spcPts val="800"/>
                        </a:spcAft>
                      </a:pPr>
                      <a:r>
                        <a:rPr lang="en-US" sz="1100" b="1" dirty="0">
                          <a:latin typeface="Calibri"/>
                          <a:ea typeface="Calibri"/>
                          <a:cs typeface="Times New Roman"/>
                        </a:rPr>
                        <a:t>45 parents will report that they participated in school functions and meetings.</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National Performance Indicators</a:t>
            </a:r>
            <a:endParaRPr lang="en-US" sz="3600" b="1" dirty="0">
              <a:latin typeface="+mj-lt"/>
            </a:endParaRPr>
          </a:p>
        </p:txBody>
      </p:sp>
      <p:sp>
        <p:nvSpPr>
          <p:cNvPr id="3" name="Content Placeholder 2"/>
          <p:cNvSpPr>
            <a:spLocks noGrp="1"/>
          </p:cNvSpPr>
          <p:nvPr>
            <p:ph idx="1"/>
          </p:nvPr>
        </p:nvSpPr>
        <p:spPr/>
        <p:txBody>
          <a:bodyPr>
            <a:normAutofit/>
          </a:bodyPr>
          <a:lstStyle/>
          <a:p>
            <a:r>
              <a:rPr lang="en-US" sz="2800" dirty="0" smtClean="0">
                <a:latin typeface="+mj-lt"/>
              </a:rPr>
              <a:t>Community National Performance Indicators (CNPIs) and Family National Performance Indicators (NPIs) are found in the CSBG Annual Report</a:t>
            </a:r>
          </a:p>
          <a:p>
            <a:pPr lvl="1"/>
            <a:r>
              <a:rPr lang="en-US" sz="2400" i="1" dirty="0" smtClean="0">
                <a:solidFill>
                  <a:schemeClr val="accent2"/>
                </a:solidFill>
                <a:latin typeface="+mj-lt"/>
              </a:rPr>
              <a:t>These NPIs are a standardized set of indicators that are connected to common outcomes reported by local CAAs</a:t>
            </a:r>
          </a:p>
          <a:p>
            <a:pPr marL="342900" lvl="1" indent="0">
              <a:buNone/>
            </a:pPr>
            <a:endParaRPr lang="en-US" sz="2400" dirty="0" smtClean="0">
              <a:solidFill>
                <a:schemeClr val="accent2"/>
              </a:solidFill>
              <a:latin typeface="+mj-lt"/>
            </a:endParaRPr>
          </a:p>
          <a:p>
            <a:r>
              <a:rPr lang="en-US" sz="2800" dirty="0" smtClean="0">
                <a:latin typeface="+mj-lt"/>
              </a:rPr>
              <a:t>These relate to all of the outcomes expected to be achieved by the CAA, not just to those funded by CSBG</a:t>
            </a:r>
            <a:endParaRPr lang="en-US" sz="2800" dirty="0">
              <a:latin typeface="+mj-l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n-lt"/>
              </a:rPr>
              <a:t>Establish Targets</a:t>
            </a:r>
            <a:endParaRPr lang="en-US" sz="3600" b="1" dirty="0">
              <a:latin typeface="+mn-lt"/>
            </a:endParaRPr>
          </a:p>
        </p:txBody>
      </p:sp>
      <p:sp>
        <p:nvSpPr>
          <p:cNvPr id="3" name="Content Placeholder 2"/>
          <p:cNvSpPr>
            <a:spLocks noGrp="1"/>
          </p:cNvSpPr>
          <p:nvPr>
            <p:ph idx="1"/>
          </p:nvPr>
        </p:nvSpPr>
        <p:spPr>
          <a:xfrm>
            <a:off x="457200" y="1905000"/>
            <a:ext cx="8229600" cy="4407310"/>
          </a:xfrm>
        </p:spPr>
        <p:txBody>
          <a:bodyPr>
            <a:normAutofit fontScale="92500"/>
          </a:bodyPr>
          <a:lstStyle/>
          <a:p>
            <a:pPr>
              <a:spcBef>
                <a:spcPts val="800"/>
              </a:spcBef>
              <a:spcAft>
                <a:spcPts val="800"/>
              </a:spcAft>
            </a:pPr>
            <a:r>
              <a:rPr lang="en-US" altLang="en-US" sz="3200" dirty="0" smtClean="0">
                <a:latin typeface="+mj-lt"/>
              </a:rPr>
              <a:t>Data elements to include in the </a:t>
            </a:r>
            <a:r>
              <a:rPr lang="en-US" altLang="en-US" sz="3200" b="1" dirty="0" smtClean="0">
                <a:latin typeface="+mj-lt"/>
              </a:rPr>
              <a:t>Indicator statements </a:t>
            </a:r>
            <a:r>
              <a:rPr lang="en-US" altLang="en-US" sz="3200" dirty="0" smtClean="0">
                <a:latin typeface="+mj-lt"/>
              </a:rPr>
              <a:t>related to the results of our activities:</a:t>
            </a:r>
          </a:p>
          <a:p>
            <a:pPr lvl="1">
              <a:spcBef>
                <a:spcPts val="800"/>
              </a:spcBef>
              <a:spcAft>
                <a:spcPts val="800"/>
              </a:spcAft>
            </a:pPr>
            <a:r>
              <a:rPr lang="en-US" altLang="en-US" sz="2400" dirty="0" smtClean="0">
                <a:solidFill>
                  <a:srgbClr val="C80452"/>
                </a:solidFill>
                <a:latin typeface="+mj-lt"/>
              </a:rPr>
              <a:t>How many will we be able to serve? </a:t>
            </a:r>
          </a:p>
          <a:p>
            <a:pPr lvl="1">
              <a:spcBef>
                <a:spcPts val="800"/>
              </a:spcBef>
              <a:spcAft>
                <a:spcPts val="800"/>
              </a:spcAft>
            </a:pPr>
            <a:r>
              <a:rPr lang="en-US" altLang="en-US" sz="2400" dirty="0" smtClean="0">
                <a:solidFill>
                  <a:srgbClr val="C80452"/>
                </a:solidFill>
                <a:latin typeface="+mj-lt"/>
              </a:rPr>
              <a:t>How many of those receiving service are expected to achieve the outcome? </a:t>
            </a:r>
          </a:p>
          <a:p>
            <a:pPr lvl="1">
              <a:spcBef>
                <a:spcPts val="800"/>
              </a:spcBef>
              <a:spcAft>
                <a:spcPts val="800"/>
              </a:spcAft>
            </a:pPr>
            <a:r>
              <a:rPr lang="en-US" altLang="en-US" sz="2400" dirty="0" smtClean="0">
                <a:solidFill>
                  <a:srgbClr val="C80452"/>
                </a:solidFill>
                <a:latin typeface="+mj-lt"/>
              </a:rPr>
              <a:t>What is the projected percent of success? </a:t>
            </a:r>
          </a:p>
          <a:p>
            <a:pPr>
              <a:spcBef>
                <a:spcPts val="800"/>
              </a:spcBef>
              <a:spcAft>
                <a:spcPts val="800"/>
              </a:spcAft>
            </a:pPr>
            <a:r>
              <a:rPr lang="en-US" altLang="en-US" sz="3200" dirty="0" smtClean="0">
                <a:latin typeface="+mj-lt"/>
              </a:rPr>
              <a:t>This </a:t>
            </a:r>
            <a:r>
              <a:rPr lang="en-US" altLang="en-US" sz="3200" dirty="0" smtClean="0">
                <a:latin typeface="+mj-lt"/>
              </a:rPr>
              <a:t>is </a:t>
            </a:r>
            <a:r>
              <a:rPr lang="en-US" altLang="en-US" sz="3200" dirty="0" smtClean="0">
                <a:latin typeface="+mj-lt"/>
              </a:rPr>
              <a:t>also called:  </a:t>
            </a:r>
            <a:r>
              <a:rPr lang="en-US" altLang="en-US" sz="3200" dirty="0" smtClean="0">
                <a:latin typeface="+mj-lt"/>
              </a:rPr>
              <a:t>“setting targets” for your performance</a:t>
            </a:r>
          </a:p>
          <a:p>
            <a:pPr lvl="1">
              <a:spcBef>
                <a:spcPts val="800"/>
              </a:spcBef>
              <a:spcAft>
                <a:spcPts val="800"/>
              </a:spcAft>
            </a:pPr>
            <a:endParaRPr lang="en-US" altLang="en-US" sz="2400" dirty="0" smtClean="0">
              <a:solidFill>
                <a:srgbClr val="002060"/>
              </a:solidFill>
              <a:latin typeface="+mj-lt"/>
            </a:endParaRPr>
          </a:p>
          <a:p>
            <a:endParaRPr lang="en-US" dirty="0">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r>
              <a:rPr lang="en-US" altLang="en-US" sz="3600" b="1" dirty="0">
                <a:latin typeface="+mj-lt"/>
              </a:rPr>
              <a:t>Why Use Targets?  </a:t>
            </a:r>
          </a:p>
        </p:txBody>
      </p:sp>
      <p:pic>
        <p:nvPicPr>
          <p:cNvPr id="2" name="Picture 1"/>
          <p:cNvPicPr>
            <a:picLocks noChangeAspect="1"/>
          </p:cNvPicPr>
          <p:nvPr/>
        </p:nvPicPr>
        <p:blipFill>
          <a:blip r:embed="rId3" cstate="print">
            <a:lum bright="70000" contrast="-70000"/>
            <a:extLst>
              <a:ext uri="{28A0092B-C50C-407E-A947-70E740481C1C}">
                <a14:useLocalDpi xmlns:a14="http://schemas.microsoft.com/office/drawing/2010/main" xmlns="" val="0"/>
              </a:ext>
            </a:extLst>
          </a:blip>
          <a:stretch>
            <a:fillRect/>
          </a:stretch>
        </p:blipFill>
        <p:spPr>
          <a:xfrm>
            <a:off x="2705686" y="2008372"/>
            <a:ext cx="3732628" cy="3739644"/>
          </a:xfrm>
          <a:prstGeom prst="rect">
            <a:avLst/>
          </a:prstGeom>
        </p:spPr>
      </p:pic>
      <p:sp>
        <p:nvSpPr>
          <p:cNvPr id="18435" name="Content Placeholder 2"/>
          <p:cNvSpPr>
            <a:spLocks noGrp="1"/>
          </p:cNvSpPr>
          <p:nvPr>
            <p:ph idx="1"/>
          </p:nvPr>
        </p:nvSpPr>
        <p:spPr>
          <a:xfrm>
            <a:off x="457200" y="2008372"/>
            <a:ext cx="8229600" cy="4800600"/>
          </a:xfrm>
        </p:spPr>
        <p:txBody>
          <a:bodyPr>
            <a:normAutofit/>
          </a:bodyPr>
          <a:lstStyle/>
          <a:p>
            <a:pPr>
              <a:defRPr/>
            </a:pPr>
            <a:r>
              <a:rPr lang="en-US" sz="3200" dirty="0">
                <a:latin typeface="+mj-lt"/>
              </a:rPr>
              <a:t>A </a:t>
            </a:r>
            <a:r>
              <a:rPr lang="en-US" sz="3200" b="1" dirty="0">
                <a:solidFill>
                  <a:srgbClr val="C80452"/>
                </a:solidFill>
                <a:latin typeface="+mj-lt"/>
              </a:rPr>
              <a:t>target</a:t>
            </a:r>
            <a:r>
              <a:rPr lang="en-US" sz="3200" dirty="0">
                <a:latin typeface="+mj-lt"/>
              </a:rPr>
              <a:t> </a:t>
            </a:r>
            <a:r>
              <a:rPr lang="en-US" sz="3200" dirty="0" smtClean="0">
                <a:latin typeface="+mj-lt"/>
              </a:rPr>
              <a:t>is the number established </a:t>
            </a:r>
            <a:r>
              <a:rPr lang="en-US" sz="3200" i="1" dirty="0" smtClean="0">
                <a:solidFill>
                  <a:schemeClr val="accent1"/>
                </a:solidFill>
                <a:latin typeface="+mj-lt"/>
              </a:rPr>
              <a:t>before</a:t>
            </a:r>
            <a:r>
              <a:rPr lang="en-US" sz="3200" dirty="0" smtClean="0">
                <a:latin typeface="+mj-lt"/>
              </a:rPr>
              <a:t> services are provided that say what the agency  expects to happen</a:t>
            </a:r>
            <a:endParaRPr lang="en-US" sz="3200" dirty="0">
              <a:latin typeface="+mj-lt"/>
            </a:endParaRPr>
          </a:p>
          <a:p>
            <a:pPr lvl="1">
              <a:defRPr/>
            </a:pPr>
            <a:r>
              <a:rPr lang="en-US" sz="2800" i="1" dirty="0" smtClean="0">
                <a:solidFill>
                  <a:srgbClr val="C80452"/>
                </a:solidFill>
                <a:latin typeface="+mj-lt"/>
              </a:rPr>
              <a:t>To establish a quantifiable target number for your services and your indicators, your agency will rely on your past experience with this (or similar) programs and the details of your well constructed plan</a:t>
            </a:r>
            <a:endParaRPr lang="en-US" sz="2800" i="1" dirty="0">
              <a:solidFill>
                <a:srgbClr val="C80452"/>
              </a:solidFill>
              <a:latin typeface="+mj-lt"/>
            </a:endParaRPr>
          </a:p>
          <a:p>
            <a:pPr>
              <a:defRPr/>
            </a:pPr>
            <a:endParaRPr lang="en-US" sz="2000" dirty="0">
              <a:latin typeface="+mj-lt"/>
            </a:endParaRPr>
          </a:p>
        </p:txBody>
      </p:sp>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E31375A4-56A4-47D6-9801-1991572033F7}"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xmlns="" val="74620923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latin typeface="+mj-lt"/>
              </a:rPr>
              <a:t>A Few More Examples:</a:t>
            </a:r>
            <a:br>
              <a:rPr lang="en-US" sz="3600" b="1" dirty="0" smtClean="0">
                <a:latin typeface="+mj-lt"/>
              </a:rPr>
            </a:br>
            <a:r>
              <a:rPr lang="en-US" sz="3600" b="1" dirty="0" smtClean="0">
                <a:latin typeface="+mj-lt"/>
              </a:rPr>
              <a:t>Targets or Projected Indicators</a:t>
            </a:r>
          </a:p>
        </p:txBody>
      </p:sp>
      <p:sp>
        <p:nvSpPr>
          <p:cNvPr id="3" name="Content Placeholder 2"/>
          <p:cNvSpPr>
            <a:spLocks noGrp="1"/>
          </p:cNvSpPr>
          <p:nvPr>
            <p:ph idx="1"/>
          </p:nvPr>
        </p:nvSpPr>
        <p:spPr>
          <a:xfrm>
            <a:off x="457200" y="1905000"/>
            <a:ext cx="8229600" cy="4221163"/>
          </a:xfrm>
        </p:spPr>
        <p:txBody>
          <a:bodyPr>
            <a:normAutofit/>
          </a:bodyPr>
          <a:lstStyle/>
          <a:p>
            <a:r>
              <a:rPr lang="en-US" b="1" dirty="0" smtClean="0">
                <a:latin typeface="+mj-lt"/>
              </a:rPr>
              <a:t>40 out of 60</a:t>
            </a:r>
            <a:r>
              <a:rPr lang="en-US" dirty="0" smtClean="0">
                <a:latin typeface="+mj-lt"/>
              </a:rPr>
              <a:t> students participating in our afterschool program (or </a:t>
            </a:r>
            <a:r>
              <a:rPr lang="en-US" b="1" dirty="0" smtClean="0">
                <a:solidFill>
                  <a:srgbClr val="C80452"/>
                </a:solidFill>
                <a:latin typeface="+mj-lt"/>
              </a:rPr>
              <a:t>66%</a:t>
            </a:r>
            <a:r>
              <a:rPr lang="en-US" dirty="0" smtClean="0">
                <a:latin typeface="+mj-lt"/>
              </a:rPr>
              <a:t>) will improve their grades by the end of the school year</a:t>
            </a:r>
          </a:p>
          <a:p>
            <a:pPr marL="0" indent="0">
              <a:buNone/>
            </a:pPr>
            <a:endParaRPr lang="en-US" sz="1800" dirty="0" smtClean="0">
              <a:latin typeface="+mj-lt"/>
            </a:endParaRPr>
          </a:p>
          <a:p>
            <a:r>
              <a:rPr lang="en-US" b="1" dirty="0" smtClean="0">
                <a:latin typeface="+mj-lt"/>
              </a:rPr>
              <a:t>15 out of 30 </a:t>
            </a:r>
            <a:r>
              <a:rPr lang="en-US" dirty="0" smtClean="0">
                <a:latin typeface="+mj-lt"/>
              </a:rPr>
              <a:t>participants in the job training program (</a:t>
            </a:r>
            <a:r>
              <a:rPr lang="en-US" b="1" dirty="0" smtClean="0">
                <a:solidFill>
                  <a:srgbClr val="C80452"/>
                </a:solidFill>
                <a:latin typeface="+mj-lt"/>
              </a:rPr>
              <a:t>50%</a:t>
            </a:r>
            <a:r>
              <a:rPr lang="en-US" dirty="0" smtClean="0">
                <a:latin typeface="+mj-lt"/>
              </a:rPr>
              <a:t>) will secure a job within 30 days of completing the training</a:t>
            </a:r>
          </a:p>
          <a:p>
            <a:pPr marL="0" indent="0">
              <a:buNone/>
            </a:pPr>
            <a:endParaRPr lang="en-US" sz="1800" dirty="0" smtClean="0">
              <a:latin typeface="+mj-lt"/>
            </a:endParaRPr>
          </a:p>
          <a:p>
            <a:r>
              <a:rPr lang="en-US" b="1" dirty="0" smtClean="0">
                <a:latin typeface="+mj-lt"/>
              </a:rPr>
              <a:t>90 out of 100 </a:t>
            </a:r>
            <a:r>
              <a:rPr lang="en-US" dirty="0" smtClean="0">
                <a:latin typeface="+mj-lt"/>
              </a:rPr>
              <a:t>families receiving rental assistance (</a:t>
            </a:r>
            <a:r>
              <a:rPr lang="en-US" b="1" dirty="0" smtClean="0">
                <a:solidFill>
                  <a:srgbClr val="C80452"/>
                </a:solidFill>
                <a:latin typeface="+mj-lt"/>
              </a:rPr>
              <a:t>90%</a:t>
            </a:r>
            <a:r>
              <a:rPr lang="en-US" dirty="0" smtClean="0">
                <a:latin typeface="+mj-lt"/>
              </a:rPr>
              <a:t>) will maintain housing for 90 days</a:t>
            </a:r>
          </a:p>
          <a:p>
            <a:endParaRPr lang="en-US" dirty="0">
              <a:latin typeface="+mj-l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Taking Action</a:t>
            </a:r>
            <a:endParaRPr lang="en-US" dirty="0">
              <a:latin typeface="+mj-lt"/>
            </a:endParaRPr>
          </a:p>
        </p:txBody>
      </p:sp>
      <p:sp>
        <p:nvSpPr>
          <p:cNvPr id="3" name="Content Placeholder 2"/>
          <p:cNvSpPr>
            <a:spLocks noGrp="1"/>
          </p:cNvSpPr>
          <p:nvPr>
            <p:ph idx="1"/>
          </p:nvPr>
        </p:nvSpPr>
        <p:spPr>
          <a:xfrm>
            <a:off x="457200" y="2087880"/>
            <a:ext cx="8229600" cy="4221163"/>
          </a:xfrm>
        </p:spPr>
        <p:txBody>
          <a:bodyPr>
            <a:noAutofit/>
          </a:bodyPr>
          <a:lstStyle/>
          <a:p>
            <a:pPr>
              <a:buFont typeface="Wingdings" panose="05000000000000000000" pitchFamily="2" charset="2"/>
              <a:buChar char="q"/>
            </a:pPr>
            <a:r>
              <a:rPr lang="en-US" sz="2800" b="1" dirty="0" smtClean="0">
                <a:latin typeface="+mj-lt"/>
              </a:rPr>
              <a:t>Understand what data is collected for management of agency programs</a:t>
            </a:r>
          </a:p>
          <a:p>
            <a:pPr marL="0" indent="0">
              <a:buNone/>
            </a:pPr>
            <a:endParaRPr lang="en-US" sz="2000" b="1" dirty="0" smtClean="0">
              <a:latin typeface="+mj-lt"/>
            </a:endParaRPr>
          </a:p>
          <a:p>
            <a:pPr>
              <a:buFont typeface="Wingdings" panose="05000000000000000000" pitchFamily="2" charset="2"/>
              <a:buChar char="q"/>
            </a:pPr>
            <a:r>
              <a:rPr lang="en-US" sz="2800" b="1" dirty="0" smtClean="0">
                <a:latin typeface="+mj-lt"/>
              </a:rPr>
              <a:t>Get reports from the programs on a regular basis</a:t>
            </a:r>
          </a:p>
          <a:p>
            <a:pPr marL="0" indent="0">
              <a:buNone/>
            </a:pPr>
            <a:endParaRPr lang="en-US" sz="2000" b="1" dirty="0" smtClean="0">
              <a:latin typeface="+mj-lt"/>
            </a:endParaRPr>
          </a:p>
          <a:p>
            <a:pPr>
              <a:buFont typeface="Wingdings" panose="05000000000000000000" pitchFamily="2" charset="2"/>
              <a:buChar char="q"/>
            </a:pPr>
            <a:r>
              <a:rPr lang="en-US" sz="2800" b="1" dirty="0" smtClean="0">
                <a:latin typeface="+mj-lt"/>
              </a:rPr>
              <a:t>Compare the Action Steps with the progress toward providing services and engaging in strategies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latin typeface="+mj-lt"/>
              </a:rPr>
              <a:t>Implementing ROMA – </a:t>
            </a:r>
            <a:br>
              <a:rPr lang="en-US" sz="4000" b="1" dirty="0" smtClean="0">
                <a:latin typeface="+mj-lt"/>
              </a:rPr>
            </a:br>
            <a:r>
              <a:rPr lang="en-US" sz="4000" b="1" dirty="0" smtClean="0">
                <a:latin typeface="+mj-lt"/>
              </a:rPr>
              <a:t>A Video Series for CAA Boards </a:t>
            </a:r>
            <a:endParaRPr lang="en-US" sz="4000" b="1" dirty="0">
              <a:latin typeface="+mj-lt"/>
            </a:endParaRPr>
          </a:p>
        </p:txBody>
      </p:sp>
      <p:graphicFrame>
        <p:nvGraphicFramePr>
          <p:cNvPr id="5" name="Content Placeholder 5"/>
          <p:cNvGraphicFramePr>
            <a:graphicFrameLocks/>
          </p:cNvGraphicFramePr>
          <p:nvPr>
            <p:extLst>
              <p:ext uri="{D42A27DB-BD31-4B8C-83A1-F6EECF244321}">
                <p14:modId xmlns:p14="http://schemas.microsoft.com/office/powerpoint/2010/main" xmlns="" val="886706836"/>
              </p:ext>
            </p:extLst>
          </p:nvPr>
        </p:nvGraphicFramePr>
        <p:xfrm>
          <a:off x="609600" y="2057400"/>
          <a:ext cx="82296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1068519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38" descr="ROMACircle"/>
          <p:cNvPicPr>
            <a:picLocks noGrp="1" noChangeAspect="1" noChangeArrowheads="1"/>
          </p:cNvPicPr>
          <p:nvPr>
            <p:ph idx="4294967295"/>
          </p:nvPr>
        </p:nvPicPr>
        <p:blipFill>
          <a:blip r:embed="rId3" cstate="print"/>
          <a:srcRect/>
          <a:stretch>
            <a:fillRect/>
          </a:stretch>
        </p:blipFill>
        <p:spPr bwMode="auto">
          <a:xfrm>
            <a:off x="641555" y="381000"/>
            <a:ext cx="7199382" cy="5828071"/>
          </a:xfrm>
          <a:prstGeom prst="rect">
            <a:avLst/>
          </a:prstGeom>
          <a:noFill/>
          <a:ln w="9525">
            <a:noFill/>
            <a:miter lim="800000"/>
            <a:headEnd/>
            <a:tailEnd/>
          </a:ln>
        </p:spPr>
      </p:pic>
      <p:sp>
        <p:nvSpPr>
          <p:cNvPr id="3" name="Slide Number Placeholder 2"/>
          <p:cNvSpPr>
            <a:spLocks noGrp="1"/>
          </p:cNvSpPr>
          <p:nvPr>
            <p:ph type="sldNum" sz="quarter" idx="4294967295"/>
          </p:nvPr>
        </p:nvSpPr>
        <p:spPr>
          <a:xfrm>
            <a:off x="6553200" y="6356350"/>
            <a:ext cx="2133600" cy="365125"/>
          </a:xfrm>
          <a:prstGeom prst="rect">
            <a:avLst/>
          </a:prstGeom>
        </p:spPr>
        <p:txBody>
          <a:bodyPr/>
          <a:lstStyle/>
          <a:p>
            <a:fld id="{E31375A4-56A4-47D6-9801-1991572033F7}" type="slidenum">
              <a:rPr lang="en-US" smtClean="0"/>
              <a:pPr/>
              <a:t>3</a:t>
            </a:fld>
            <a:endParaRPr lang="en-US"/>
          </a:p>
        </p:txBody>
      </p:sp>
      <p:sp>
        <p:nvSpPr>
          <p:cNvPr id="7" name="5-Point Star 6"/>
          <p:cNvSpPr/>
          <p:nvPr/>
        </p:nvSpPr>
        <p:spPr>
          <a:xfrm>
            <a:off x="5702531" y="4445432"/>
            <a:ext cx="615141" cy="1064029"/>
          </a:xfrm>
          <a:prstGeom prst="star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Board Role in Implementation</a:t>
            </a:r>
            <a:endParaRPr lang="en-US" sz="3600" b="1" dirty="0">
              <a:latin typeface="+mj-lt"/>
            </a:endParaRPr>
          </a:p>
        </p:txBody>
      </p:sp>
      <p:sp>
        <p:nvSpPr>
          <p:cNvPr id="3" name="Content Placeholder 2"/>
          <p:cNvSpPr>
            <a:spLocks noGrp="1"/>
          </p:cNvSpPr>
          <p:nvPr>
            <p:ph idx="1"/>
          </p:nvPr>
        </p:nvSpPr>
        <p:spPr/>
        <p:txBody>
          <a:bodyPr>
            <a:normAutofit/>
          </a:bodyPr>
          <a:lstStyle/>
          <a:p>
            <a:r>
              <a:rPr lang="en-US" sz="3200" dirty="0" smtClean="0">
                <a:latin typeface="+mj-lt"/>
              </a:rPr>
              <a:t>The </a:t>
            </a:r>
            <a:r>
              <a:rPr lang="en-US" sz="3200" b="1" dirty="0" smtClean="0">
                <a:latin typeface="+mj-lt"/>
              </a:rPr>
              <a:t>board</a:t>
            </a:r>
            <a:r>
              <a:rPr lang="en-US" sz="3200" dirty="0" smtClean="0">
                <a:latin typeface="+mj-lt"/>
              </a:rPr>
              <a:t> is responsible for assuring </a:t>
            </a:r>
            <a:r>
              <a:rPr lang="en-US" sz="3200" b="1" dirty="0" smtClean="0">
                <a:latin typeface="+mj-lt"/>
              </a:rPr>
              <a:t>that personnel and fiscal policies and procedures </a:t>
            </a:r>
            <a:r>
              <a:rPr lang="en-US" sz="3200" dirty="0" smtClean="0">
                <a:latin typeface="+mj-lt"/>
              </a:rPr>
              <a:t>are in place</a:t>
            </a:r>
          </a:p>
          <a:p>
            <a:r>
              <a:rPr lang="en-US" sz="3200" dirty="0" smtClean="0">
                <a:latin typeface="+mj-lt"/>
              </a:rPr>
              <a:t>The </a:t>
            </a:r>
            <a:r>
              <a:rPr lang="en-US" sz="3200" b="1" dirty="0" smtClean="0">
                <a:latin typeface="+mj-lt"/>
              </a:rPr>
              <a:t>board </a:t>
            </a:r>
            <a:r>
              <a:rPr lang="en-US" sz="3200" dirty="0" smtClean="0">
                <a:latin typeface="+mj-lt"/>
              </a:rPr>
              <a:t>is </a:t>
            </a:r>
            <a:r>
              <a:rPr lang="en-US" sz="3200" b="1" dirty="0" smtClean="0">
                <a:solidFill>
                  <a:srgbClr val="FF0000"/>
                </a:solidFill>
                <a:latin typeface="+mj-lt"/>
              </a:rPr>
              <a:t>not</a:t>
            </a:r>
            <a:r>
              <a:rPr lang="en-US" sz="3200" dirty="0" smtClean="0">
                <a:latin typeface="+mj-lt"/>
              </a:rPr>
              <a:t> involved in the </a:t>
            </a:r>
            <a:r>
              <a:rPr lang="en-US" sz="3200" b="1" dirty="0" smtClean="0">
                <a:latin typeface="+mj-lt"/>
              </a:rPr>
              <a:t>day-to-day operations </a:t>
            </a:r>
            <a:r>
              <a:rPr lang="en-US" sz="3200" dirty="0" smtClean="0">
                <a:latin typeface="+mj-lt"/>
              </a:rPr>
              <a:t>of the agency as it delivers services and engages in strategies</a:t>
            </a:r>
          </a:p>
          <a:p>
            <a:pPr marL="0" indent="0">
              <a:buNone/>
            </a:pPr>
            <a:endParaRPr lang="en-US" sz="2800" dirty="0" smtClean="0">
              <a:latin typeface="+mj-lt"/>
            </a:endParaRPr>
          </a:p>
        </p:txBody>
      </p:sp>
      <p:pic>
        <p:nvPicPr>
          <p:cNvPr id="5" name="Picture 4"/>
          <p:cNvPicPr>
            <a:picLocks noChangeAspect="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xmlns="" val="0"/>
              </a:ext>
            </a:extLst>
          </a:blip>
          <a:stretch>
            <a:fillRect/>
          </a:stretch>
        </p:blipFill>
        <p:spPr>
          <a:xfrm>
            <a:off x="5726430" y="4494198"/>
            <a:ext cx="2105977" cy="196788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Putting the Plan to Action</a:t>
            </a:r>
            <a:endParaRPr lang="en-US" sz="3600" b="1" dirty="0">
              <a:latin typeface="+mj-lt"/>
            </a:endParaRPr>
          </a:p>
        </p:txBody>
      </p:sp>
      <p:sp>
        <p:nvSpPr>
          <p:cNvPr id="3" name="Content Placeholder 2"/>
          <p:cNvSpPr>
            <a:spLocks noGrp="1"/>
          </p:cNvSpPr>
          <p:nvPr>
            <p:ph idx="1"/>
          </p:nvPr>
        </p:nvSpPr>
        <p:spPr>
          <a:xfrm>
            <a:off x="457200" y="1836420"/>
            <a:ext cx="8229600" cy="4221163"/>
          </a:xfrm>
        </p:spPr>
        <p:txBody>
          <a:bodyPr>
            <a:normAutofit/>
          </a:bodyPr>
          <a:lstStyle/>
          <a:p>
            <a:pPr marL="514350" lvl="2" indent="-514350">
              <a:spcBef>
                <a:spcPts val="0"/>
              </a:spcBef>
              <a:buFont typeface="Wingdings" panose="05000000000000000000" pitchFamily="2" charset="2"/>
              <a:buChar char="q"/>
              <a:defRPr/>
            </a:pPr>
            <a:r>
              <a:rPr lang="en-US" sz="2800" dirty="0" smtClean="0">
                <a:latin typeface="+mj-lt"/>
              </a:rPr>
              <a:t>How will the agency-wide Strategic Plan be used to implement services for individuals &amp; families and strategies for communities and for the agency itself?</a:t>
            </a:r>
          </a:p>
          <a:p>
            <a:pPr marL="514350" lvl="2" indent="-514350">
              <a:spcBef>
                <a:spcPts val="0"/>
              </a:spcBef>
              <a:buFont typeface="Wingdings" panose="05000000000000000000" pitchFamily="2" charset="2"/>
              <a:buChar char="q"/>
              <a:defRPr/>
            </a:pPr>
            <a:endParaRPr lang="en-US" sz="1400" dirty="0" smtClean="0">
              <a:latin typeface="+mj-lt"/>
            </a:endParaRPr>
          </a:p>
          <a:p>
            <a:pPr marL="514350" lvl="2" indent="-514350">
              <a:spcBef>
                <a:spcPts val="0"/>
              </a:spcBef>
              <a:buFont typeface="Wingdings" panose="05000000000000000000" pitchFamily="2" charset="2"/>
              <a:buChar char="q"/>
              <a:defRPr/>
            </a:pPr>
            <a:r>
              <a:rPr lang="en-US" sz="2800" dirty="0" smtClean="0">
                <a:latin typeface="+mj-lt"/>
              </a:rPr>
              <a:t>Is there an Action Plan showing who is responsible for doing each essential activity?</a:t>
            </a:r>
          </a:p>
          <a:p>
            <a:pPr marL="514350" lvl="2" indent="-514350">
              <a:spcBef>
                <a:spcPts val="0"/>
              </a:spcBef>
              <a:buFont typeface="Wingdings" panose="05000000000000000000" pitchFamily="2" charset="2"/>
              <a:buChar char="q"/>
              <a:defRPr/>
            </a:pPr>
            <a:endParaRPr lang="en-US" sz="1400" dirty="0" smtClean="0">
              <a:latin typeface="+mj-lt"/>
            </a:endParaRPr>
          </a:p>
          <a:p>
            <a:pPr marL="514350" lvl="2" indent="-514350">
              <a:spcBef>
                <a:spcPts val="0"/>
              </a:spcBef>
              <a:buFont typeface="Wingdings" panose="05000000000000000000" pitchFamily="2" charset="2"/>
              <a:buChar char="q"/>
              <a:defRPr/>
            </a:pPr>
            <a:r>
              <a:rPr lang="en-US" sz="2800" dirty="0" smtClean="0">
                <a:latin typeface="+mj-lt"/>
              </a:rPr>
              <a:t>How will the quantity and quality of the services and strategies be evaluated?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716530" y="4423093"/>
            <a:ext cx="4236720" cy="3177540"/>
          </a:xfrm>
          <a:prstGeom prst="rect">
            <a:avLst/>
          </a:prstGeom>
        </p:spPr>
      </p:pic>
      <p:sp>
        <p:nvSpPr>
          <p:cNvPr id="2" name="Title 1"/>
          <p:cNvSpPr>
            <a:spLocks noGrp="1"/>
          </p:cNvSpPr>
          <p:nvPr>
            <p:ph type="title"/>
          </p:nvPr>
        </p:nvSpPr>
        <p:spPr/>
        <p:txBody>
          <a:bodyPr>
            <a:normAutofit/>
          </a:bodyPr>
          <a:lstStyle/>
          <a:p>
            <a:r>
              <a:rPr lang="en-US" sz="3600" b="1" dirty="0" smtClean="0">
                <a:latin typeface="+mj-lt"/>
              </a:rPr>
              <a:t>Quality</a:t>
            </a:r>
            <a:endParaRPr lang="en-US" sz="3600" b="1" dirty="0">
              <a:latin typeface="+mj-lt"/>
            </a:endParaRPr>
          </a:p>
        </p:txBody>
      </p:sp>
      <p:sp>
        <p:nvSpPr>
          <p:cNvPr id="3" name="Content Placeholder 2"/>
          <p:cNvSpPr>
            <a:spLocks noGrp="1"/>
          </p:cNvSpPr>
          <p:nvPr>
            <p:ph idx="1"/>
          </p:nvPr>
        </p:nvSpPr>
        <p:spPr>
          <a:xfrm>
            <a:off x="525780" y="1790700"/>
            <a:ext cx="8229600" cy="4221163"/>
          </a:xfrm>
        </p:spPr>
        <p:txBody>
          <a:bodyPr/>
          <a:lstStyle/>
          <a:p>
            <a:pPr marL="0" indent="0">
              <a:buNone/>
            </a:pPr>
            <a:r>
              <a:rPr lang="en-US" sz="3200" dirty="0" smtClean="0">
                <a:latin typeface="+mj-lt"/>
              </a:rPr>
              <a:t>When we consider evaluating how well we are delivering services, we will need to understand not just how many services we have delivered, but </a:t>
            </a:r>
            <a:r>
              <a:rPr lang="en-US" sz="3200" b="1" i="1" dirty="0" smtClean="0">
                <a:latin typeface="+mj-lt"/>
              </a:rPr>
              <a:t>what is the quality of the service delivery</a:t>
            </a:r>
            <a:r>
              <a:rPr lang="en-US" sz="3200" dirty="0" smtClean="0">
                <a:latin typeface="+mj-lt"/>
              </a:rPr>
              <a:t>?  </a:t>
            </a:r>
          </a:p>
          <a:p>
            <a:pPr lvl="1"/>
            <a:r>
              <a:rPr lang="en-US" sz="2800" i="1" dirty="0" smtClean="0">
                <a:solidFill>
                  <a:schemeClr val="accent2"/>
                </a:solidFill>
                <a:latin typeface="+mj-lt"/>
              </a:rPr>
              <a:t>Are we efficient in our delivery?  </a:t>
            </a:r>
          </a:p>
          <a:p>
            <a:pPr lvl="1"/>
            <a:r>
              <a:rPr lang="en-US" sz="2800" i="1" dirty="0" smtClean="0">
                <a:solidFill>
                  <a:schemeClr val="accent2"/>
                </a:solidFill>
                <a:latin typeface="+mj-lt"/>
              </a:rPr>
              <a:t>Are we effective?  What change will we produce? </a:t>
            </a:r>
            <a:endParaRPr lang="en-US" sz="2800" i="1" dirty="0">
              <a:solidFill>
                <a:schemeClr val="accent2"/>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Getting Ready</a:t>
            </a:r>
            <a:endParaRPr lang="en-US" sz="3600" b="1" dirty="0">
              <a:latin typeface="+mj-lt"/>
            </a:endParaRPr>
          </a:p>
        </p:txBody>
      </p:sp>
      <p:sp>
        <p:nvSpPr>
          <p:cNvPr id="3" name="Content Placeholder 2"/>
          <p:cNvSpPr>
            <a:spLocks noGrp="1"/>
          </p:cNvSpPr>
          <p:nvPr>
            <p:ph idx="1"/>
          </p:nvPr>
        </p:nvSpPr>
        <p:spPr/>
        <p:txBody>
          <a:bodyPr>
            <a:normAutofit/>
          </a:bodyPr>
          <a:lstStyle/>
          <a:p>
            <a:pPr marL="0" lvl="2" indent="0">
              <a:spcBef>
                <a:spcPts val="0"/>
              </a:spcBef>
              <a:defRPr/>
            </a:pPr>
            <a:r>
              <a:rPr lang="en-US" sz="3200" dirty="0" smtClean="0">
                <a:latin typeface="+mj-lt"/>
              </a:rPr>
              <a:t> </a:t>
            </a:r>
            <a:r>
              <a:rPr lang="en-US" sz="3600" dirty="0" smtClean="0">
                <a:latin typeface="+mj-lt"/>
              </a:rPr>
              <a:t> </a:t>
            </a:r>
            <a:r>
              <a:rPr lang="en-US" sz="3600" b="1" dirty="0" smtClean="0">
                <a:latin typeface="+mj-lt"/>
              </a:rPr>
              <a:t>What is needed </a:t>
            </a:r>
            <a:r>
              <a:rPr lang="en-US" sz="3600" dirty="0" smtClean="0">
                <a:latin typeface="+mj-lt"/>
              </a:rPr>
              <a:t>for the staff to put the </a:t>
            </a:r>
            <a:r>
              <a:rPr lang="en-US" sz="3600" dirty="0">
                <a:latin typeface="+mj-lt"/>
              </a:rPr>
              <a:t>A</a:t>
            </a:r>
            <a:r>
              <a:rPr lang="en-US" sz="3600" dirty="0" smtClean="0">
                <a:latin typeface="+mj-lt"/>
              </a:rPr>
              <a:t>ction Plan into service? </a:t>
            </a:r>
            <a:endParaRPr lang="en-US" sz="3200" dirty="0" smtClean="0">
              <a:latin typeface="+mj-lt"/>
            </a:endParaRPr>
          </a:p>
          <a:p>
            <a:pPr marL="342900" lvl="3" indent="0">
              <a:spcBef>
                <a:spcPts val="0"/>
              </a:spcBef>
              <a:defRPr/>
            </a:pPr>
            <a:r>
              <a:rPr lang="en-US" sz="2900" i="1" dirty="0" smtClean="0">
                <a:solidFill>
                  <a:srgbClr val="C80452"/>
                </a:solidFill>
                <a:latin typeface="+mj-lt"/>
              </a:rPr>
              <a:t> </a:t>
            </a:r>
            <a:r>
              <a:rPr lang="en-US" sz="2400" i="1" dirty="0" smtClean="0">
                <a:solidFill>
                  <a:srgbClr val="C80452"/>
                </a:solidFill>
                <a:latin typeface="+mj-lt"/>
              </a:rPr>
              <a:t>Are there budget issues that must be settled?</a:t>
            </a:r>
          </a:p>
          <a:p>
            <a:pPr lvl="1"/>
            <a:r>
              <a:rPr lang="en-US" sz="2400" i="1" dirty="0" smtClean="0">
                <a:solidFill>
                  <a:schemeClr val="accent2"/>
                </a:solidFill>
                <a:latin typeface="+mj-lt"/>
              </a:rPr>
              <a:t>New facilities secured?  Existing facilities repurposed?</a:t>
            </a:r>
          </a:p>
          <a:p>
            <a:pPr lvl="1"/>
            <a:r>
              <a:rPr lang="en-US" sz="2400" i="1" dirty="0" smtClean="0">
                <a:solidFill>
                  <a:schemeClr val="accent2"/>
                </a:solidFill>
                <a:latin typeface="+mj-lt"/>
              </a:rPr>
              <a:t>Supplies to be ordered?  </a:t>
            </a:r>
          </a:p>
          <a:p>
            <a:pPr lvl="1"/>
            <a:r>
              <a:rPr lang="en-US" sz="2400" i="1" dirty="0" smtClean="0">
                <a:solidFill>
                  <a:schemeClr val="accent2"/>
                </a:solidFill>
                <a:latin typeface="+mj-lt"/>
              </a:rPr>
              <a:t>New staff hired?  Training for both existing and new staff required?</a:t>
            </a:r>
            <a:endParaRPr lang="en-US" sz="2400" i="1" dirty="0">
              <a:solidFill>
                <a:schemeClr val="accent2"/>
              </a:solidFill>
              <a:latin typeface="+mj-l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Open the Doors</a:t>
            </a:r>
            <a:endParaRPr lang="en-US" sz="3600" b="1" dirty="0">
              <a:latin typeface="+mj-lt"/>
            </a:endParaRPr>
          </a:p>
        </p:txBody>
      </p:sp>
      <p:sp>
        <p:nvSpPr>
          <p:cNvPr id="3" name="Content Placeholder 2"/>
          <p:cNvSpPr>
            <a:spLocks noGrp="1"/>
          </p:cNvSpPr>
          <p:nvPr>
            <p:ph idx="1"/>
          </p:nvPr>
        </p:nvSpPr>
        <p:spPr>
          <a:xfrm>
            <a:off x="457200" y="1742768"/>
            <a:ext cx="8229600" cy="4613787"/>
          </a:xfrm>
        </p:spPr>
        <p:txBody>
          <a:bodyPr>
            <a:normAutofit fontScale="92500" lnSpcReduction="10000"/>
          </a:bodyPr>
          <a:lstStyle/>
          <a:p>
            <a:pPr marL="0" lvl="2" indent="0">
              <a:spcBef>
                <a:spcPts val="0"/>
              </a:spcBef>
              <a:buNone/>
              <a:defRPr/>
            </a:pPr>
            <a:r>
              <a:rPr lang="en-US" sz="2400" b="1" dirty="0" smtClean="0">
                <a:latin typeface="+mj-lt"/>
              </a:rPr>
              <a:t>When creating the Strategic Plan, you may have considered how many customers you can serve with the resources you have – but </a:t>
            </a:r>
            <a:r>
              <a:rPr lang="en-US" sz="2400" b="1" dirty="0" smtClean="0">
                <a:solidFill>
                  <a:schemeClr val="accent2"/>
                </a:solidFill>
                <a:latin typeface="+mj-lt"/>
              </a:rPr>
              <a:t>NOW</a:t>
            </a:r>
            <a:r>
              <a:rPr lang="en-US" sz="2400" b="1" dirty="0" smtClean="0">
                <a:latin typeface="+mj-lt"/>
              </a:rPr>
              <a:t> your staff must plan to get </a:t>
            </a:r>
            <a:r>
              <a:rPr lang="en-US" sz="2400" b="1" u="sng" dirty="0" smtClean="0">
                <a:latin typeface="+mj-lt"/>
              </a:rPr>
              <a:t>sufficient response</a:t>
            </a:r>
            <a:r>
              <a:rPr lang="en-US" sz="2400" b="1" dirty="0" smtClean="0">
                <a:latin typeface="+mj-lt"/>
              </a:rPr>
              <a:t> to the services you are offering </a:t>
            </a:r>
          </a:p>
          <a:p>
            <a:pPr marL="0" lvl="2" indent="0">
              <a:spcBef>
                <a:spcPts val="0"/>
              </a:spcBef>
              <a:buNone/>
              <a:defRPr/>
            </a:pPr>
            <a:endParaRPr lang="en-US" sz="2400" dirty="0" smtClean="0">
              <a:latin typeface="+mj-lt"/>
            </a:endParaRPr>
          </a:p>
          <a:p>
            <a:pPr marL="0" lvl="2" indent="0">
              <a:spcBef>
                <a:spcPts val="0"/>
              </a:spcBef>
              <a:buNone/>
              <a:defRPr/>
            </a:pPr>
            <a:r>
              <a:rPr lang="en-US" sz="2400" b="1" u="sng" dirty="0" smtClean="0">
                <a:latin typeface="+mj-lt"/>
              </a:rPr>
              <a:t>Some questions to consider:</a:t>
            </a:r>
          </a:p>
          <a:p>
            <a:pPr marL="342900" lvl="2" indent="-342900">
              <a:spcBef>
                <a:spcPts val="0"/>
              </a:spcBef>
              <a:buFont typeface="Wingdings" panose="05000000000000000000" pitchFamily="2" charset="2"/>
              <a:buChar char="q"/>
              <a:defRPr/>
            </a:pPr>
            <a:r>
              <a:rPr lang="en-US" sz="2400" dirty="0" smtClean="0">
                <a:latin typeface="+mj-lt"/>
              </a:rPr>
              <a:t>   What is the target population you expect to serve?  </a:t>
            </a:r>
          </a:p>
          <a:p>
            <a:pPr marL="342900" lvl="2" indent="-342900">
              <a:spcBef>
                <a:spcPts val="0"/>
              </a:spcBef>
              <a:buFont typeface="Wingdings" panose="05000000000000000000" pitchFamily="2" charset="2"/>
              <a:buChar char="q"/>
              <a:defRPr/>
            </a:pPr>
            <a:r>
              <a:rPr lang="en-US" sz="2400" dirty="0" smtClean="0">
                <a:latin typeface="+mj-lt"/>
              </a:rPr>
              <a:t>   How are customers identified for the services?</a:t>
            </a:r>
          </a:p>
          <a:p>
            <a:pPr marL="342900" lvl="2" indent="-342900">
              <a:spcBef>
                <a:spcPts val="0"/>
              </a:spcBef>
              <a:buFont typeface="Wingdings" panose="05000000000000000000" pitchFamily="2" charset="2"/>
              <a:buChar char="q"/>
              <a:defRPr/>
            </a:pPr>
            <a:r>
              <a:rPr lang="en-US" sz="2400" dirty="0" smtClean="0">
                <a:latin typeface="+mj-lt"/>
              </a:rPr>
              <a:t>   How will you let them know the service is going to be available?</a:t>
            </a:r>
          </a:p>
          <a:p>
            <a:pPr marL="342900" lvl="2" indent="-342900">
              <a:spcBef>
                <a:spcPts val="0"/>
              </a:spcBef>
              <a:buFont typeface="Wingdings" panose="05000000000000000000" pitchFamily="2" charset="2"/>
              <a:buChar char="q"/>
              <a:defRPr/>
            </a:pPr>
            <a:r>
              <a:rPr lang="en-US" sz="2400" dirty="0" smtClean="0">
                <a:latin typeface="+mj-lt"/>
              </a:rPr>
              <a:t>   Are there any special barriers you will need to overcome </a:t>
            </a:r>
            <a:r>
              <a:rPr lang="en-US" sz="2200" dirty="0" smtClean="0">
                <a:latin typeface="+mj-lt"/>
              </a:rPr>
              <a:t>(language, access to the service site, hours of operation, etc.) </a:t>
            </a:r>
            <a:r>
              <a:rPr lang="en-US" sz="2400" dirty="0" smtClean="0">
                <a:latin typeface="+mj-lt"/>
              </a:rPr>
              <a:t>during your outreach? </a:t>
            </a:r>
          </a:p>
          <a:p>
            <a:pPr marL="342900" lvl="2" indent="-342900">
              <a:spcBef>
                <a:spcPts val="0"/>
              </a:spcBef>
              <a:buFont typeface="Wingdings" panose="05000000000000000000" pitchFamily="2" charset="2"/>
              <a:buChar char="q"/>
              <a:defRPr/>
            </a:pPr>
            <a:r>
              <a:rPr lang="en-US" sz="2400" dirty="0" smtClean="0">
                <a:latin typeface="+mj-lt"/>
              </a:rPr>
              <a:t>   At the community level, how are partners engaged for the strategies?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latin typeface="+mj-lt"/>
              </a:rPr>
              <a:t>What Will You Track? </a:t>
            </a:r>
            <a:endParaRPr lang="en-US" sz="3600" b="1" dirty="0">
              <a:latin typeface="+mj-lt"/>
            </a:endParaRPr>
          </a:p>
        </p:txBody>
      </p:sp>
      <p:sp>
        <p:nvSpPr>
          <p:cNvPr id="3" name="Content Placeholder 2"/>
          <p:cNvSpPr>
            <a:spLocks noGrp="1"/>
          </p:cNvSpPr>
          <p:nvPr>
            <p:ph idx="1"/>
          </p:nvPr>
        </p:nvSpPr>
        <p:spPr/>
        <p:txBody>
          <a:bodyPr>
            <a:normAutofit/>
          </a:bodyPr>
          <a:lstStyle/>
          <a:p>
            <a:r>
              <a:rPr lang="en-US" sz="3200" dirty="0" smtClean="0">
                <a:latin typeface="+mj-lt"/>
              </a:rPr>
              <a:t>An </a:t>
            </a:r>
            <a:r>
              <a:rPr lang="en-US" sz="3200" b="1" dirty="0" smtClean="0">
                <a:latin typeface="+mj-lt"/>
              </a:rPr>
              <a:t>indicator</a:t>
            </a:r>
            <a:r>
              <a:rPr lang="en-US" sz="3200" dirty="0" smtClean="0">
                <a:latin typeface="+mj-lt"/>
              </a:rPr>
              <a:t> is a specific, observable and measurable characteristic</a:t>
            </a:r>
            <a:r>
              <a:rPr lang="en-US" sz="2800" dirty="0" smtClean="0">
                <a:latin typeface="+mj-lt"/>
              </a:rPr>
              <a:t> that can be used to show changes or progress a program (service, strategy) is making toward achieving a specific outcome</a:t>
            </a:r>
          </a:p>
          <a:p>
            <a:pPr lvl="1"/>
            <a:r>
              <a:rPr lang="en-US" sz="2400" i="1" dirty="0" smtClean="0">
                <a:solidFill>
                  <a:schemeClr val="accent2"/>
                </a:solidFill>
                <a:latin typeface="+mj-lt"/>
              </a:rPr>
              <a:t>It should be based on data that is complete, accurate, timely and reliable</a:t>
            </a:r>
          </a:p>
          <a:p>
            <a:pPr>
              <a:buNone/>
            </a:pPr>
            <a:r>
              <a:rPr lang="en-US" sz="2800" dirty="0" smtClean="0">
                <a:latin typeface="+mj-lt"/>
              </a:rPr>
              <a:t>• </a:t>
            </a:r>
            <a:r>
              <a:rPr lang="en-US" sz="2800" dirty="0" smtClean="0">
                <a:latin typeface="+mj-lt"/>
              </a:rPr>
              <a:t>It should be </a:t>
            </a:r>
            <a:r>
              <a:rPr lang="en-US" sz="2800" b="1" dirty="0" smtClean="0">
                <a:latin typeface="+mj-lt"/>
              </a:rPr>
              <a:t>appropriate</a:t>
            </a:r>
            <a:r>
              <a:rPr lang="en-US" sz="2800" dirty="0" smtClean="0">
                <a:latin typeface="+mj-lt"/>
              </a:rPr>
              <a:t> to the outcome and </a:t>
            </a:r>
            <a:r>
              <a:rPr lang="en-US" sz="2800" b="1" dirty="0" smtClean="0">
                <a:latin typeface="+mj-lt"/>
              </a:rPr>
              <a:t>useful </a:t>
            </a:r>
            <a:r>
              <a:rPr lang="en-US" sz="2800" dirty="0" smtClean="0">
                <a:latin typeface="+mj-lt"/>
              </a:rPr>
              <a:t>for program </a:t>
            </a:r>
            <a:r>
              <a:rPr lang="en-US" sz="2800" dirty="0" smtClean="0">
                <a:latin typeface="+mj-lt"/>
              </a:rPr>
              <a:t>management. </a:t>
            </a:r>
            <a:endParaRPr lang="en-US" sz="2800" dirty="0" smtClean="0">
              <a:latin typeface="+mj-lt"/>
            </a:endParaRPr>
          </a:p>
          <a:p>
            <a:endParaRPr lang="en-US" dirty="0" smtClean="0">
              <a:latin typeface="+mj-lt"/>
            </a:endParaRPr>
          </a:p>
          <a:p>
            <a:endParaRPr lang="en-US" dirty="0">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ROMA NG Video Series 2">
  <a:themeElements>
    <a:clrScheme name="CAP">
      <a:dk1>
        <a:srgbClr val="000000"/>
      </a:dk1>
      <a:lt1>
        <a:srgbClr val="FFFFFF"/>
      </a:lt1>
      <a:dk2>
        <a:srgbClr val="545454"/>
      </a:dk2>
      <a:lt2>
        <a:srgbClr val="BFBFBF"/>
      </a:lt2>
      <a:accent1>
        <a:srgbClr val="005288"/>
      </a:accent1>
      <a:accent2>
        <a:srgbClr val="C80452"/>
      </a:accent2>
      <a:accent3>
        <a:srgbClr val="6C87B5"/>
      </a:accent3>
      <a:accent4>
        <a:srgbClr val="72993C"/>
      </a:accent4>
      <a:accent5>
        <a:srgbClr val="871E2E"/>
      </a:accent5>
      <a:accent6>
        <a:srgbClr val="005288"/>
      </a:accent6>
      <a:hlink>
        <a:srgbClr val="6C87B5"/>
      </a:hlink>
      <a:folHlink>
        <a:srgbClr val="72993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ROMA NG Video Series 2" id="{1CB16A68-2217-46D9-8930-02F302E8326D}" vid="{BAE5D03E-8222-46E5-8FC6-CE34C9FE91B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ROMA NG Video Series 2</Template>
  <TotalTime>3274</TotalTime>
  <Words>2279</Words>
  <Application>Microsoft Office PowerPoint</Application>
  <PresentationFormat>On-screen Show (4:3)</PresentationFormat>
  <Paragraphs>208</Paragraphs>
  <Slides>18</Slides>
  <Notes>17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ROMA NG Video Series 2</vt:lpstr>
      <vt:lpstr>Implementation of Services and Strategies for Boards</vt:lpstr>
      <vt:lpstr>Implementing ROMA –  A Video Series for CAA Boards </vt:lpstr>
      <vt:lpstr>Slide 3</vt:lpstr>
      <vt:lpstr>Board Role in Implementation</vt:lpstr>
      <vt:lpstr>Putting the Plan to Action</vt:lpstr>
      <vt:lpstr>Quality</vt:lpstr>
      <vt:lpstr>Getting Ready</vt:lpstr>
      <vt:lpstr>Open the Doors</vt:lpstr>
      <vt:lpstr>What Will You Track? </vt:lpstr>
      <vt:lpstr>Slide 10</vt:lpstr>
      <vt:lpstr>Program Connections</vt:lpstr>
      <vt:lpstr>How many indicators for each outcome? </vt:lpstr>
      <vt:lpstr>Program Connections Using a  Logic Model Framework Indicators and Outcomes</vt:lpstr>
      <vt:lpstr>National Performance Indicators</vt:lpstr>
      <vt:lpstr>Establish Targets</vt:lpstr>
      <vt:lpstr>Why Use Targets?  </vt:lpstr>
      <vt:lpstr>A Few More Examples: Targets or Projected Indicators</vt:lpstr>
      <vt:lpstr>Taking Action</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boards</dc:title>
  <dc:creator>ANCRT</dc:creator>
  <cp:lastModifiedBy>Windows User</cp:lastModifiedBy>
  <cp:revision>277</cp:revision>
  <dcterms:created xsi:type="dcterms:W3CDTF">2017-09-07T19:59:37Z</dcterms:created>
  <dcterms:modified xsi:type="dcterms:W3CDTF">2018-06-21T13:20:00Z</dcterms:modified>
</cp:coreProperties>
</file>