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Override PartName="/ppt/notesSlides/notesSlide17.xml" ContentType="application/vnd.openxmlformats-officedocument.presentationml.notesSlid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Default Extension="wdp" ContentType="image/vnd.ms-photo"/>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layout2.xml" ContentType="application/vnd.openxmlformats-officedocument.drawingml.diagramLayout+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580" r:id="rId2"/>
    <p:sldId id="583" r:id="rId3"/>
    <p:sldId id="546" r:id="rId4"/>
    <p:sldId id="560" r:id="rId5"/>
    <p:sldId id="561" r:id="rId6"/>
    <p:sldId id="562" r:id="rId7"/>
    <p:sldId id="564" r:id="rId8"/>
    <p:sldId id="565" r:id="rId9"/>
    <p:sldId id="566" r:id="rId10"/>
    <p:sldId id="567" r:id="rId11"/>
    <p:sldId id="581" r:id="rId12"/>
    <p:sldId id="582" r:id="rId13"/>
    <p:sldId id="568" r:id="rId14"/>
    <p:sldId id="569" r:id="rId15"/>
    <p:sldId id="585" r:id="rId16"/>
    <p:sldId id="584" r:id="rId17"/>
    <p:sldId id="570" r:id="rId18"/>
    <p:sldId id="571" r:id="rId19"/>
    <p:sldId id="572" r:id="rId20"/>
    <p:sldId id="573" r:id="rId21"/>
    <p:sldId id="574" r:id="rId22"/>
    <p:sldId id="575" r:id="rId23"/>
    <p:sldId id="576" r:id="rId24"/>
    <p:sldId id="579"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ckie Orr" initials="JO" lastIdx="3" clrIdx="0">
    <p:extLst>
      <p:ext uri="{19B8F6BF-5375-455C-9EA6-DF929625EA0E}">
        <p15:presenceInfo xmlns:p15="http://schemas.microsoft.com/office/powerpoint/2012/main" xmlns="" userId="Jackie Or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C80452"/>
    <a:srgbClr val="005288"/>
    <a:srgbClr val="871E2E"/>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85" autoAdjust="0"/>
    <p:restoredTop sz="71884" autoAdjust="0"/>
  </p:normalViewPr>
  <p:slideViewPr>
    <p:cSldViewPr snapToGrid="0">
      <p:cViewPr varScale="1">
        <p:scale>
          <a:sx n="65" d="100"/>
          <a:sy n="65" d="100"/>
        </p:scale>
        <p:origin x="-1758" y="-96"/>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0ABD33-30F1-4173-BA2D-67702F87E325}" type="doc">
      <dgm:prSet loTypeId="urn:microsoft.com/office/officeart/2005/8/layout/default#3" loCatId="list" qsTypeId="urn:microsoft.com/office/officeart/2005/8/quickstyle/simple1" qsCatId="simple" csTypeId="urn:microsoft.com/office/officeart/2005/8/colors/colorful4" csCatId="colorful" phldr="1"/>
      <dgm:spPr/>
      <dgm:t>
        <a:bodyPr/>
        <a:lstStyle/>
        <a:p>
          <a:endParaRPr lang="en-US"/>
        </a:p>
      </dgm:t>
    </dgm:pt>
    <dgm:pt modelId="{291CD902-6FA5-4288-BB0C-21C2F1C60CC6}">
      <dgm:prSet phldrT="[Text]"/>
      <dgm:spPr/>
      <dgm:t>
        <a:bodyPr/>
        <a:lstStyle/>
        <a:p>
          <a:r>
            <a:rPr lang="en-US" dirty="0" smtClean="0"/>
            <a:t>Introduction to Implementing ROMA for Boards</a:t>
          </a:r>
          <a:endParaRPr lang="en-US" dirty="0"/>
        </a:p>
      </dgm:t>
    </dgm:pt>
    <dgm:pt modelId="{6E6A9767-FAC1-4DE6-BC5D-28A5FBD81A24}" type="parTrans" cxnId="{5A8034FD-34FA-4B47-91D4-74B6C5FD6F73}">
      <dgm:prSet/>
      <dgm:spPr/>
      <dgm:t>
        <a:bodyPr/>
        <a:lstStyle/>
        <a:p>
          <a:endParaRPr lang="en-US"/>
        </a:p>
      </dgm:t>
    </dgm:pt>
    <dgm:pt modelId="{30E6B257-386A-4E8E-A59E-DE08810FF4A5}" type="sibTrans" cxnId="{5A8034FD-34FA-4B47-91D4-74B6C5FD6F73}">
      <dgm:prSet/>
      <dgm:spPr/>
      <dgm:t>
        <a:bodyPr/>
        <a:lstStyle/>
        <a:p>
          <a:endParaRPr lang="en-US"/>
        </a:p>
      </dgm:t>
    </dgm:pt>
    <dgm:pt modelId="{FD148CD7-C5D0-421B-9012-BA10DACEE5CA}">
      <dgm:prSet phldrT="[Text]" custT="1"/>
      <dgm:spPr/>
      <dgm:t>
        <a:bodyPr/>
        <a:lstStyle/>
        <a:p>
          <a:r>
            <a:rPr lang="en-US" sz="2800" b="1" dirty="0" smtClean="0"/>
            <a:t>Creating a Local Theory of Change</a:t>
          </a:r>
          <a:endParaRPr lang="en-US" sz="2800" b="1" dirty="0"/>
        </a:p>
      </dgm:t>
    </dgm:pt>
    <dgm:pt modelId="{AC78A490-CE70-43BC-BE6D-C8B53C8BC224}" type="parTrans" cxnId="{7836D8B9-FDDC-49F6-B423-EE2EE8E30487}">
      <dgm:prSet/>
      <dgm:spPr/>
      <dgm:t>
        <a:bodyPr/>
        <a:lstStyle/>
        <a:p>
          <a:endParaRPr lang="en-US"/>
        </a:p>
      </dgm:t>
    </dgm:pt>
    <dgm:pt modelId="{CBB82C42-79B2-4A8B-81CC-61095FD76CE0}" type="sibTrans" cxnId="{7836D8B9-FDDC-49F6-B423-EE2EE8E30487}">
      <dgm:prSet/>
      <dgm:spPr/>
      <dgm:t>
        <a:bodyPr/>
        <a:lstStyle/>
        <a:p>
          <a:endParaRPr lang="en-US"/>
        </a:p>
      </dgm:t>
    </dgm:pt>
    <dgm:pt modelId="{C6A8883E-ABD8-41BB-A656-E058E10F11F1}">
      <dgm:prSet phldrT="[Text]"/>
      <dgm:spPr/>
      <dgm:t>
        <a:bodyPr/>
        <a:lstStyle/>
        <a:p>
          <a:pPr algn="ctr"/>
          <a:r>
            <a:rPr lang="en-US" dirty="0" smtClean="0"/>
            <a:t>Strategic Planning</a:t>
          </a:r>
          <a:endParaRPr lang="en-US" dirty="0"/>
        </a:p>
      </dgm:t>
    </dgm:pt>
    <dgm:pt modelId="{A758CA35-BECD-4F71-BBC3-1CDE54F41D6F}" type="parTrans" cxnId="{1A512154-F25A-49EF-8530-15E0AE87941D}">
      <dgm:prSet/>
      <dgm:spPr/>
      <dgm:t>
        <a:bodyPr/>
        <a:lstStyle/>
        <a:p>
          <a:endParaRPr lang="en-US"/>
        </a:p>
      </dgm:t>
    </dgm:pt>
    <dgm:pt modelId="{7B42C12F-607B-4CE7-93DE-6E1C5505F91C}" type="sibTrans" cxnId="{1A512154-F25A-49EF-8530-15E0AE87941D}">
      <dgm:prSet/>
      <dgm:spPr/>
      <dgm:t>
        <a:bodyPr/>
        <a:lstStyle/>
        <a:p>
          <a:endParaRPr lang="en-US"/>
        </a:p>
      </dgm:t>
    </dgm:pt>
    <dgm:pt modelId="{80C6516B-0C3E-4A66-8DCF-CBE22DBFCFE8}">
      <dgm:prSet phldrT="[Text]"/>
      <dgm:spPr/>
      <dgm:t>
        <a:bodyPr/>
        <a:lstStyle/>
        <a:p>
          <a:r>
            <a:rPr lang="en-US" dirty="0" smtClean="0"/>
            <a:t>Implementation of Services and Strategies</a:t>
          </a:r>
          <a:endParaRPr lang="en-US" dirty="0"/>
        </a:p>
      </dgm:t>
    </dgm:pt>
    <dgm:pt modelId="{47DFB490-715F-456C-BCDD-648307D7E8B3}" type="parTrans" cxnId="{54013A41-3D77-49BA-9E82-7E9A8D3120D1}">
      <dgm:prSet/>
      <dgm:spPr/>
      <dgm:t>
        <a:bodyPr/>
        <a:lstStyle/>
        <a:p>
          <a:endParaRPr lang="en-US"/>
        </a:p>
      </dgm:t>
    </dgm:pt>
    <dgm:pt modelId="{95FEF68D-6713-413B-A4FC-DBF586222EEE}" type="sibTrans" cxnId="{54013A41-3D77-49BA-9E82-7E9A8D3120D1}">
      <dgm:prSet/>
      <dgm:spPr/>
      <dgm:t>
        <a:bodyPr/>
        <a:lstStyle/>
        <a:p>
          <a:endParaRPr lang="en-US"/>
        </a:p>
      </dgm:t>
    </dgm:pt>
    <dgm:pt modelId="{3FB0C856-3C53-428E-AC30-41C3965CA552}">
      <dgm:prSet phldrT="[Text]"/>
      <dgm:spPr/>
      <dgm:t>
        <a:bodyPr/>
        <a:lstStyle/>
        <a:p>
          <a:r>
            <a:rPr lang="en-US" dirty="0" smtClean="0"/>
            <a:t>Observing and Reporting Results</a:t>
          </a:r>
          <a:endParaRPr lang="en-US" dirty="0"/>
        </a:p>
      </dgm:t>
    </dgm:pt>
    <dgm:pt modelId="{50B225BD-C9B6-4961-94AB-F4B9365119F4}" type="parTrans" cxnId="{8ACDF693-F0D9-4997-8FD3-448B2C5F08C0}">
      <dgm:prSet/>
      <dgm:spPr/>
      <dgm:t>
        <a:bodyPr/>
        <a:lstStyle/>
        <a:p>
          <a:endParaRPr lang="en-US"/>
        </a:p>
      </dgm:t>
    </dgm:pt>
    <dgm:pt modelId="{F5A61928-1D5A-4753-A577-5CB73D9B215A}" type="sibTrans" cxnId="{8ACDF693-F0D9-4997-8FD3-448B2C5F08C0}">
      <dgm:prSet/>
      <dgm:spPr/>
      <dgm:t>
        <a:bodyPr/>
        <a:lstStyle/>
        <a:p>
          <a:endParaRPr lang="en-US"/>
        </a:p>
      </dgm:t>
    </dgm:pt>
    <dgm:pt modelId="{621F3954-6B3F-44BA-8B56-45B37F2671E2}">
      <dgm:prSet/>
      <dgm:spPr/>
      <dgm:t>
        <a:bodyPr/>
        <a:lstStyle/>
        <a:p>
          <a:r>
            <a:rPr lang="en-US" dirty="0" smtClean="0"/>
            <a:t>Community Needs Assessments</a:t>
          </a:r>
          <a:endParaRPr lang="en-US" dirty="0"/>
        </a:p>
      </dgm:t>
    </dgm:pt>
    <dgm:pt modelId="{E4508E51-E55E-4FFE-A811-DAEF297D2077}" type="parTrans" cxnId="{A9DBA875-258C-4B0C-8316-417AE44BEABB}">
      <dgm:prSet/>
      <dgm:spPr/>
      <dgm:t>
        <a:bodyPr/>
        <a:lstStyle/>
        <a:p>
          <a:endParaRPr lang="en-US"/>
        </a:p>
      </dgm:t>
    </dgm:pt>
    <dgm:pt modelId="{A5165A64-6856-4C8F-A666-51ED7D08990D}" type="sibTrans" cxnId="{A9DBA875-258C-4B0C-8316-417AE44BEABB}">
      <dgm:prSet/>
      <dgm:spPr/>
      <dgm:t>
        <a:bodyPr/>
        <a:lstStyle/>
        <a:p>
          <a:endParaRPr lang="en-US"/>
        </a:p>
      </dgm:t>
    </dgm:pt>
    <dgm:pt modelId="{49315D18-8655-4966-B905-1FE7AA67E132}">
      <dgm:prSet phldrT="[Text]"/>
      <dgm:spPr/>
      <dgm:t>
        <a:bodyPr/>
        <a:lstStyle/>
        <a:p>
          <a:r>
            <a:rPr lang="en-US" dirty="0" smtClean="0"/>
            <a:t>Analysis and Evaluation</a:t>
          </a:r>
          <a:endParaRPr lang="en-US" dirty="0"/>
        </a:p>
      </dgm:t>
    </dgm:pt>
    <dgm:pt modelId="{30CD7455-A6C8-47DC-9D12-F6876627D38E}" type="parTrans" cxnId="{2C279118-D4A6-4C30-8096-BD6ED8876F91}">
      <dgm:prSet/>
      <dgm:spPr/>
      <dgm:t>
        <a:bodyPr/>
        <a:lstStyle/>
        <a:p>
          <a:endParaRPr lang="en-US"/>
        </a:p>
      </dgm:t>
    </dgm:pt>
    <dgm:pt modelId="{9C72369A-519D-4DF1-B4B4-6CEE30244FA8}" type="sibTrans" cxnId="{2C279118-D4A6-4C30-8096-BD6ED8876F91}">
      <dgm:prSet/>
      <dgm:spPr/>
      <dgm:t>
        <a:bodyPr/>
        <a:lstStyle/>
        <a:p>
          <a:endParaRPr lang="en-US"/>
        </a:p>
      </dgm:t>
    </dgm:pt>
    <dgm:pt modelId="{2185C29E-DC4F-46A1-B5BD-6293DD867197}" type="pres">
      <dgm:prSet presAssocID="{C30ABD33-30F1-4173-BA2D-67702F87E325}" presName="diagram" presStyleCnt="0">
        <dgm:presLayoutVars>
          <dgm:dir/>
          <dgm:resizeHandles val="exact"/>
        </dgm:presLayoutVars>
      </dgm:prSet>
      <dgm:spPr/>
      <dgm:t>
        <a:bodyPr/>
        <a:lstStyle/>
        <a:p>
          <a:endParaRPr lang="en-US"/>
        </a:p>
      </dgm:t>
    </dgm:pt>
    <dgm:pt modelId="{6BCB6F61-4437-465E-8AB7-A28243EDCADF}" type="pres">
      <dgm:prSet presAssocID="{291CD902-6FA5-4288-BB0C-21C2F1C60CC6}" presName="node" presStyleLbl="node1" presStyleIdx="0" presStyleCnt="7" custLinFactX="9268" custLinFactNeighborX="100000" custLinFactNeighborY="-43256">
        <dgm:presLayoutVars>
          <dgm:bulletEnabled val="1"/>
        </dgm:presLayoutVars>
      </dgm:prSet>
      <dgm:spPr/>
      <dgm:t>
        <a:bodyPr/>
        <a:lstStyle/>
        <a:p>
          <a:endParaRPr lang="en-US"/>
        </a:p>
      </dgm:t>
    </dgm:pt>
    <dgm:pt modelId="{7CD1AB0F-7D90-455E-AFB2-1F958413F721}" type="pres">
      <dgm:prSet presAssocID="{30E6B257-386A-4E8E-A59E-DE08810FF4A5}" presName="sibTrans" presStyleCnt="0"/>
      <dgm:spPr/>
      <dgm:t>
        <a:bodyPr/>
        <a:lstStyle/>
        <a:p>
          <a:endParaRPr lang="en-US"/>
        </a:p>
      </dgm:t>
    </dgm:pt>
    <dgm:pt modelId="{EE46CAEA-2BA4-4CCE-87E4-107F83203921}" type="pres">
      <dgm:prSet presAssocID="{621F3954-6B3F-44BA-8B56-45B37F2671E2}" presName="node" presStyleLbl="node1" presStyleIdx="1" presStyleCnt="7" custScaleX="83990" custScaleY="86267" custLinFactX="-5418" custLinFactNeighborX="-100000" custLinFactNeighborY="43756">
        <dgm:presLayoutVars>
          <dgm:bulletEnabled val="1"/>
        </dgm:presLayoutVars>
      </dgm:prSet>
      <dgm:spPr/>
      <dgm:t>
        <a:bodyPr/>
        <a:lstStyle/>
        <a:p>
          <a:endParaRPr lang="en-US"/>
        </a:p>
      </dgm:t>
    </dgm:pt>
    <dgm:pt modelId="{CF8D7148-9850-4A55-810C-FEADA22C8FEB}" type="pres">
      <dgm:prSet presAssocID="{A5165A64-6856-4C8F-A666-51ED7D08990D}" presName="sibTrans" presStyleCnt="0"/>
      <dgm:spPr/>
      <dgm:t>
        <a:bodyPr/>
        <a:lstStyle/>
        <a:p>
          <a:endParaRPr lang="en-US"/>
        </a:p>
      </dgm:t>
    </dgm:pt>
    <dgm:pt modelId="{68EA17DA-EF54-46B6-B9F2-F8C49A7D751D}" type="pres">
      <dgm:prSet presAssocID="{FD148CD7-C5D0-421B-9012-BA10DACEE5CA}" presName="node" presStyleLbl="node1" presStyleIdx="2" presStyleCnt="7" custScaleX="102533" custScaleY="174415" custLinFactNeighborX="18918" custLinFactNeighborY="42561">
        <dgm:presLayoutVars>
          <dgm:bulletEnabled val="1"/>
        </dgm:presLayoutVars>
      </dgm:prSet>
      <dgm:spPr/>
      <dgm:t>
        <a:bodyPr/>
        <a:lstStyle/>
        <a:p>
          <a:endParaRPr lang="en-US"/>
        </a:p>
      </dgm:t>
    </dgm:pt>
    <dgm:pt modelId="{884B5C3D-152F-4311-BCE9-1ED3E962615F}" type="pres">
      <dgm:prSet presAssocID="{CBB82C42-79B2-4A8B-81CC-61095FD76CE0}" presName="sibTrans" presStyleCnt="0"/>
      <dgm:spPr/>
      <dgm:t>
        <a:bodyPr/>
        <a:lstStyle/>
        <a:p>
          <a:endParaRPr lang="en-US"/>
        </a:p>
      </dgm:t>
    </dgm:pt>
    <dgm:pt modelId="{90A5D5D7-B622-4526-BCC2-A83BC75CD905}" type="pres">
      <dgm:prSet presAssocID="{C6A8883E-ABD8-41BB-A656-E058E10F11F1}" presName="node" presStyleLbl="node1" presStyleIdx="3" presStyleCnt="7" custScaleX="87239" custScaleY="90157" custLinFactX="46901" custLinFactNeighborX="100000" custLinFactNeighborY="-92296">
        <dgm:presLayoutVars>
          <dgm:bulletEnabled val="1"/>
        </dgm:presLayoutVars>
      </dgm:prSet>
      <dgm:spPr/>
      <dgm:t>
        <a:bodyPr/>
        <a:lstStyle/>
        <a:p>
          <a:endParaRPr lang="en-US"/>
        </a:p>
      </dgm:t>
    </dgm:pt>
    <dgm:pt modelId="{A240F38C-3FA6-4D90-A633-9BA4BD42F896}" type="pres">
      <dgm:prSet presAssocID="{7B42C12F-607B-4CE7-93DE-6E1C5505F91C}" presName="sibTrans" presStyleCnt="0"/>
      <dgm:spPr/>
      <dgm:t>
        <a:bodyPr/>
        <a:lstStyle/>
        <a:p>
          <a:endParaRPr lang="en-US"/>
        </a:p>
      </dgm:t>
    </dgm:pt>
    <dgm:pt modelId="{7C4740A7-9F19-40FA-BB23-C95FA2F3167E}" type="pres">
      <dgm:prSet presAssocID="{80C6516B-0C3E-4A66-8DCF-CBE22DBFCFE8}" presName="node" presStyleLbl="node1" presStyleIdx="4" presStyleCnt="7" custScaleX="88582" custScaleY="91476" custLinFactNeighborX="59398" custLinFactNeighborY="5130">
        <dgm:presLayoutVars>
          <dgm:bulletEnabled val="1"/>
        </dgm:presLayoutVars>
      </dgm:prSet>
      <dgm:spPr/>
      <dgm:t>
        <a:bodyPr/>
        <a:lstStyle/>
        <a:p>
          <a:endParaRPr lang="en-US"/>
        </a:p>
      </dgm:t>
    </dgm:pt>
    <dgm:pt modelId="{A58927BA-D696-400B-979A-61F6EF091411}" type="pres">
      <dgm:prSet presAssocID="{95FEF68D-6713-413B-A4FC-DBF586222EEE}" presName="sibTrans" presStyleCnt="0"/>
      <dgm:spPr/>
      <dgm:t>
        <a:bodyPr/>
        <a:lstStyle/>
        <a:p>
          <a:endParaRPr lang="en-US"/>
        </a:p>
      </dgm:t>
    </dgm:pt>
    <dgm:pt modelId="{F0358564-9380-4563-BCC6-23B07D89DE5B}" type="pres">
      <dgm:prSet presAssocID="{3FB0C856-3C53-428E-AC30-41C3965CA552}" presName="node" presStyleLbl="node1" presStyleIdx="5" presStyleCnt="7" custScaleX="82808" custScaleY="102623" custLinFactX="-49716" custLinFactY="4509" custLinFactNeighborX="-100000" custLinFactNeighborY="100000">
        <dgm:presLayoutVars>
          <dgm:bulletEnabled val="1"/>
        </dgm:presLayoutVars>
      </dgm:prSet>
      <dgm:spPr/>
      <dgm:t>
        <a:bodyPr/>
        <a:lstStyle/>
        <a:p>
          <a:endParaRPr lang="en-US"/>
        </a:p>
      </dgm:t>
    </dgm:pt>
    <dgm:pt modelId="{F41F9A1B-F5B1-4F7C-A504-35F7611465BC}" type="pres">
      <dgm:prSet presAssocID="{F5A61928-1D5A-4753-A577-5CB73D9B215A}" presName="sibTrans" presStyleCnt="0"/>
      <dgm:spPr/>
      <dgm:t>
        <a:bodyPr/>
        <a:lstStyle/>
        <a:p>
          <a:endParaRPr lang="en-US"/>
        </a:p>
      </dgm:t>
    </dgm:pt>
    <dgm:pt modelId="{2F7FA04F-12A0-4EB7-B245-C1EA4C533C82}" type="pres">
      <dgm:prSet presAssocID="{49315D18-8655-4966-B905-1FE7AA67E132}" presName="node" presStyleLbl="node1" presStyleIdx="6" presStyleCnt="7" custScaleX="78734" custScaleY="99770" custLinFactNeighborX="-31468" custLinFactNeighborY="30378">
        <dgm:presLayoutVars>
          <dgm:bulletEnabled val="1"/>
        </dgm:presLayoutVars>
      </dgm:prSet>
      <dgm:spPr/>
      <dgm:t>
        <a:bodyPr/>
        <a:lstStyle/>
        <a:p>
          <a:endParaRPr lang="en-US"/>
        </a:p>
      </dgm:t>
    </dgm:pt>
  </dgm:ptLst>
  <dgm:cxnLst>
    <dgm:cxn modelId="{818A185F-2648-423B-AC28-8FE035C7C83E}" type="presOf" srcId="{621F3954-6B3F-44BA-8B56-45B37F2671E2}" destId="{EE46CAEA-2BA4-4CCE-87E4-107F83203921}" srcOrd="0" destOrd="0" presId="urn:microsoft.com/office/officeart/2005/8/layout/default#3"/>
    <dgm:cxn modelId="{89080BE0-B775-4BE3-932E-248DF154E693}" type="presOf" srcId="{C30ABD33-30F1-4173-BA2D-67702F87E325}" destId="{2185C29E-DC4F-46A1-B5BD-6293DD867197}" srcOrd="0" destOrd="0" presId="urn:microsoft.com/office/officeart/2005/8/layout/default#3"/>
    <dgm:cxn modelId="{5A8034FD-34FA-4B47-91D4-74B6C5FD6F73}" srcId="{C30ABD33-30F1-4173-BA2D-67702F87E325}" destId="{291CD902-6FA5-4288-BB0C-21C2F1C60CC6}" srcOrd="0" destOrd="0" parTransId="{6E6A9767-FAC1-4DE6-BC5D-28A5FBD81A24}" sibTransId="{30E6B257-386A-4E8E-A59E-DE08810FF4A5}"/>
    <dgm:cxn modelId="{2C279118-D4A6-4C30-8096-BD6ED8876F91}" srcId="{C30ABD33-30F1-4173-BA2D-67702F87E325}" destId="{49315D18-8655-4966-B905-1FE7AA67E132}" srcOrd="6" destOrd="0" parTransId="{30CD7455-A6C8-47DC-9D12-F6876627D38E}" sibTransId="{9C72369A-519D-4DF1-B4B4-6CEE30244FA8}"/>
    <dgm:cxn modelId="{A3CDCA3D-08D2-4C6B-B86A-1B324504FCDC}" type="presOf" srcId="{80C6516B-0C3E-4A66-8DCF-CBE22DBFCFE8}" destId="{7C4740A7-9F19-40FA-BB23-C95FA2F3167E}" srcOrd="0" destOrd="0" presId="urn:microsoft.com/office/officeart/2005/8/layout/default#3"/>
    <dgm:cxn modelId="{0A78762B-4A80-4A1E-9D53-8F928BDB10D4}" type="presOf" srcId="{FD148CD7-C5D0-421B-9012-BA10DACEE5CA}" destId="{68EA17DA-EF54-46B6-B9F2-F8C49A7D751D}" srcOrd="0" destOrd="0" presId="urn:microsoft.com/office/officeart/2005/8/layout/default#3"/>
    <dgm:cxn modelId="{FFD9A0BE-FEA9-4DAB-B237-70010CF66D96}" type="presOf" srcId="{3FB0C856-3C53-428E-AC30-41C3965CA552}" destId="{F0358564-9380-4563-BCC6-23B07D89DE5B}" srcOrd="0" destOrd="0" presId="urn:microsoft.com/office/officeart/2005/8/layout/default#3"/>
    <dgm:cxn modelId="{8ACDF693-F0D9-4997-8FD3-448B2C5F08C0}" srcId="{C30ABD33-30F1-4173-BA2D-67702F87E325}" destId="{3FB0C856-3C53-428E-AC30-41C3965CA552}" srcOrd="5" destOrd="0" parTransId="{50B225BD-C9B6-4961-94AB-F4B9365119F4}" sibTransId="{F5A61928-1D5A-4753-A577-5CB73D9B215A}"/>
    <dgm:cxn modelId="{A9C9DDE4-FE1F-4F07-B916-F2E9D35B9653}" type="presOf" srcId="{291CD902-6FA5-4288-BB0C-21C2F1C60CC6}" destId="{6BCB6F61-4437-465E-8AB7-A28243EDCADF}" srcOrd="0" destOrd="0" presId="urn:microsoft.com/office/officeart/2005/8/layout/default#3"/>
    <dgm:cxn modelId="{7836D8B9-FDDC-49F6-B423-EE2EE8E30487}" srcId="{C30ABD33-30F1-4173-BA2D-67702F87E325}" destId="{FD148CD7-C5D0-421B-9012-BA10DACEE5CA}" srcOrd="2" destOrd="0" parTransId="{AC78A490-CE70-43BC-BE6D-C8B53C8BC224}" sibTransId="{CBB82C42-79B2-4A8B-81CC-61095FD76CE0}"/>
    <dgm:cxn modelId="{1A512154-F25A-49EF-8530-15E0AE87941D}" srcId="{C30ABD33-30F1-4173-BA2D-67702F87E325}" destId="{C6A8883E-ABD8-41BB-A656-E058E10F11F1}" srcOrd="3" destOrd="0" parTransId="{A758CA35-BECD-4F71-BBC3-1CDE54F41D6F}" sibTransId="{7B42C12F-607B-4CE7-93DE-6E1C5505F91C}"/>
    <dgm:cxn modelId="{B012C746-8C6E-45D2-B16B-B35163202CC5}" type="presOf" srcId="{C6A8883E-ABD8-41BB-A656-E058E10F11F1}" destId="{90A5D5D7-B622-4526-BCC2-A83BC75CD905}" srcOrd="0" destOrd="0" presId="urn:microsoft.com/office/officeart/2005/8/layout/default#3"/>
    <dgm:cxn modelId="{A9DBA875-258C-4B0C-8316-417AE44BEABB}" srcId="{C30ABD33-30F1-4173-BA2D-67702F87E325}" destId="{621F3954-6B3F-44BA-8B56-45B37F2671E2}" srcOrd="1" destOrd="0" parTransId="{E4508E51-E55E-4FFE-A811-DAEF297D2077}" sibTransId="{A5165A64-6856-4C8F-A666-51ED7D08990D}"/>
    <dgm:cxn modelId="{79EE7DEB-73BE-4EC1-AB31-FB1DD40E0F6D}" type="presOf" srcId="{49315D18-8655-4966-B905-1FE7AA67E132}" destId="{2F7FA04F-12A0-4EB7-B245-C1EA4C533C82}" srcOrd="0" destOrd="0" presId="urn:microsoft.com/office/officeart/2005/8/layout/default#3"/>
    <dgm:cxn modelId="{54013A41-3D77-49BA-9E82-7E9A8D3120D1}" srcId="{C30ABD33-30F1-4173-BA2D-67702F87E325}" destId="{80C6516B-0C3E-4A66-8DCF-CBE22DBFCFE8}" srcOrd="4" destOrd="0" parTransId="{47DFB490-715F-456C-BCDD-648307D7E8B3}" sibTransId="{95FEF68D-6713-413B-A4FC-DBF586222EEE}"/>
    <dgm:cxn modelId="{82CCB3B6-CFF0-4169-BB43-0971991725A6}" type="presParOf" srcId="{2185C29E-DC4F-46A1-B5BD-6293DD867197}" destId="{6BCB6F61-4437-465E-8AB7-A28243EDCADF}" srcOrd="0" destOrd="0" presId="urn:microsoft.com/office/officeart/2005/8/layout/default#3"/>
    <dgm:cxn modelId="{200534D6-4A94-4EBF-852F-16D742A4154A}" type="presParOf" srcId="{2185C29E-DC4F-46A1-B5BD-6293DD867197}" destId="{7CD1AB0F-7D90-455E-AFB2-1F958413F721}" srcOrd="1" destOrd="0" presId="urn:microsoft.com/office/officeart/2005/8/layout/default#3"/>
    <dgm:cxn modelId="{4722E5A2-7453-4625-A899-371B10D75C8F}" type="presParOf" srcId="{2185C29E-DC4F-46A1-B5BD-6293DD867197}" destId="{EE46CAEA-2BA4-4CCE-87E4-107F83203921}" srcOrd="2" destOrd="0" presId="urn:microsoft.com/office/officeart/2005/8/layout/default#3"/>
    <dgm:cxn modelId="{9F330FD9-C9B7-4496-B760-04352E176C63}" type="presParOf" srcId="{2185C29E-DC4F-46A1-B5BD-6293DD867197}" destId="{CF8D7148-9850-4A55-810C-FEADA22C8FEB}" srcOrd="3" destOrd="0" presId="urn:microsoft.com/office/officeart/2005/8/layout/default#3"/>
    <dgm:cxn modelId="{BEB06AF3-8BA6-4A1F-81B6-2380928073F7}" type="presParOf" srcId="{2185C29E-DC4F-46A1-B5BD-6293DD867197}" destId="{68EA17DA-EF54-46B6-B9F2-F8C49A7D751D}" srcOrd="4" destOrd="0" presId="urn:microsoft.com/office/officeart/2005/8/layout/default#3"/>
    <dgm:cxn modelId="{0E22C4DD-A619-4608-B7AF-438EC40F07C1}" type="presParOf" srcId="{2185C29E-DC4F-46A1-B5BD-6293DD867197}" destId="{884B5C3D-152F-4311-BCE9-1ED3E962615F}" srcOrd="5" destOrd="0" presId="urn:microsoft.com/office/officeart/2005/8/layout/default#3"/>
    <dgm:cxn modelId="{49367E4C-F14B-4600-BF10-9660B5229433}" type="presParOf" srcId="{2185C29E-DC4F-46A1-B5BD-6293DD867197}" destId="{90A5D5D7-B622-4526-BCC2-A83BC75CD905}" srcOrd="6" destOrd="0" presId="urn:microsoft.com/office/officeart/2005/8/layout/default#3"/>
    <dgm:cxn modelId="{C2540CCC-2586-49BD-A49D-492B6E27D932}" type="presParOf" srcId="{2185C29E-DC4F-46A1-B5BD-6293DD867197}" destId="{A240F38C-3FA6-4D90-A633-9BA4BD42F896}" srcOrd="7" destOrd="0" presId="urn:microsoft.com/office/officeart/2005/8/layout/default#3"/>
    <dgm:cxn modelId="{B0F45FD3-79FF-4FF9-9C1B-E97D92E038BE}" type="presParOf" srcId="{2185C29E-DC4F-46A1-B5BD-6293DD867197}" destId="{7C4740A7-9F19-40FA-BB23-C95FA2F3167E}" srcOrd="8" destOrd="0" presId="urn:microsoft.com/office/officeart/2005/8/layout/default#3"/>
    <dgm:cxn modelId="{B8CD3F28-04B5-4982-805D-B2039B8DB44F}" type="presParOf" srcId="{2185C29E-DC4F-46A1-B5BD-6293DD867197}" destId="{A58927BA-D696-400B-979A-61F6EF091411}" srcOrd="9" destOrd="0" presId="urn:microsoft.com/office/officeart/2005/8/layout/default#3"/>
    <dgm:cxn modelId="{3454C853-3603-40A9-9D15-82FAF13A3504}" type="presParOf" srcId="{2185C29E-DC4F-46A1-B5BD-6293DD867197}" destId="{F0358564-9380-4563-BCC6-23B07D89DE5B}" srcOrd="10" destOrd="0" presId="urn:microsoft.com/office/officeart/2005/8/layout/default#3"/>
    <dgm:cxn modelId="{39B8D44C-B878-47FD-9E85-520A0109FFCB}" type="presParOf" srcId="{2185C29E-DC4F-46A1-B5BD-6293DD867197}" destId="{F41F9A1B-F5B1-4F7C-A504-35F7611465BC}" srcOrd="11" destOrd="0" presId="urn:microsoft.com/office/officeart/2005/8/layout/default#3"/>
    <dgm:cxn modelId="{29C31434-04DD-4C1F-BB6F-7F1B1C95021F}" type="presParOf" srcId="{2185C29E-DC4F-46A1-B5BD-6293DD867197}" destId="{2F7FA04F-12A0-4EB7-B245-C1EA4C533C82}" srcOrd="12" destOrd="0" presId="urn:microsoft.com/office/officeart/2005/8/layout/default#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EE4962F-9559-4E01-B0EF-A3E9F88B22D8}" type="doc">
      <dgm:prSet loTypeId="urn:microsoft.com/office/officeart/2009/layout/ReverseList" loCatId="relationship" qsTypeId="urn:microsoft.com/office/officeart/2005/8/quickstyle/simple1" qsCatId="simple" csTypeId="urn:microsoft.com/office/officeart/2005/8/colors/colorful2" csCatId="colorful" phldr="1"/>
      <dgm:spPr/>
      <dgm:t>
        <a:bodyPr/>
        <a:lstStyle/>
        <a:p>
          <a:endParaRPr lang="en-US"/>
        </a:p>
      </dgm:t>
    </dgm:pt>
    <dgm:pt modelId="{3C96253C-DFE0-47EA-AD4C-5E652F11672F}">
      <dgm:prSet phldrT="[Text]"/>
      <dgm:spPr/>
      <dgm:t>
        <a:bodyPr/>
        <a:lstStyle/>
        <a:p>
          <a:r>
            <a:rPr lang="en-US" dirty="0" smtClean="0"/>
            <a:t>Indicators</a:t>
          </a:r>
          <a:endParaRPr lang="en-US" dirty="0"/>
        </a:p>
      </dgm:t>
    </dgm:pt>
    <dgm:pt modelId="{4C5FBE73-97D2-485C-8423-212D2114C2B7}" type="parTrans" cxnId="{91A42666-91FE-4305-9F64-092E0C921B58}">
      <dgm:prSet/>
      <dgm:spPr/>
      <dgm:t>
        <a:bodyPr/>
        <a:lstStyle/>
        <a:p>
          <a:endParaRPr lang="en-US"/>
        </a:p>
      </dgm:t>
    </dgm:pt>
    <dgm:pt modelId="{49DB775F-BE08-4451-BC4A-F326A6550B9B}" type="sibTrans" cxnId="{91A42666-91FE-4305-9F64-092E0C921B58}">
      <dgm:prSet/>
      <dgm:spPr/>
      <dgm:t>
        <a:bodyPr/>
        <a:lstStyle/>
        <a:p>
          <a:endParaRPr lang="en-US"/>
        </a:p>
      </dgm:t>
    </dgm:pt>
    <dgm:pt modelId="{AE44EAE8-52B4-42A6-A2A4-6720A3F0E492}">
      <dgm:prSet phldrT="[Text]"/>
      <dgm:spPr/>
      <dgm:t>
        <a:bodyPr/>
        <a:lstStyle/>
        <a:p>
          <a:r>
            <a:rPr lang="en-US" dirty="0" smtClean="0"/>
            <a:t>Evidence</a:t>
          </a:r>
          <a:endParaRPr lang="en-US" dirty="0"/>
        </a:p>
      </dgm:t>
    </dgm:pt>
    <dgm:pt modelId="{DCA14D47-2960-4BCB-AA65-403B09B5C52D}" type="parTrans" cxnId="{65A1AEE8-0EF8-44BC-92A8-9A681B972302}">
      <dgm:prSet/>
      <dgm:spPr/>
      <dgm:t>
        <a:bodyPr/>
        <a:lstStyle/>
        <a:p>
          <a:endParaRPr lang="en-US"/>
        </a:p>
      </dgm:t>
    </dgm:pt>
    <dgm:pt modelId="{16730198-1CF1-41DC-8F92-A47EB5ACDC68}" type="sibTrans" cxnId="{65A1AEE8-0EF8-44BC-92A8-9A681B972302}">
      <dgm:prSet/>
      <dgm:spPr/>
      <dgm:t>
        <a:bodyPr/>
        <a:lstStyle/>
        <a:p>
          <a:endParaRPr lang="en-US"/>
        </a:p>
      </dgm:t>
    </dgm:pt>
    <dgm:pt modelId="{DD4140E6-8AC9-4C96-A0BD-36540DF00DCE}" type="pres">
      <dgm:prSet presAssocID="{1EE4962F-9559-4E01-B0EF-A3E9F88B22D8}" presName="Name0" presStyleCnt="0">
        <dgm:presLayoutVars>
          <dgm:chMax val="2"/>
          <dgm:chPref val="2"/>
          <dgm:animLvl val="lvl"/>
        </dgm:presLayoutVars>
      </dgm:prSet>
      <dgm:spPr/>
      <dgm:t>
        <a:bodyPr/>
        <a:lstStyle/>
        <a:p>
          <a:endParaRPr lang="en-US"/>
        </a:p>
      </dgm:t>
    </dgm:pt>
    <dgm:pt modelId="{49E065DE-7BAA-4105-8D1E-9C3AE93FA9D4}" type="pres">
      <dgm:prSet presAssocID="{1EE4962F-9559-4E01-B0EF-A3E9F88B22D8}" presName="LeftText" presStyleLbl="revTx" presStyleIdx="0" presStyleCnt="0">
        <dgm:presLayoutVars>
          <dgm:bulletEnabled val="1"/>
        </dgm:presLayoutVars>
      </dgm:prSet>
      <dgm:spPr/>
      <dgm:t>
        <a:bodyPr/>
        <a:lstStyle/>
        <a:p>
          <a:endParaRPr lang="en-US"/>
        </a:p>
      </dgm:t>
    </dgm:pt>
    <dgm:pt modelId="{6D46D773-6630-45C4-ABBC-EC6D0E5D5157}" type="pres">
      <dgm:prSet presAssocID="{1EE4962F-9559-4E01-B0EF-A3E9F88B22D8}" presName="LeftNode" presStyleLbl="bgImgPlace1" presStyleIdx="0" presStyleCnt="2" custScaleX="214656" custLinFactNeighborX="-56997" custLinFactNeighborY="0">
        <dgm:presLayoutVars>
          <dgm:chMax val="2"/>
          <dgm:chPref val="2"/>
        </dgm:presLayoutVars>
      </dgm:prSet>
      <dgm:spPr/>
      <dgm:t>
        <a:bodyPr/>
        <a:lstStyle/>
        <a:p>
          <a:endParaRPr lang="en-US"/>
        </a:p>
      </dgm:t>
    </dgm:pt>
    <dgm:pt modelId="{7A3951B3-2915-4DA3-AECB-F27F94DD92B4}" type="pres">
      <dgm:prSet presAssocID="{1EE4962F-9559-4E01-B0EF-A3E9F88B22D8}" presName="RightText" presStyleLbl="revTx" presStyleIdx="0" presStyleCnt="0">
        <dgm:presLayoutVars>
          <dgm:bulletEnabled val="1"/>
        </dgm:presLayoutVars>
      </dgm:prSet>
      <dgm:spPr/>
      <dgm:t>
        <a:bodyPr/>
        <a:lstStyle/>
        <a:p>
          <a:endParaRPr lang="en-US"/>
        </a:p>
      </dgm:t>
    </dgm:pt>
    <dgm:pt modelId="{4EE15895-3755-4572-A927-DE5EEFAF3508}" type="pres">
      <dgm:prSet presAssocID="{1EE4962F-9559-4E01-B0EF-A3E9F88B22D8}" presName="RightNode" presStyleLbl="bgImgPlace1" presStyleIdx="1" presStyleCnt="2" custScaleX="199442" custLinFactNeighborX="48090" custLinFactNeighborY="0">
        <dgm:presLayoutVars>
          <dgm:chMax val="0"/>
          <dgm:chPref val="0"/>
        </dgm:presLayoutVars>
      </dgm:prSet>
      <dgm:spPr/>
      <dgm:t>
        <a:bodyPr/>
        <a:lstStyle/>
        <a:p>
          <a:endParaRPr lang="en-US"/>
        </a:p>
      </dgm:t>
    </dgm:pt>
    <dgm:pt modelId="{862E0181-96C2-4305-B5F9-655E5A4E8EF2}" type="pres">
      <dgm:prSet presAssocID="{1EE4962F-9559-4E01-B0EF-A3E9F88B22D8}" presName="TopArrow" presStyleLbl="node1" presStyleIdx="0" presStyleCnt="2"/>
      <dgm:spPr/>
    </dgm:pt>
    <dgm:pt modelId="{A8AA46FF-B54F-4316-B784-8E0728B1E36E}" type="pres">
      <dgm:prSet presAssocID="{1EE4962F-9559-4E01-B0EF-A3E9F88B22D8}" presName="BottomArrow" presStyleLbl="node1" presStyleIdx="1" presStyleCnt="2"/>
      <dgm:spPr/>
    </dgm:pt>
  </dgm:ptLst>
  <dgm:cxnLst>
    <dgm:cxn modelId="{529C41EC-7139-4F61-B711-2078C7DDB393}" type="presOf" srcId="{AE44EAE8-52B4-42A6-A2A4-6720A3F0E492}" destId="{7A3951B3-2915-4DA3-AECB-F27F94DD92B4}" srcOrd="0" destOrd="0" presId="urn:microsoft.com/office/officeart/2009/layout/ReverseList"/>
    <dgm:cxn modelId="{9387D855-1F86-4C0C-BC22-60866DDF5051}" type="presOf" srcId="{1EE4962F-9559-4E01-B0EF-A3E9F88B22D8}" destId="{DD4140E6-8AC9-4C96-A0BD-36540DF00DCE}" srcOrd="0" destOrd="0" presId="urn:microsoft.com/office/officeart/2009/layout/ReverseList"/>
    <dgm:cxn modelId="{DDDCCF9B-A346-4479-876E-D483D8442174}" type="presOf" srcId="{AE44EAE8-52B4-42A6-A2A4-6720A3F0E492}" destId="{4EE15895-3755-4572-A927-DE5EEFAF3508}" srcOrd="1" destOrd="0" presId="urn:microsoft.com/office/officeart/2009/layout/ReverseList"/>
    <dgm:cxn modelId="{65A1AEE8-0EF8-44BC-92A8-9A681B972302}" srcId="{1EE4962F-9559-4E01-B0EF-A3E9F88B22D8}" destId="{AE44EAE8-52B4-42A6-A2A4-6720A3F0E492}" srcOrd="1" destOrd="0" parTransId="{DCA14D47-2960-4BCB-AA65-403B09B5C52D}" sibTransId="{16730198-1CF1-41DC-8F92-A47EB5ACDC68}"/>
    <dgm:cxn modelId="{09D8EFD1-08AD-4D66-9A6F-D07F4B42F038}" type="presOf" srcId="{3C96253C-DFE0-47EA-AD4C-5E652F11672F}" destId="{49E065DE-7BAA-4105-8D1E-9C3AE93FA9D4}" srcOrd="0" destOrd="0" presId="urn:microsoft.com/office/officeart/2009/layout/ReverseList"/>
    <dgm:cxn modelId="{91A42666-91FE-4305-9F64-092E0C921B58}" srcId="{1EE4962F-9559-4E01-B0EF-A3E9F88B22D8}" destId="{3C96253C-DFE0-47EA-AD4C-5E652F11672F}" srcOrd="0" destOrd="0" parTransId="{4C5FBE73-97D2-485C-8423-212D2114C2B7}" sibTransId="{49DB775F-BE08-4451-BC4A-F326A6550B9B}"/>
    <dgm:cxn modelId="{DFFF5352-6D82-4909-A695-D22ACDD95EEF}" type="presOf" srcId="{3C96253C-DFE0-47EA-AD4C-5E652F11672F}" destId="{6D46D773-6630-45C4-ABBC-EC6D0E5D5157}" srcOrd="1" destOrd="0" presId="urn:microsoft.com/office/officeart/2009/layout/ReverseList"/>
    <dgm:cxn modelId="{A0F6F876-FB22-4E00-BEF8-2A4013548126}" type="presParOf" srcId="{DD4140E6-8AC9-4C96-A0BD-36540DF00DCE}" destId="{49E065DE-7BAA-4105-8D1E-9C3AE93FA9D4}" srcOrd="0" destOrd="0" presId="urn:microsoft.com/office/officeart/2009/layout/ReverseList"/>
    <dgm:cxn modelId="{B78C1F15-5C75-48FD-8C68-66BECB206030}" type="presParOf" srcId="{DD4140E6-8AC9-4C96-A0BD-36540DF00DCE}" destId="{6D46D773-6630-45C4-ABBC-EC6D0E5D5157}" srcOrd="1" destOrd="0" presId="urn:microsoft.com/office/officeart/2009/layout/ReverseList"/>
    <dgm:cxn modelId="{C87E4974-7AA1-443B-8FD4-DAA1C7DC7883}" type="presParOf" srcId="{DD4140E6-8AC9-4C96-A0BD-36540DF00DCE}" destId="{7A3951B3-2915-4DA3-AECB-F27F94DD92B4}" srcOrd="2" destOrd="0" presId="urn:microsoft.com/office/officeart/2009/layout/ReverseList"/>
    <dgm:cxn modelId="{2A5AA25B-3CDF-4D79-BF33-31D2AD0F0410}" type="presParOf" srcId="{DD4140E6-8AC9-4C96-A0BD-36540DF00DCE}" destId="{4EE15895-3755-4572-A927-DE5EEFAF3508}" srcOrd="3" destOrd="0" presId="urn:microsoft.com/office/officeart/2009/layout/ReverseList"/>
    <dgm:cxn modelId="{BD44F751-8D69-41C6-89DC-E83FA7BAE013}" type="presParOf" srcId="{DD4140E6-8AC9-4C96-A0BD-36540DF00DCE}" destId="{862E0181-96C2-4305-B5F9-655E5A4E8EF2}" srcOrd="4" destOrd="0" presId="urn:microsoft.com/office/officeart/2009/layout/ReverseList"/>
    <dgm:cxn modelId="{C6B39AE9-B6A3-4CCC-AB8C-A7AB24C72CAF}" type="presParOf" srcId="{DD4140E6-8AC9-4C96-A0BD-36540DF00DCE}" destId="{A8AA46FF-B54F-4316-B784-8E0728B1E36E}" srcOrd="5" destOrd="0" presId="urn:microsoft.com/office/officeart/2009/layout/Reverse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BCB6F61-4437-465E-8AB7-A28243EDCADF}">
      <dsp:nvSpPr>
        <dsp:cNvPr id="0" name=""/>
        <dsp:cNvSpPr/>
      </dsp:nvSpPr>
      <dsp:spPr>
        <a:xfrm>
          <a:off x="3360117" y="266120"/>
          <a:ext cx="2402683" cy="1441610"/>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Introduction to Implementing ROMA for Boards</a:t>
          </a:r>
          <a:endParaRPr lang="en-US" sz="2300" kern="1200" dirty="0"/>
        </a:p>
      </dsp:txBody>
      <dsp:txXfrm>
        <a:off x="3360117" y="266120"/>
        <a:ext cx="2402683" cy="1441610"/>
      </dsp:txXfrm>
    </dsp:sp>
    <dsp:sp modelId="{EE46CAEA-2BA4-4CCE-87E4-107F83203921}">
      <dsp:nvSpPr>
        <dsp:cNvPr id="0" name=""/>
        <dsp:cNvSpPr/>
      </dsp:nvSpPr>
      <dsp:spPr>
        <a:xfrm>
          <a:off x="844843" y="1619483"/>
          <a:ext cx="2018014" cy="1243633"/>
        </a:xfrm>
        <a:prstGeom prst="rect">
          <a:avLst/>
        </a:prstGeom>
        <a:solidFill>
          <a:schemeClr val="accent4">
            <a:hueOff val="2656934"/>
            <a:satOff val="3330"/>
            <a:lumOff val="-156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Community Needs Assessments</a:t>
          </a:r>
          <a:endParaRPr lang="en-US" sz="2300" kern="1200" dirty="0"/>
        </a:p>
      </dsp:txBody>
      <dsp:txXfrm>
        <a:off x="844843" y="1619483"/>
        <a:ext cx="2018014" cy="1243633"/>
      </dsp:txXfrm>
    </dsp:sp>
    <dsp:sp modelId="{68EA17DA-EF54-46B6-B9F2-F8C49A7D751D}">
      <dsp:nvSpPr>
        <dsp:cNvPr id="0" name=""/>
        <dsp:cNvSpPr/>
      </dsp:nvSpPr>
      <dsp:spPr>
        <a:xfrm>
          <a:off x="6090527" y="966880"/>
          <a:ext cx="2463543" cy="2514384"/>
        </a:xfrm>
        <a:prstGeom prst="rect">
          <a:avLst/>
        </a:prstGeom>
        <a:solidFill>
          <a:schemeClr val="accent4">
            <a:hueOff val="5313867"/>
            <a:satOff val="6660"/>
            <a:lumOff val="-313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smtClean="0"/>
            <a:t>Creating a Local Theory of Change</a:t>
          </a:r>
          <a:endParaRPr lang="en-US" sz="2800" b="1" kern="1200" dirty="0"/>
        </a:p>
      </dsp:txBody>
      <dsp:txXfrm>
        <a:off x="6090527" y="966880"/>
        <a:ext cx="2463543" cy="2514384"/>
      </dsp:txXfrm>
    </dsp:sp>
    <dsp:sp modelId="{90A5D5D7-B622-4526-BCC2-A83BC75CD905}">
      <dsp:nvSpPr>
        <dsp:cNvPr id="0" name=""/>
        <dsp:cNvSpPr/>
      </dsp:nvSpPr>
      <dsp:spPr>
        <a:xfrm>
          <a:off x="3533422" y="1867276"/>
          <a:ext cx="2096077" cy="1299712"/>
        </a:xfrm>
        <a:prstGeom prst="rect">
          <a:avLst/>
        </a:prstGeom>
        <a:solidFill>
          <a:schemeClr val="accent4">
            <a:hueOff val="7970801"/>
            <a:satOff val="9990"/>
            <a:lumOff val="-470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Strategic Planning</a:t>
          </a:r>
          <a:endParaRPr lang="en-US" sz="2300" kern="1200" dirty="0"/>
        </a:p>
      </dsp:txBody>
      <dsp:txXfrm>
        <a:off x="3533422" y="1867276"/>
        <a:ext cx="2096077" cy="1299712"/>
      </dsp:txXfrm>
    </dsp:sp>
    <dsp:sp modelId="{7C4740A7-9F19-40FA-BB23-C95FA2F3167E}">
      <dsp:nvSpPr>
        <dsp:cNvPr id="0" name=""/>
        <dsp:cNvSpPr/>
      </dsp:nvSpPr>
      <dsp:spPr>
        <a:xfrm>
          <a:off x="3767348" y="3262272"/>
          <a:ext cx="2128345" cy="1318727"/>
        </a:xfrm>
        <a:prstGeom prst="rect">
          <a:avLst/>
        </a:prstGeom>
        <a:solidFill>
          <a:schemeClr val="accent4">
            <a:hueOff val="10627734"/>
            <a:satOff val="13321"/>
            <a:lumOff val="-627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Implementation of Services and Strategies</a:t>
          </a:r>
          <a:endParaRPr lang="en-US" sz="2300" kern="1200" dirty="0"/>
        </a:p>
      </dsp:txBody>
      <dsp:txXfrm>
        <a:off x="3767348" y="3262272"/>
        <a:ext cx="2128345" cy="1318727"/>
      </dsp:txXfrm>
    </dsp:sp>
    <dsp:sp modelId="{F0358564-9380-4563-BCC6-23B07D89DE5B}">
      <dsp:nvSpPr>
        <dsp:cNvPr id="0" name=""/>
        <dsp:cNvSpPr/>
      </dsp:nvSpPr>
      <dsp:spPr>
        <a:xfrm>
          <a:off x="1111613" y="3461286"/>
          <a:ext cx="1989614" cy="1479423"/>
        </a:xfrm>
        <a:prstGeom prst="rect">
          <a:avLst/>
        </a:prstGeom>
        <a:solidFill>
          <a:schemeClr val="accent4">
            <a:hueOff val="13284668"/>
            <a:satOff val="16651"/>
            <a:lumOff val="-784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Observing and Reporting Results</a:t>
          </a:r>
          <a:endParaRPr lang="en-US" sz="2300" kern="1200" dirty="0"/>
        </a:p>
      </dsp:txBody>
      <dsp:txXfrm>
        <a:off x="1111613" y="3461286"/>
        <a:ext cx="1989614" cy="1479423"/>
      </dsp:txXfrm>
    </dsp:sp>
    <dsp:sp modelId="{2F7FA04F-12A0-4EB7-B245-C1EA4C533C82}">
      <dsp:nvSpPr>
        <dsp:cNvPr id="0" name=""/>
        <dsp:cNvSpPr/>
      </dsp:nvSpPr>
      <dsp:spPr>
        <a:xfrm>
          <a:off x="6182621" y="3502415"/>
          <a:ext cx="1891728" cy="1438294"/>
        </a:xfrm>
        <a:prstGeom prst="rect">
          <a:avLst/>
        </a:prstGeom>
        <a:solidFill>
          <a:schemeClr val="accent4">
            <a:hueOff val="15941602"/>
            <a:satOff val="19981"/>
            <a:lumOff val="-941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Analysis and Evaluation</a:t>
          </a:r>
          <a:endParaRPr lang="en-US" sz="2300" kern="1200" dirty="0"/>
        </a:p>
      </dsp:txBody>
      <dsp:txXfrm>
        <a:off x="6182621" y="3502415"/>
        <a:ext cx="1891728" cy="1438294"/>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D46D773-6630-45C4-ABBC-EC6D0E5D5157}">
      <dsp:nvSpPr>
        <dsp:cNvPr id="0" name=""/>
        <dsp:cNvSpPr/>
      </dsp:nvSpPr>
      <dsp:spPr>
        <a:xfrm rot="16200000">
          <a:off x="513591" y="259288"/>
          <a:ext cx="2126782" cy="2789861"/>
        </a:xfrm>
        <a:prstGeom prst="round2SameRect">
          <a:avLst>
            <a:gd name="adj1" fmla="val 16670"/>
            <a:gd name="adj2" fmla="val 0"/>
          </a:avLst>
        </a:prstGeom>
        <a:solidFill>
          <a:schemeClr val="accent2">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830" tIns="273050" rIns="245745" bIns="273050" numCol="1" spcCol="1270" anchor="t" anchorCtr="0">
          <a:noAutofit/>
        </a:bodyPr>
        <a:lstStyle/>
        <a:p>
          <a:pPr lvl="0" algn="l" defTabSz="1911350">
            <a:lnSpc>
              <a:spcPct val="90000"/>
            </a:lnSpc>
            <a:spcBef>
              <a:spcPct val="0"/>
            </a:spcBef>
            <a:spcAft>
              <a:spcPct val="35000"/>
            </a:spcAft>
          </a:pPr>
          <a:r>
            <a:rPr lang="en-US" sz="4300" kern="1200" dirty="0" smtClean="0"/>
            <a:t>Indicators</a:t>
          </a:r>
          <a:endParaRPr lang="en-US" sz="4300" kern="1200" dirty="0"/>
        </a:p>
      </dsp:txBody>
      <dsp:txXfrm rot="16200000">
        <a:off x="513591" y="259288"/>
        <a:ext cx="2126782" cy="2789861"/>
      </dsp:txXfrm>
    </dsp:sp>
    <dsp:sp modelId="{4EE15895-3755-4572-A927-DE5EEFAF3508}">
      <dsp:nvSpPr>
        <dsp:cNvPr id="0" name=""/>
        <dsp:cNvSpPr/>
      </dsp:nvSpPr>
      <dsp:spPr>
        <a:xfrm rot="5400000">
          <a:off x="3238102" y="358155"/>
          <a:ext cx="2126782" cy="2592126"/>
        </a:xfrm>
        <a:prstGeom prst="round2SameRect">
          <a:avLst>
            <a:gd name="adj1" fmla="val 16670"/>
            <a:gd name="adj2" fmla="val 0"/>
          </a:avLst>
        </a:prstGeom>
        <a:solidFill>
          <a:schemeClr val="accent2">
            <a:tint val="50000"/>
            <a:hueOff val="-7697487"/>
            <a:satOff val="-21914"/>
            <a:lumOff val="1179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5745" tIns="273050" rIns="163830" bIns="273050" numCol="1" spcCol="1270" anchor="t" anchorCtr="0">
          <a:noAutofit/>
        </a:bodyPr>
        <a:lstStyle/>
        <a:p>
          <a:pPr lvl="0" algn="l" defTabSz="1911350">
            <a:lnSpc>
              <a:spcPct val="90000"/>
            </a:lnSpc>
            <a:spcBef>
              <a:spcPct val="0"/>
            </a:spcBef>
            <a:spcAft>
              <a:spcPct val="35000"/>
            </a:spcAft>
          </a:pPr>
          <a:r>
            <a:rPr lang="en-US" sz="4300" kern="1200" dirty="0" smtClean="0"/>
            <a:t>Evidence</a:t>
          </a:r>
          <a:endParaRPr lang="en-US" sz="4300" kern="1200" dirty="0"/>
        </a:p>
      </dsp:txBody>
      <dsp:txXfrm rot="5400000">
        <a:off x="3238102" y="358155"/>
        <a:ext cx="2126782" cy="2592126"/>
      </dsp:txXfrm>
    </dsp:sp>
    <dsp:sp modelId="{862E0181-96C2-4305-B5F9-655E5A4E8EF2}">
      <dsp:nvSpPr>
        <dsp:cNvPr id="0" name=""/>
        <dsp:cNvSpPr/>
      </dsp:nvSpPr>
      <dsp:spPr>
        <a:xfrm>
          <a:off x="2317633" y="0"/>
          <a:ext cx="1358705" cy="1358639"/>
        </a:xfrm>
        <a:prstGeom prst="circularArrow">
          <a:avLst>
            <a:gd name="adj1" fmla="val 12500"/>
            <a:gd name="adj2" fmla="val 1142322"/>
            <a:gd name="adj3" fmla="val 20457678"/>
            <a:gd name="adj4" fmla="val 10800000"/>
            <a:gd name="adj5" fmla="val 125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8AA46FF-B54F-4316-B784-8E0728B1E36E}">
      <dsp:nvSpPr>
        <dsp:cNvPr id="0" name=""/>
        <dsp:cNvSpPr/>
      </dsp:nvSpPr>
      <dsp:spPr>
        <a:xfrm rot="10800000">
          <a:off x="2317633" y="1949468"/>
          <a:ext cx="1358705" cy="1358639"/>
        </a:xfrm>
        <a:prstGeom prst="circularArrow">
          <a:avLst>
            <a:gd name="adj1" fmla="val 12500"/>
            <a:gd name="adj2" fmla="val 1142322"/>
            <a:gd name="adj3" fmla="val 20457678"/>
            <a:gd name="adj4" fmla="val 10800000"/>
            <a:gd name="adj5" fmla="val 12500"/>
          </a:avLst>
        </a:prstGeom>
        <a:solidFill>
          <a:schemeClr val="accent2">
            <a:hueOff val="-7098644"/>
            <a:satOff val="-63059"/>
            <a:lumOff val="1667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default#3">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4DA18F-859E-4A29-AD6C-B246B299942B}" type="datetimeFigureOut">
              <a:rPr lang="en-US" smtClean="0"/>
              <a:pPr/>
              <a:t>6/21/2018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F7C459-D342-4EA6-A363-4855F6D2F1B6}" type="slidenum">
              <a:rPr lang="en-US" smtClean="0"/>
              <a:pPr/>
              <a:t>‹#›</a:t>
            </a:fld>
            <a:endParaRPr lang="en-US"/>
          </a:p>
        </p:txBody>
      </p:sp>
    </p:spTree>
    <p:extLst>
      <p:ext uri="{BB962C8B-B14F-4D97-AF65-F5344CB8AC3E}">
        <p14:creationId xmlns:p14="http://schemas.microsoft.com/office/powerpoint/2010/main" xmlns="" val="1768430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FF7C459-D342-4EA6-A363-4855F6D2F1B6}" type="slidenum">
              <a:rPr lang="en-US" smtClean="0"/>
              <a:pPr/>
              <a:t>1</a:t>
            </a:fld>
            <a:endParaRPr lang="en-US"/>
          </a:p>
        </p:txBody>
      </p:sp>
    </p:spTree>
    <p:extLst>
      <p:ext uri="{BB962C8B-B14F-4D97-AF65-F5344CB8AC3E}">
        <p14:creationId xmlns:p14="http://schemas.microsoft.com/office/powerpoint/2010/main" xmlns="" val="17420455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fontAlgn="base"/>
            <a:r>
              <a:rPr lang="en-US" sz="1200" b="0" i="0" kern="1200" dirty="0" smtClean="0">
                <a:solidFill>
                  <a:schemeClr val="tx1"/>
                </a:solidFill>
                <a:latin typeface="+mn-lt"/>
                <a:ea typeface="+mn-ea"/>
                <a:cs typeface="+mn-cs"/>
              </a:rPr>
              <a:t>EXPLORING THE RELATIONSHIPS BETWEEN INDIVIDUALS' SOCIAL POSITION, NEIGHBOURHOOD CONTEXT AND THE SCALE OF NEIGHBOURHOOD</a:t>
            </a:r>
          </a:p>
          <a:p>
            <a:pPr fontAlgn="base"/>
            <a:r>
              <a:rPr lang="en-US" sz="1200" b="0" i="0" kern="1200" dirty="0" smtClean="0">
                <a:solidFill>
                  <a:schemeClr val="tx1"/>
                </a:solidFill>
                <a:latin typeface="+mn-lt"/>
                <a:ea typeface="+mn-ea"/>
                <a:cs typeface="+mn-cs"/>
              </a:rPr>
              <a:t>Authors Roger Andersson, Sako Musterd March 2010</a:t>
            </a:r>
          </a:p>
          <a:p>
            <a:r>
              <a:rPr lang="en-US" dirty="0" smtClean="0"/>
              <a:t>Avoiding high immigrant concentrations in particular neighbourhoods is another issue that fuels political debate and policy intervention in many Western European countries, Scandinavian countries included. However, there are clear gaps in the understanding of the relationship between neighbourhood composition and social outcomes. One of these gaps regards the scale of the neighbourhood; if there would be neighbourhood effects, what scale is it relevant to consider? Is mix good or bad for the social prospects of individuals at a level that is very local, for example a few neighbouring streets, or could mix be helpful at a somewhat higher scale? </a:t>
            </a:r>
            <a:endParaRPr lang="en-US" dirty="0"/>
          </a:p>
        </p:txBody>
      </p:sp>
      <p:sp>
        <p:nvSpPr>
          <p:cNvPr id="4" name="Slide Number Placeholder 3"/>
          <p:cNvSpPr>
            <a:spLocks noGrp="1"/>
          </p:cNvSpPr>
          <p:nvPr>
            <p:ph type="sldNum" sz="quarter" idx="10"/>
          </p:nvPr>
        </p:nvSpPr>
        <p:spPr/>
        <p:txBody>
          <a:bodyPr/>
          <a:lstStyle/>
          <a:p>
            <a:fld id="{62EDE217-C317-44A3-9130-AB516ACBDBA0}" type="slidenum">
              <a:rPr lang="en-US" smtClean="0"/>
              <a:pPr/>
              <a:t>10</a:t>
            </a:fld>
            <a:endParaRPr lang="en-US"/>
          </a:p>
        </p:txBody>
      </p:sp>
    </p:spTree>
    <p:extLst>
      <p:ext uri="{BB962C8B-B14F-4D97-AF65-F5344CB8AC3E}">
        <p14:creationId xmlns:p14="http://schemas.microsoft.com/office/powerpoint/2010/main" xmlns="" val="39288581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There are numerous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factors at play that clearly shows how poverty negatively affects the overall economy.</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  </a:t>
            </a:r>
          </a:p>
          <a:p>
            <a:r>
              <a:rPr lang="en-US" sz="1200" b="0" i="0" kern="1200" dirty="0" smtClean="0">
                <a:solidFill>
                  <a:schemeClr val="tx1"/>
                </a:solidFill>
                <a:latin typeface="+mn-lt"/>
                <a:ea typeface="+mn-ea"/>
                <a:cs typeface="+mn-cs"/>
              </a:rPr>
              <a:t>The cost of child poverty: </a:t>
            </a:r>
            <a:r>
              <a:rPr lang="en-US" sz="1200" b="1" i="0" kern="1200" dirty="0" smtClean="0">
                <a:solidFill>
                  <a:schemeClr val="tx1"/>
                </a:solidFill>
                <a:latin typeface="+mn-lt"/>
                <a:ea typeface="+mn-ea"/>
                <a:cs typeface="+mn-cs"/>
              </a:rPr>
              <a:t>$500 billion</a:t>
            </a:r>
            <a:r>
              <a:rPr lang="en-US" sz="1200" b="0" i="0" kern="1200" dirty="0" smtClean="0">
                <a:solidFill>
                  <a:schemeClr val="tx1"/>
                </a:solidFill>
                <a:latin typeface="+mn-lt"/>
                <a:ea typeface="+mn-ea"/>
                <a:cs typeface="+mn-cs"/>
              </a:rPr>
              <a:t> a year. The United States has the second-highest child poverty rate among the world's richest 35 nations, and the cost in economic and educational outcomes is half a </a:t>
            </a:r>
            <a:r>
              <a:rPr lang="en-US" sz="1200" b="1" i="0" kern="1200" dirty="0" smtClean="0">
                <a:solidFill>
                  <a:schemeClr val="tx1"/>
                </a:solidFill>
                <a:latin typeface="+mn-lt"/>
                <a:ea typeface="+mn-ea"/>
                <a:cs typeface="+mn-cs"/>
              </a:rPr>
              <a:t>trillion dollars</a:t>
            </a:r>
            <a:r>
              <a:rPr lang="en-US" sz="1200" b="0" i="0" kern="1200" dirty="0" smtClean="0">
                <a:solidFill>
                  <a:schemeClr val="tx1"/>
                </a:solidFill>
                <a:latin typeface="+mn-lt"/>
                <a:ea typeface="+mn-ea"/>
                <a:cs typeface="+mn-cs"/>
              </a:rPr>
              <a:t> a year, according to a new report by the Educational Testing Service. July 25, 2013.</a:t>
            </a:r>
          </a:p>
          <a:p>
            <a:endParaRPr lang="en-US" sz="1200" b="0" i="0" kern="1200" dirty="0" smtClean="0">
              <a:solidFill>
                <a:schemeClr val="tx1"/>
              </a:solidFill>
              <a:latin typeface="+mn-lt"/>
              <a:ea typeface="+mn-ea"/>
              <a:cs typeface="+mn-cs"/>
            </a:endParaRPr>
          </a:p>
          <a:p>
            <a:r>
              <a:rPr lang="en-US" dirty="0" smtClean="0"/>
              <a:t>Expenditures on poverty reduction can be viewed as public or social investments, which generate returns to society over time in the form of higher real gross domestic product (GDP), reduced expenditures on crime or health care problems, reduced costs borne by crime victims or those in poor health, and improvements in everyone’s quality of life in a wide variety of other ways as well.    http://www.npc.umich.edu/publications/u/working_paper07-04.pdf</a:t>
            </a:r>
            <a:endParaRPr lang="en-US" sz="1200" b="0" i="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32F17F9-6A21-429E-84BE-CC6A3C6A3064}" type="slidenum">
              <a:rPr lang="en-US" smtClean="0"/>
              <a:pPr/>
              <a:t>11</a:t>
            </a:fld>
            <a:endParaRPr lang="en-US"/>
          </a:p>
        </p:txBody>
      </p:sp>
    </p:spTree>
    <p:extLst>
      <p:ext uri="{BB962C8B-B14F-4D97-AF65-F5344CB8AC3E}">
        <p14:creationId xmlns:p14="http://schemas.microsoft.com/office/powerpoint/2010/main" xmlns="" val="20320338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32F17F9-6A21-429E-84BE-CC6A3C6A3064}" type="slidenum">
              <a:rPr lang="en-US" smtClean="0"/>
              <a:pPr/>
              <a:t>12</a:t>
            </a:fld>
            <a:endParaRPr lang="en-US"/>
          </a:p>
        </p:txBody>
      </p:sp>
    </p:spTree>
    <p:extLst>
      <p:ext uri="{BB962C8B-B14F-4D97-AF65-F5344CB8AC3E}">
        <p14:creationId xmlns:p14="http://schemas.microsoft.com/office/powerpoint/2010/main" xmlns="" val="37017017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dirty="0" smtClean="0"/>
              <a:t>The correlation between low income and life-style deprivation is stronger the longer people are confronted with financial poverty.</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Poverty can include severe deprivation on one life domain or a multitude of not so severely deprived situations on multiple life domains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“in-work” poverty situation</a:t>
            </a:r>
            <a:r>
              <a:rPr lang="en-US" baseline="0" dirty="0" smtClean="0"/>
              <a:t> in </a:t>
            </a:r>
            <a:r>
              <a:rPr lang="en-US" dirty="0" smtClean="0"/>
              <a:t>Many wage earners are getting  less than $12 per hour (note that minimum wage jobs pay 40% less), or working less</a:t>
            </a:r>
            <a:r>
              <a:rPr lang="en-US" baseline="0" dirty="0" smtClean="0"/>
              <a:t> than 40 hours a week, or not having benefit leave so not getting a full 2000 hours in a work year – if they have a spouse and 2 children or are single spouse with 3 children, they will fall below 100% of FPL.  And even if they do get the 100% FPL, we know that they are still at risk of not meeting their family needs at that level.  A family of four really needs two full time wage earners at 12/hour or higher hourly wages.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sz="1200" kern="1200" dirty="0" smtClean="0">
                <a:solidFill>
                  <a:schemeClr val="tx1"/>
                </a:solidFill>
                <a:latin typeface="+mn-lt"/>
                <a:ea typeface="+mn-ea"/>
                <a:cs typeface="+mn-cs"/>
              </a:rPr>
              <a:t>We’re talking about millions of people—8.9 million working adults, in fact—who work full time but are unable to keep their families out of poverty. More and more, the face of the poor is that of mothers and fathers struggling to feed, house, clothe, and educate their children—parents who are doing their best but still aren’t getting by. </a:t>
            </a:r>
          </a:p>
          <a:p>
            <a:r>
              <a:rPr lang="en-US" sz="1200" kern="1200" dirty="0" smtClean="0">
                <a:solidFill>
                  <a:schemeClr val="tx1"/>
                </a:solidFill>
                <a:latin typeface="+mn-lt"/>
                <a:ea typeface="+mn-ea"/>
                <a:cs typeface="+mn-cs"/>
              </a:rPr>
              <a:t>Most minimum-wage jobs don’t provide paid sick leave or health insurance. Imagine this: The school nurse calls to say that your child is sick and needs to go to the doctor. If your job doesn’t provide paid sick leave, your pay will be docked for the hours of work that you miss. If you don’t have a car, you need to take public transportation to pick up your child and take him or her to the doctor—that is, if you have a doctor. Otherwise, you’ll likely have to wait in an emergency room. And when you finally take your sick child home, you will need to figure out who can take care of them so that you can go back to work. All in all, you’ve probably missed half a day’s work and wages—if not more—just to get your child to and from the doctor.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62EDE217-C317-44A3-9130-AB516ACBDBA0}" type="slidenum">
              <a:rPr lang="en-US" smtClean="0"/>
              <a:pPr/>
              <a:t>13</a:t>
            </a:fld>
            <a:endParaRPr lang="en-US"/>
          </a:p>
        </p:txBody>
      </p:sp>
    </p:spTree>
    <p:extLst>
      <p:ext uri="{BB962C8B-B14F-4D97-AF65-F5344CB8AC3E}">
        <p14:creationId xmlns:p14="http://schemas.microsoft.com/office/powerpoint/2010/main" xmlns="" val="35623091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Can you provide</a:t>
            </a:r>
            <a:r>
              <a:rPr lang="en-US" baseline="0" dirty="0" smtClean="0"/>
              <a:t> better employment for everyone in your community?  Of course not.  Or at least not alone and not for everyone.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Can you help adult family members increase skills so they are eligible for better employment?  Probably</a:t>
            </a:r>
          </a:p>
          <a:p>
            <a:endParaRPr lang="en-US" baseline="0" dirty="0" smtClean="0"/>
          </a:p>
          <a:p>
            <a:r>
              <a:rPr lang="en-US" baseline="0" dirty="0" smtClean="0"/>
              <a:t>Can you provide sufficient tangible benefits to make a difference?  Maybe – or at least in the short term to prevent a crisis.</a:t>
            </a:r>
          </a:p>
          <a:p>
            <a:endParaRPr lang="en-US" baseline="0" dirty="0" smtClean="0"/>
          </a:p>
          <a:p>
            <a:r>
              <a:rPr lang="en-US" baseline="0" dirty="0" smtClean="0"/>
              <a:t>Note: if things get worse, that is a NEGATIVE change.  </a:t>
            </a:r>
          </a:p>
          <a:p>
            <a:endParaRPr lang="en-US" dirty="0"/>
          </a:p>
        </p:txBody>
      </p:sp>
      <p:sp>
        <p:nvSpPr>
          <p:cNvPr id="4" name="Slide Number Placeholder 3"/>
          <p:cNvSpPr>
            <a:spLocks noGrp="1"/>
          </p:cNvSpPr>
          <p:nvPr>
            <p:ph type="sldNum" sz="quarter" idx="10"/>
          </p:nvPr>
        </p:nvSpPr>
        <p:spPr/>
        <p:txBody>
          <a:bodyPr/>
          <a:lstStyle/>
          <a:p>
            <a:fld id="{62EDE217-C317-44A3-9130-AB516ACBDBA0}" type="slidenum">
              <a:rPr lang="en-US" smtClean="0"/>
              <a:pPr/>
              <a:t>14</a:t>
            </a:fld>
            <a:endParaRPr lang="en-US"/>
          </a:p>
        </p:txBody>
      </p:sp>
    </p:spTree>
    <p:extLst>
      <p:ext uri="{BB962C8B-B14F-4D97-AF65-F5344CB8AC3E}">
        <p14:creationId xmlns:p14="http://schemas.microsoft.com/office/powerpoint/2010/main" xmlns="" val="31145739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slide has some examples of things that CAAs routinely do for families who come to them in an “at risk” situation.</a:t>
            </a:r>
          </a:p>
          <a:p>
            <a:endParaRPr lang="en-US" baseline="0" dirty="0" smtClean="0"/>
          </a:p>
          <a:p>
            <a:r>
              <a:rPr lang="en-US" dirty="0" smtClean="0"/>
              <a:t>Helping our customers</a:t>
            </a:r>
            <a:r>
              <a:rPr lang="en-US" baseline="0" dirty="0" smtClean="0"/>
              <a:t> a</a:t>
            </a:r>
            <a:r>
              <a:rPr lang="en-US" dirty="0" smtClean="0"/>
              <a:t>pply for and receive benefits can be what</a:t>
            </a:r>
            <a:r>
              <a:rPr lang="en-US" baseline="0" dirty="0" smtClean="0"/>
              <a:t> helps them maintain stability in their family.  </a:t>
            </a:r>
          </a:p>
          <a:p>
            <a:r>
              <a:rPr lang="en-US" baseline="0" dirty="0" smtClean="0"/>
              <a:t>Some agencies have the resources to provide (or refer customers to someone else to provide) direct tangible services. </a:t>
            </a:r>
          </a:p>
          <a:p>
            <a:endParaRPr lang="en-US" baseline="0" dirty="0" smtClean="0"/>
          </a:p>
          <a:p>
            <a:r>
              <a:rPr lang="en-US" baseline="0" dirty="0" smtClean="0"/>
              <a:t>Without this kind of assistance from the CAA, the families could:</a:t>
            </a:r>
          </a:p>
          <a:p>
            <a:pPr>
              <a:buFont typeface="Arial" pitchFamily="34" charset="0"/>
              <a:buChar char="•"/>
            </a:pPr>
            <a:r>
              <a:rPr lang="en-US" baseline="0" dirty="0" smtClean="0"/>
              <a:t> have their utilities shutoff and experience the resulting negative consequences,</a:t>
            </a:r>
          </a:p>
          <a:p>
            <a:pPr>
              <a:buFont typeface="Arial" pitchFamily="34" charset="0"/>
              <a:buChar char="•"/>
            </a:pPr>
            <a:r>
              <a:rPr lang="en-US" baseline="0" dirty="0" smtClean="0"/>
              <a:t> not have sufficient food for adults and children,</a:t>
            </a:r>
          </a:p>
          <a:p>
            <a:pPr>
              <a:buFont typeface="Arial" pitchFamily="34" charset="0"/>
              <a:buChar char="•"/>
            </a:pPr>
            <a:r>
              <a:rPr lang="en-US" baseline="0" dirty="0" smtClean="0"/>
              <a:t> lose health insurance resulting in delayed treatment, increase in illnesses and utilization of expensive and limited emergency room services</a:t>
            </a:r>
          </a:p>
          <a:p>
            <a:pPr>
              <a:buFont typeface="Arial" pitchFamily="34" charset="0"/>
              <a:buChar char="•"/>
            </a:pPr>
            <a:endParaRPr lang="en-US" baseline="0" dirty="0" smtClean="0"/>
          </a:p>
          <a:p>
            <a:pPr>
              <a:buFont typeface="Arial" pitchFamily="34" charset="0"/>
              <a:buNone/>
            </a:pPr>
            <a:r>
              <a:rPr lang="en-US" baseline="0" dirty="0" smtClean="0"/>
              <a:t>Preventing these scenarios from happening is better for the health and well being of families and economically beneficial for society since it is accepted that preventing a situation such as the above is less expensive than treating it after the fact.</a:t>
            </a:r>
          </a:p>
          <a:p>
            <a:pPr>
              <a:buFont typeface="Arial" pitchFamily="34" charset="0"/>
              <a:buNone/>
            </a:pPr>
            <a:endParaRPr lang="en-US" baseline="0" dirty="0" smtClean="0"/>
          </a:p>
          <a:p>
            <a:pPr>
              <a:buFont typeface="Arial" pitchFamily="34" charset="0"/>
              <a:buNone/>
            </a:pPr>
            <a:r>
              <a:rPr lang="en-US" baseline="0" dirty="0" smtClean="0"/>
              <a:t>It is up to the Board to decide what approach the agency will take in these situations.  </a:t>
            </a:r>
          </a:p>
          <a:p>
            <a:pPr>
              <a:buFont typeface="Arial" pitchFamily="34" charset="0"/>
              <a:buNone/>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7FF7C459-D342-4EA6-A363-4855F6D2F1B6}" type="slidenum">
              <a:rPr lang="en-US" smtClean="0"/>
              <a:pPr/>
              <a:t>15</a:t>
            </a:fld>
            <a:endParaRPr lang="en-US"/>
          </a:p>
        </p:txBody>
      </p:sp>
    </p:spTree>
    <p:extLst>
      <p:ext uri="{BB962C8B-B14F-4D97-AF65-F5344CB8AC3E}">
        <p14:creationId xmlns:p14="http://schemas.microsoft.com/office/powerpoint/2010/main" xmlns="" val="36347911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While</a:t>
            </a:r>
            <a:r>
              <a:rPr lang="en-US" baseline="0" dirty="0" smtClean="0"/>
              <a:t> you </a:t>
            </a:r>
            <a:r>
              <a:rPr lang="en-US" b="1" baseline="0" dirty="0" smtClean="0"/>
              <a:t>are examining your assumptions</a:t>
            </a:r>
            <a:r>
              <a:rPr lang="en-US" baseline="0" dirty="0" smtClean="0"/>
              <a:t>, consider </a:t>
            </a:r>
            <a:r>
              <a:rPr lang="en-US" b="1" baseline="0" dirty="0" smtClean="0"/>
              <a:t>how you will know that any change has happened or that you have maintained the family in a stable situation</a:t>
            </a:r>
            <a:r>
              <a:rPr lang="en-US" baseline="0"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Regardless of the kinds of problems you say</a:t>
            </a:r>
            <a:r>
              <a:rPr lang="en-US" baseline="0" dirty="0" smtClean="0"/>
              <a:t> you will address, you will have to have a way to prove that you have had an impact on the problem.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What do you believe about follow up?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We cannot follow up with our customers because they move from the location we first served them.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We cannot follow up because they don’t want to answer our questions – they got a service and they are satisfied, so why would they want to talk to us any more?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Follow up is essential to demonstrate that we have accomplished some outcomes.  </a:t>
            </a:r>
            <a:endParaRPr lang="en-US" dirty="0"/>
          </a:p>
        </p:txBody>
      </p:sp>
      <p:sp>
        <p:nvSpPr>
          <p:cNvPr id="4" name="Slide Number Placeholder 3"/>
          <p:cNvSpPr>
            <a:spLocks noGrp="1"/>
          </p:cNvSpPr>
          <p:nvPr>
            <p:ph type="sldNum" sz="quarter" idx="10"/>
          </p:nvPr>
        </p:nvSpPr>
        <p:spPr/>
        <p:txBody>
          <a:bodyPr/>
          <a:lstStyle/>
          <a:p>
            <a:fld id="{9C2B2F33-622D-4349-89F5-249CA0441B26}" type="slidenum">
              <a:rPr lang="en-US" smtClean="0"/>
              <a:pPr/>
              <a:t>16</a:t>
            </a:fld>
            <a:endParaRPr lang="en-US"/>
          </a:p>
        </p:txBody>
      </p:sp>
    </p:spTree>
    <p:extLst>
      <p:ext uri="{BB962C8B-B14F-4D97-AF65-F5344CB8AC3E}">
        <p14:creationId xmlns:p14="http://schemas.microsoft.com/office/powerpoint/2010/main" xmlns="" val="10145972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is the time that the agency</a:t>
            </a:r>
            <a:r>
              <a:rPr lang="en-US" baseline="0" dirty="0" smtClean="0"/>
              <a:t> needs to consider how the programs they have been delivering are working together to achieve larger outcomes.</a:t>
            </a:r>
          </a:p>
          <a:p>
            <a:endParaRPr lang="en-US" dirty="0" smtClean="0"/>
          </a:p>
          <a:p>
            <a:r>
              <a:rPr lang="en-US" dirty="0" smtClean="0"/>
              <a:t>Here </a:t>
            </a:r>
            <a:r>
              <a:rPr lang="en-US" baseline="0" dirty="0" smtClean="0"/>
              <a:t>is a graphic of one agency’s different programs.  They have Head Start and Training and Housing Development and Employment and Housing </a:t>
            </a:r>
            <a:r>
              <a:rPr lang="en-US" baseline="0" dirty="0" err="1" smtClean="0"/>
              <a:t>Asistance</a:t>
            </a:r>
            <a:r>
              <a:rPr lang="en-US" baseline="0" dirty="0" smtClean="0"/>
              <a:t> and Weatherization and LIHEAP and Meals on Wheels, and Teen Pregnancy Prevention and Emergency Food Distributions and Civic Improvement/volunteers</a:t>
            </a:r>
          </a:p>
          <a:p>
            <a:endParaRPr lang="en-US" baseline="0" dirty="0" smtClean="0"/>
          </a:p>
          <a:p>
            <a:r>
              <a:rPr lang="en-US" baseline="0" dirty="0" smtClean="0"/>
              <a:t>Each of these programs has its own results: children with emergent literacy skills, adults obtained associate degree, housing units developed, and so on. </a:t>
            </a:r>
          </a:p>
          <a:p>
            <a:r>
              <a:rPr lang="en-US" baseline="0" dirty="0" smtClean="0"/>
              <a:t>This is the way many agencies think about their programs.  Each has a separate funding source, with specific goals and outcomes they are to achieve.</a:t>
            </a:r>
          </a:p>
          <a:p>
            <a:endParaRPr lang="en-US" baseline="0" dirty="0" smtClean="0"/>
          </a:p>
          <a:p>
            <a:r>
              <a:rPr lang="en-US" baseline="0" dirty="0" smtClean="0"/>
              <a:t>But what happens, overall, to the customers of this agency?</a:t>
            </a:r>
            <a:endParaRPr lang="en-US" dirty="0"/>
          </a:p>
        </p:txBody>
      </p:sp>
      <p:sp>
        <p:nvSpPr>
          <p:cNvPr id="4" name="Slide Number Placeholder 3"/>
          <p:cNvSpPr>
            <a:spLocks noGrp="1"/>
          </p:cNvSpPr>
          <p:nvPr>
            <p:ph type="sldNum" sz="quarter" idx="10"/>
          </p:nvPr>
        </p:nvSpPr>
        <p:spPr/>
        <p:txBody>
          <a:bodyPr/>
          <a:lstStyle/>
          <a:p>
            <a:fld id="{62EDE217-C317-44A3-9130-AB516ACBDBA0}" type="slidenum">
              <a:rPr lang="en-US" smtClean="0"/>
              <a:pPr/>
              <a:t>17</a:t>
            </a:fld>
            <a:endParaRPr lang="en-US"/>
          </a:p>
        </p:txBody>
      </p:sp>
    </p:spTree>
    <p:extLst>
      <p:ext uri="{BB962C8B-B14F-4D97-AF65-F5344CB8AC3E}">
        <p14:creationId xmlns:p14="http://schemas.microsoft.com/office/powerpoint/2010/main" xmlns="" val="8587713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top of the graphic shows that all of the </a:t>
            </a:r>
            <a:r>
              <a:rPr lang="en-US" dirty="0" err="1" smtClean="0"/>
              <a:t>programatic</a:t>
            </a:r>
            <a:r>
              <a:rPr lang="en-US" dirty="0" smtClean="0"/>
              <a:t> results</a:t>
            </a:r>
            <a:r>
              <a:rPr lang="en-US" baseline="0" dirty="0" smtClean="0"/>
              <a:t> come together to create an overall outcome, that of families moving out of poverty.</a:t>
            </a:r>
          </a:p>
          <a:p>
            <a:endParaRPr lang="en-US" baseline="0" dirty="0" smtClean="0"/>
          </a:p>
          <a:p>
            <a:r>
              <a:rPr lang="en-US" baseline="0" dirty="0" smtClean="0"/>
              <a:t>This graphic was produced by Jeannie Chaffin and Brown, Buckley and Tucker.</a:t>
            </a:r>
            <a:endParaRPr lang="en-US" dirty="0"/>
          </a:p>
        </p:txBody>
      </p:sp>
      <p:sp>
        <p:nvSpPr>
          <p:cNvPr id="4" name="Slide Number Placeholder 3"/>
          <p:cNvSpPr>
            <a:spLocks noGrp="1"/>
          </p:cNvSpPr>
          <p:nvPr>
            <p:ph type="sldNum" sz="quarter" idx="10"/>
          </p:nvPr>
        </p:nvSpPr>
        <p:spPr/>
        <p:txBody>
          <a:bodyPr/>
          <a:lstStyle/>
          <a:p>
            <a:fld id="{62EDE217-C317-44A3-9130-AB516ACBDBA0}" type="slidenum">
              <a:rPr lang="en-US" smtClean="0"/>
              <a:pPr/>
              <a:t>18</a:t>
            </a:fld>
            <a:endParaRPr lang="en-US"/>
          </a:p>
        </p:txBody>
      </p:sp>
    </p:spTree>
    <p:extLst>
      <p:ext uri="{BB962C8B-B14F-4D97-AF65-F5344CB8AC3E}">
        <p14:creationId xmlns:p14="http://schemas.microsoft.com/office/powerpoint/2010/main" xmlns="" val="1914990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01B95F-883A-4AAC-A4D6-CF21ACA29946}" type="slidenum">
              <a:rPr lang="en-US"/>
              <a:pPr/>
              <a:t>19</a:t>
            </a:fld>
            <a:endParaRPr lang="en-US"/>
          </a:p>
        </p:txBody>
      </p:sp>
      <p:sp>
        <p:nvSpPr>
          <p:cNvPr id="348162" name="Rectangle 2"/>
          <p:cNvSpPr>
            <a:spLocks noGrp="1" noRot="1" noChangeAspect="1" noChangeArrowheads="1" noTextEdit="1"/>
          </p:cNvSpPr>
          <p:nvPr>
            <p:ph type="sldImg"/>
          </p:nvPr>
        </p:nvSpPr>
        <p:spPr>
          <a:ln/>
        </p:spPr>
      </p:sp>
      <p:sp>
        <p:nvSpPr>
          <p:cNvPr id="348163" name="Rectangle 3"/>
          <p:cNvSpPr>
            <a:spLocks noGrp="1" noChangeArrowheads="1"/>
          </p:cNvSpPr>
          <p:nvPr>
            <p:ph type="body" idx="1"/>
          </p:nvPr>
        </p:nvSpPr>
        <p:spPr/>
        <p:txBody>
          <a:bodyPr/>
          <a:lstStyle/>
          <a:p>
            <a:r>
              <a:rPr lang="en-US" dirty="0" smtClean="0"/>
              <a:t>Community Action Partnership of Kern County CA</a:t>
            </a:r>
          </a:p>
          <a:p>
            <a:endParaRPr lang="en-US" dirty="0" smtClean="0"/>
          </a:p>
          <a:p>
            <a:r>
              <a:rPr lang="en-US" dirty="0" smtClean="0"/>
              <a:t>They start with this question:  </a:t>
            </a:r>
            <a:r>
              <a:rPr lang="en-US" sz="1200" dirty="0" smtClean="0"/>
              <a:t>HAVE WE ENDED POVERTY YET? WHY NOT?</a:t>
            </a:r>
          </a:p>
          <a:p>
            <a:endParaRPr lang="en-US" dirty="0" smtClean="0"/>
          </a:p>
          <a:p>
            <a:r>
              <a:rPr lang="en-US" dirty="0" smtClean="0"/>
              <a:t>They found that they were delivering basic services which were not moving people or changing</a:t>
            </a:r>
            <a:r>
              <a:rPr lang="en-US" baseline="0" dirty="0" smtClean="0"/>
              <a:t> their lives,</a:t>
            </a:r>
          </a:p>
          <a:p>
            <a:r>
              <a:rPr lang="en-US" baseline="0" dirty="0" smtClean="0"/>
              <a:t>They moved to a theory of change based on building a “house” of different services and approaches that will lead to the outcomes at the top.  </a:t>
            </a:r>
            <a:endParaRPr lang="en-US" dirty="0"/>
          </a:p>
        </p:txBody>
      </p:sp>
    </p:spTree>
    <p:extLst>
      <p:ext uri="{BB962C8B-B14F-4D97-AF65-F5344CB8AC3E}">
        <p14:creationId xmlns:p14="http://schemas.microsoft.com/office/powerpoint/2010/main" xmlns="" val="26299983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This presentation is a part of a series that is intended for Community Action </a:t>
            </a:r>
            <a:r>
              <a:rPr lang="en-US" baseline="0" dirty="0" smtClean="0"/>
              <a:t>Agency Board </a:t>
            </a:r>
            <a:r>
              <a:rPr lang="en-US" baseline="0" dirty="0"/>
              <a:t>Members </a:t>
            </a:r>
            <a:r>
              <a:rPr lang="en-US" baseline="0" dirty="0" smtClean="0"/>
              <a:t>interested </a:t>
            </a:r>
            <a:r>
              <a:rPr lang="en-US" baseline="0" dirty="0"/>
              <a:t>in </a:t>
            </a:r>
            <a:r>
              <a:rPr lang="en-US" baseline="0" dirty="0" smtClean="0"/>
              <a:t>deeper understanding of </a:t>
            </a:r>
          </a:p>
          <a:p>
            <a:pPr>
              <a:buFont typeface="Arial" pitchFamily="34" charset="0"/>
              <a:buChar char="•"/>
            </a:pPr>
            <a:r>
              <a:rPr lang="en-US" baseline="0" dirty="0" smtClean="0"/>
              <a:t> How </a:t>
            </a:r>
            <a:r>
              <a:rPr lang="en-US" baseline="0" dirty="0"/>
              <a:t>to help your Community Action Agency increase its capacity and its results.</a:t>
            </a:r>
          </a:p>
          <a:p>
            <a:pPr>
              <a:buFont typeface="Arial" pitchFamily="34" charset="0"/>
              <a:buChar char="•"/>
            </a:pPr>
            <a:r>
              <a:rPr lang="en-US" baseline="0" dirty="0" smtClean="0"/>
              <a:t> How to meet and exceed Organizational Standards</a:t>
            </a:r>
          </a:p>
          <a:p>
            <a:endParaRPr lang="en-US" baseline="0" dirty="0"/>
          </a:p>
          <a:p>
            <a:r>
              <a:rPr lang="en-US" dirty="0"/>
              <a:t>The</a:t>
            </a:r>
            <a:r>
              <a:rPr lang="en-US" baseline="0" dirty="0"/>
              <a:t> Roma Next Generation Video Series consists of these modules. </a:t>
            </a:r>
          </a:p>
          <a:p>
            <a:endParaRPr lang="en-US" baseline="0" dirty="0"/>
          </a:p>
          <a:p>
            <a:r>
              <a:rPr lang="en-US" baseline="0" dirty="0"/>
              <a:t>With me today to present this particular concept is Dr. Barbara Mooney, the Director of the Association for Nationally Certified Trainers. </a:t>
            </a:r>
            <a:r>
              <a:rPr lang="en-US" sz="1200" kern="1200" dirty="0">
                <a:solidFill>
                  <a:schemeClr val="tx1"/>
                </a:solidFill>
                <a:effectLst/>
                <a:latin typeface="+mn-lt"/>
                <a:ea typeface="+mn-ea"/>
                <a:cs typeface="+mn-cs"/>
              </a:rPr>
              <a:t>She is co-author of </a:t>
            </a:r>
            <a:r>
              <a:rPr lang="en-US" sz="1200" i="1" kern="1200" dirty="0">
                <a:solidFill>
                  <a:schemeClr val="tx1"/>
                </a:solidFill>
                <a:effectLst/>
                <a:latin typeface="+mn-lt"/>
                <a:ea typeface="+mn-ea"/>
                <a:cs typeface="+mn-cs"/>
              </a:rPr>
              <a:t>Introduction to ROMA,</a:t>
            </a:r>
            <a:r>
              <a:rPr lang="en-US" sz="1200" kern="1200" dirty="0">
                <a:solidFill>
                  <a:schemeClr val="tx1"/>
                </a:solidFill>
                <a:effectLst/>
                <a:latin typeface="+mn-lt"/>
                <a:ea typeface="+mn-ea"/>
                <a:cs typeface="+mn-cs"/>
              </a:rPr>
              <a:t> Research Fellow for the National Association for State Community Service Programs, consultant to the national Community Action Partnership, regional coordinator for Region Three Performance and Innovation Consortium and contributing author to Temple University's Strengths-Based Family Worker Training curriculum.  Over the past five years, she has worked on the development of the OCS Performance Management Framework. </a:t>
            </a:r>
          </a:p>
          <a:p>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addition we have ….. </a:t>
            </a:r>
            <a:endParaRPr lang="en-US" sz="1200" kern="1200" dirty="0">
              <a:solidFill>
                <a:schemeClr val="tx1"/>
              </a:solidFill>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C2B2F33-622D-4349-89F5-249CA0441B26}" type="slidenum">
              <a:rPr lang="en-US" smtClean="0"/>
              <a:pPr/>
              <a:t>2</a:t>
            </a:fld>
            <a:endParaRPr lang="en-US"/>
          </a:p>
        </p:txBody>
      </p:sp>
    </p:spTree>
    <p:extLst>
      <p:ext uri="{BB962C8B-B14F-4D97-AF65-F5344CB8AC3E}">
        <p14:creationId xmlns:p14="http://schemas.microsoft.com/office/powerpoint/2010/main" xmlns="" val="6682059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based on a</a:t>
            </a:r>
            <a:r>
              <a:rPr lang="en-US" baseline="0" dirty="0" smtClean="0"/>
              <a:t> specific identified need:</a:t>
            </a:r>
            <a:endParaRPr lang="en-US" dirty="0" smtClean="0"/>
          </a:p>
          <a:p>
            <a:r>
              <a:rPr lang="en-US" sz="1200" b="0" i="0" kern="1200" dirty="0" smtClean="0">
                <a:solidFill>
                  <a:schemeClr val="tx1"/>
                </a:solidFill>
                <a:latin typeface="+mn-lt"/>
                <a:ea typeface="+mn-ea"/>
                <a:cs typeface="+mn-cs"/>
              </a:rPr>
              <a:t>children who are not reading at grade level by the end of third grade are four times more likely to drop out of high school</a:t>
            </a:r>
          </a:p>
          <a:p>
            <a:r>
              <a:rPr lang="en-US" sz="1200" b="0" i="0" kern="1200" dirty="0" smtClean="0">
                <a:solidFill>
                  <a:schemeClr val="tx1"/>
                </a:solidFill>
                <a:latin typeface="+mn-lt"/>
                <a:ea typeface="+mn-ea"/>
                <a:cs typeface="+mn-cs"/>
              </a:rPr>
              <a:t>over the last decade, only 37 percent of third-graders in Chemung and Steuben counties were reading at grade level</a:t>
            </a:r>
          </a:p>
          <a:p>
            <a:endParaRPr lang="en-US" dirty="0" smtClean="0"/>
          </a:p>
          <a:p>
            <a:r>
              <a:rPr lang="en-US" dirty="0" smtClean="0"/>
              <a:t>The local CAA, Pro Action of Steuben and Yates, Inc.  partnered with the United Way and two</a:t>
            </a:r>
            <a:r>
              <a:rPr lang="en-US" baseline="0" dirty="0" smtClean="0"/>
              <a:t> school districts to create a community level theory of change.  </a:t>
            </a: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latin typeface="+mn-lt"/>
                <a:ea typeface="+mn-ea"/>
                <a:cs typeface="+mn-cs"/>
              </a:rPr>
              <a:t>The goal of our Kids on Track initiative is to ensure all children are reading at grade level by age 8, so they are set up for success in school, work and life. </a:t>
            </a:r>
          </a:p>
          <a:p>
            <a:r>
              <a:rPr lang="en-US" dirty="0" smtClean="0"/>
              <a:t>This graphic shows a lot of different</a:t>
            </a:r>
            <a:r>
              <a:rPr lang="en-US" baseline="0" dirty="0" smtClean="0"/>
              <a:t> services, strategies, approaches, partners – all working together to achieve an overarching goal: 3</a:t>
            </a:r>
            <a:r>
              <a:rPr lang="en-US" baseline="30000" dirty="0" smtClean="0"/>
              <a:t>rd</a:t>
            </a:r>
            <a:r>
              <a:rPr lang="en-US" baseline="0" dirty="0" smtClean="0"/>
              <a:t> grade students proficient in Math and Reading. </a:t>
            </a:r>
            <a:endParaRPr lang="en-US" dirty="0"/>
          </a:p>
        </p:txBody>
      </p:sp>
      <p:sp>
        <p:nvSpPr>
          <p:cNvPr id="4" name="Slide Number Placeholder 3"/>
          <p:cNvSpPr>
            <a:spLocks noGrp="1"/>
          </p:cNvSpPr>
          <p:nvPr>
            <p:ph type="sldNum" sz="quarter" idx="10"/>
          </p:nvPr>
        </p:nvSpPr>
        <p:spPr/>
        <p:txBody>
          <a:bodyPr/>
          <a:lstStyle/>
          <a:p>
            <a:fld id="{62EDE217-C317-44A3-9130-AB516ACBDBA0}" type="slidenum">
              <a:rPr lang="en-US" smtClean="0"/>
              <a:pPr/>
              <a:t>20</a:t>
            </a:fld>
            <a:endParaRPr lang="en-US"/>
          </a:p>
        </p:txBody>
      </p:sp>
    </p:spTree>
    <p:extLst>
      <p:ext uri="{BB962C8B-B14F-4D97-AF65-F5344CB8AC3E}">
        <p14:creationId xmlns:p14="http://schemas.microsoft.com/office/powerpoint/2010/main" xmlns="" val="38222108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a:t>
            </a:r>
            <a:r>
              <a:rPr lang="en-US" baseline="0" dirty="0" smtClean="0"/>
              <a:t> a simple graphic from Wayne Metro, MI.   It includes mission vision, results and strategic focus.  </a:t>
            </a:r>
          </a:p>
          <a:p>
            <a:r>
              <a:rPr lang="en-US" baseline="0" dirty="0" smtClean="0"/>
              <a:t>Quality services are identified as one foundation of their TOC. </a:t>
            </a:r>
          </a:p>
          <a:p>
            <a:r>
              <a:rPr lang="en-US" baseline="0" dirty="0" smtClean="0"/>
              <a:t>Note that this TOC also includes agency level goals in the “Capacity Building” and “operational excellence” sections as part of the foundation. </a:t>
            </a:r>
            <a:endParaRPr lang="en-US" dirty="0"/>
          </a:p>
        </p:txBody>
      </p:sp>
      <p:sp>
        <p:nvSpPr>
          <p:cNvPr id="4" name="Slide Number Placeholder 3"/>
          <p:cNvSpPr>
            <a:spLocks noGrp="1"/>
          </p:cNvSpPr>
          <p:nvPr>
            <p:ph type="sldNum" sz="quarter" idx="10"/>
          </p:nvPr>
        </p:nvSpPr>
        <p:spPr/>
        <p:txBody>
          <a:bodyPr/>
          <a:lstStyle/>
          <a:p>
            <a:fld id="{62EDE217-C317-44A3-9130-AB516ACBDBA0}" type="slidenum">
              <a:rPr lang="en-US" smtClean="0"/>
              <a:pPr/>
              <a:t>21</a:t>
            </a:fld>
            <a:endParaRPr lang="en-US"/>
          </a:p>
        </p:txBody>
      </p:sp>
    </p:spTree>
    <p:extLst>
      <p:ext uri="{BB962C8B-B14F-4D97-AF65-F5344CB8AC3E}">
        <p14:creationId xmlns:p14="http://schemas.microsoft.com/office/powerpoint/2010/main" xmlns="" val="8749193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Another visual to make the point that individual</a:t>
            </a:r>
            <a:r>
              <a:rPr lang="en-US" baseline="0" dirty="0" smtClean="0"/>
              <a:t> programs may have well written Logic Models that identify the outcomes and indicators FOR THEIR OWN PROGRAM</a:t>
            </a:r>
          </a:p>
          <a:p>
            <a:r>
              <a:rPr lang="en-US" baseline="0" dirty="0" smtClean="0"/>
              <a:t> (see next slide)</a:t>
            </a:r>
            <a:endParaRPr lang="en-US" dirty="0"/>
          </a:p>
        </p:txBody>
      </p:sp>
      <p:sp>
        <p:nvSpPr>
          <p:cNvPr id="4" name="Slide Number Placeholder 3"/>
          <p:cNvSpPr>
            <a:spLocks noGrp="1"/>
          </p:cNvSpPr>
          <p:nvPr>
            <p:ph type="sldNum" sz="quarter" idx="10"/>
          </p:nvPr>
        </p:nvSpPr>
        <p:spPr/>
        <p:txBody>
          <a:bodyPr/>
          <a:lstStyle/>
          <a:p>
            <a:fld id="{62EDE217-C317-44A3-9130-AB516ACBDBA0}" type="slidenum">
              <a:rPr lang="en-US" smtClean="0"/>
              <a:pPr/>
              <a:t>22</a:t>
            </a:fld>
            <a:endParaRPr lang="en-US"/>
          </a:p>
        </p:txBody>
      </p:sp>
    </p:spTree>
    <p:extLst>
      <p:ext uri="{BB962C8B-B14F-4D97-AF65-F5344CB8AC3E}">
        <p14:creationId xmlns:p14="http://schemas.microsoft.com/office/powerpoint/2010/main" xmlns="" val="37616896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But the local agency Theory of Change</a:t>
            </a:r>
            <a:r>
              <a:rPr lang="en-US" baseline="0" dirty="0" smtClean="0"/>
              <a:t> shows how these are all integrated.</a:t>
            </a:r>
            <a:endParaRPr lang="en-US" dirty="0"/>
          </a:p>
        </p:txBody>
      </p:sp>
      <p:sp>
        <p:nvSpPr>
          <p:cNvPr id="4" name="Slide Number Placeholder 3"/>
          <p:cNvSpPr>
            <a:spLocks noGrp="1"/>
          </p:cNvSpPr>
          <p:nvPr>
            <p:ph type="sldNum" sz="quarter" idx="10"/>
          </p:nvPr>
        </p:nvSpPr>
        <p:spPr/>
        <p:txBody>
          <a:bodyPr/>
          <a:lstStyle/>
          <a:p>
            <a:fld id="{62EDE217-C317-44A3-9130-AB516ACBDBA0}" type="slidenum">
              <a:rPr lang="en-US" smtClean="0"/>
              <a:pPr/>
              <a:t>23</a:t>
            </a:fld>
            <a:endParaRPr lang="en-US"/>
          </a:p>
        </p:txBody>
      </p:sp>
    </p:spTree>
    <p:extLst>
      <p:ext uri="{BB962C8B-B14F-4D97-AF65-F5344CB8AC3E}">
        <p14:creationId xmlns:p14="http://schemas.microsoft.com/office/powerpoint/2010/main" xmlns="" val="31962268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The agency’s theory of change is a way to look at the </a:t>
            </a:r>
            <a:r>
              <a:rPr lang="en-US" b="1" baseline="0" dirty="0" smtClean="0"/>
              <a:t>whole agency</a:t>
            </a:r>
            <a:r>
              <a:rPr lang="en-US"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As you move to the Strategic Planning phase of the</a:t>
            </a:r>
            <a:r>
              <a:rPr lang="en-US" baseline="0" dirty="0" smtClean="0"/>
              <a:t> ROMA Cycle, you will be considering program logic models – which have some similar elements.</a:t>
            </a:r>
          </a:p>
          <a:p>
            <a:r>
              <a:rPr lang="en-US" baseline="0" dirty="0" smtClean="0"/>
              <a:t>Program logic models will identify connections among the needs, services, outcomes and measurement – </a:t>
            </a:r>
            <a:r>
              <a:rPr lang="en-US" b="1" baseline="0" dirty="0" smtClean="0"/>
              <a:t>but it will be up to the Board to see how the individual programs fit together into the agency wide vision. </a:t>
            </a:r>
          </a:p>
          <a:p>
            <a:endParaRPr lang="en-US" dirty="0" smtClean="0"/>
          </a:p>
          <a:p>
            <a:r>
              <a:rPr lang="en-US" dirty="0" smtClean="0"/>
              <a:t>The Organizational Standards say that an agency wide budget is important</a:t>
            </a:r>
            <a:r>
              <a:rPr lang="en-US" baseline="0" dirty="0" smtClean="0"/>
              <a:t> for fiscal management.  </a:t>
            </a:r>
            <a:endParaRPr lang="en-US" dirty="0" smtClean="0"/>
          </a:p>
          <a:p>
            <a:r>
              <a:rPr lang="en-US" sz="1200" b="1" kern="1200" dirty="0" smtClean="0">
                <a:solidFill>
                  <a:schemeClr val="tx1"/>
                </a:solidFill>
                <a:latin typeface="+mn-lt"/>
                <a:ea typeface="+mn-ea"/>
                <a:cs typeface="+mn-cs"/>
              </a:rPr>
              <a:t>Standard 8.9  The governing board annually approves an organization-wide budget.</a:t>
            </a:r>
            <a:endParaRPr lang="en-US" sz="1200" kern="1200" dirty="0" smtClean="0">
              <a:solidFill>
                <a:schemeClr val="tx1"/>
              </a:solidFill>
              <a:latin typeface="+mn-lt"/>
              <a:ea typeface="+mn-ea"/>
              <a:cs typeface="+mn-cs"/>
            </a:endParaRPr>
          </a:p>
          <a:p>
            <a:r>
              <a:rPr lang="en-US" dirty="0" smtClean="0"/>
              <a:t>We will talk</a:t>
            </a:r>
            <a:r>
              <a:rPr lang="en-US" baseline="0" dirty="0" smtClean="0"/>
              <a:t> more about the role the budget plays in Strategic Planning in the next video. </a:t>
            </a:r>
            <a:endParaRPr lang="en-US" dirty="0"/>
          </a:p>
        </p:txBody>
      </p:sp>
      <p:sp>
        <p:nvSpPr>
          <p:cNvPr id="4" name="Slide Number Placeholder 3"/>
          <p:cNvSpPr>
            <a:spLocks noGrp="1"/>
          </p:cNvSpPr>
          <p:nvPr>
            <p:ph type="sldNum" sz="quarter" idx="10"/>
          </p:nvPr>
        </p:nvSpPr>
        <p:spPr/>
        <p:txBody>
          <a:bodyPr/>
          <a:lstStyle/>
          <a:p>
            <a:fld id="{62EDE217-C317-44A3-9130-AB516ACBDBA0}" type="slidenum">
              <a:rPr lang="en-US" smtClean="0"/>
              <a:pPr/>
              <a:t>24</a:t>
            </a:fld>
            <a:endParaRPr lang="en-US"/>
          </a:p>
        </p:txBody>
      </p:sp>
    </p:spTree>
    <p:extLst>
      <p:ext uri="{BB962C8B-B14F-4D97-AF65-F5344CB8AC3E}">
        <p14:creationId xmlns:p14="http://schemas.microsoft.com/office/powerpoint/2010/main" xmlns="" val="27503290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18">
              <a:defRPr/>
            </a:pPr>
            <a:r>
              <a:rPr lang="en-US" baseline="0" dirty="0" smtClean="0"/>
              <a:t>The next topic we will explore is that of creating a local Theory of Change.</a:t>
            </a:r>
          </a:p>
          <a:p>
            <a:pPr defTabSz="914318">
              <a:defRPr/>
            </a:pPr>
            <a:endParaRPr lang="en-US" baseline="0" dirty="0" smtClean="0"/>
          </a:p>
          <a:p>
            <a:r>
              <a:rPr lang="en-US" sz="1200" b="1" kern="1200" dirty="0" smtClean="0">
                <a:solidFill>
                  <a:schemeClr val="tx1"/>
                </a:solidFill>
                <a:latin typeface="+mn-lt"/>
                <a:ea typeface="+mn-ea"/>
                <a:cs typeface="+mn-cs"/>
              </a:rPr>
              <a:t>We suggest</a:t>
            </a:r>
            <a:r>
              <a:rPr lang="en-US" sz="1200" b="1" kern="1200" baseline="0" dirty="0" smtClean="0">
                <a:solidFill>
                  <a:schemeClr val="tx1"/>
                </a:solidFill>
                <a:latin typeface="+mn-lt"/>
                <a:ea typeface="+mn-ea"/>
                <a:cs typeface="+mn-cs"/>
              </a:rPr>
              <a:t> that you engage in this activity once you have completed the assessment of needs and resources, and  have “made meaning” (analyzed the data) out of what you found in that process.  Then you can consider your Theory of Change before you start your planning process. </a:t>
            </a:r>
          </a:p>
          <a:p>
            <a:endParaRPr lang="en-US" sz="1200" b="1"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D014323C-9B1D-4B99-AE88-A052E97BAD9E}" type="slidenum">
              <a:rPr lang="en-US" smtClean="0"/>
              <a:pPr/>
              <a:t>3</a:t>
            </a:fld>
            <a:endParaRPr lang="en-US"/>
          </a:p>
        </p:txBody>
      </p:sp>
    </p:spTree>
    <p:extLst>
      <p:ext uri="{BB962C8B-B14F-4D97-AF65-F5344CB8AC3E}">
        <p14:creationId xmlns:p14="http://schemas.microsoft.com/office/powerpoint/2010/main" xmlns="" val="19285929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smtClean="0"/>
              <a:t>Agencies must make decisions about what they can do to fulfill the CSBG Act goals and purposes – as that funding</a:t>
            </a:r>
            <a:r>
              <a:rPr lang="en-US" baseline="0" dirty="0" smtClean="0"/>
              <a:t> is an essential part of the agency’s identity.  </a:t>
            </a:r>
            <a:endParaRPr lang="en-US" dirty="0" smtClean="0"/>
          </a:p>
          <a:p>
            <a:endParaRPr lang="en-US" dirty="0" smtClean="0"/>
          </a:p>
          <a:p>
            <a:r>
              <a:rPr lang="en-US" dirty="0" smtClean="0"/>
              <a:t>If you are a private non-profit agency, you were approved by the IRS for this status because your</a:t>
            </a:r>
            <a:r>
              <a:rPr lang="en-US" baseline="0" dirty="0" smtClean="0"/>
              <a:t> mission meets the requirements for “charitable work.”</a:t>
            </a:r>
          </a:p>
          <a:p>
            <a:r>
              <a:rPr lang="en-US" baseline="0" dirty="0" smtClean="0"/>
              <a:t>So it is important that you understand the mission statement – and what the assumptions are behind the statement.</a:t>
            </a:r>
          </a:p>
          <a:p>
            <a:r>
              <a:rPr lang="en-US" baseline="0" dirty="0" smtClean="0"/>
              <a:t>We do not always think about “what we assume” but our beliefs are always behind our knowledge and are instrumental in the decisions we make. </a:t>
            </a:r>
          </a:p>
          <a:p>
            <a:endParaRPr lang="en-US" baseline="0" dirty="0" smtClean="0"/>
          </a:p>
          <a:p>
            <a:r>
              <a:rPr lang="en-US" baseline="0" dirty="0" smtClean="0"/>
              <a:t>If we think we can “reduce poverty” or “eliminate the causes of poverty” (which many CAA mission statements say) then that means that we understand why people are in poverty, and what is needed to get them out of poverty.  </a:t>
            </a:r>
          </a:p>
          <a:p>
            <a:endParaRPr lang="en-US" baseline="0" dirty="0" smtClean="0"/>
          </a:p>
          <a:p>
            <a:r>
              <a:rPr lang="en-US" baseline="0" dirty="0" smtClean="0"/>
              <a:t>If you are a public agency, you will still  have a mission statement that guides your work.</a:t>
            </a:r>
          </a:p>
          <a:p>
            <a:r>
              <a:rPr lang="en-US" sz="1200" b="0" kern="1200" dirty="0" smtClean="0">
                <a:solidFill>
                  <a:schemeClr val="tx1"/>
                </a:solidFill>
                <a:latin typeface="+mn-lt"/>
                <a:ea typeface="+mn-ea"/>
                <a:cs typeface="+mn-cs"/>
              </a:rPr>
              <a:t>Standard 4.1 for public agencies</a:t>
            </a:r>
            <a:r>
              <a:rPr lang="en-US" sz="1200" b="0" kern="1200" baseline="0" dirty="0" smtClean="0">
                <a:solidFill>
                  <a:schemeClr val="tx1"/>
                </a:solidFill>
                <a:latin typeface="+mn-lt"/>
                <a:ea typeface="+mn-ea"/>
                <a:cs typeface="+mn-cs"/>
              </a:rPr>
              <a:t> indicates that the “board” or “</a:t>
            </a:r>
            <a:r>
              <a:rPr lang="en-US" sz="1200" b="0" kern="1200" dirty="0" smtClean="0">
                <a:solidFill>
                  <a:schemeClr val="tx1"/>
                </a:solidFill>
                <a:latin typeface="+mn-lt"/>
                <a:ea typeface="+mn-ea"/>
                <a:cs typeface="+mn-cs"/>
              </a:rPr>
              <a:t>advisory body” has reviewed the department’s mission statement within the past 5 years and assured that: </a:t>
            </a:r>
          </a:p>
          <a:p>
            <a:r>
              <a:rPr lang="en-US" sz="1200" b="0" kern="1200" dirty="0" smtClean="0">
                <a:solidFill>
                  <a:schemeClr val="tx1"/>
                </a:solidFill>
                <a:latin typeface="+mn-lt"/>
                <a:ea typeface="+mn-ea"/>
                <a:cs typeface="+mn-cs"/>
              </a:rPr>
              <a:t>1. The mission addresses poverty; and</a:t>
            </a:r>
          </a:p>
          <a:p>
            <a:r>
              <a:rPr lang="en-US" sz="1200" b="0" kern="1200" dirty="0" smtClean="0">
                <a:solidFill>
                  <a:schemeClr val="tx1"/>
                </a:solidFill>
                <a:latin typeface="+mn-lt"/>
                <a:ea typeface="+mn-ea"/>
                <a:cs typeface="+mn-cs"/>
              </a:rPr>
              <a:t>2. The CSBG programs and services are in alignment with the mission.</a:t>
            </a:r>
          </a:p>
          <a:p>
            <a:r>
              <a:rPr lang="en-US" sz="1200" b="1"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en-US" baseline="0" dirty="0" smtClean="0"/>
              <a:t>in the case of a public CAA, the mission statement may be influenced by official policy.  For instance if the CSBG program is housed in the Department of Housing and Community Affairs, you would expect to see a greater focus on housing related issues.  Or with Department of Commerce, a greater focus on employment and business development.  Of course this isn’t always the case, but understanding the influences </a:t>
            </a:r>
            <a:r>
              <a:rPr lang="en-US" baseline="0" dirty="0" err="1" smtClean="0"/>
              <a:t>ot</a:t>
            </a:r>
            <a:r>
              <a:rPr lang="en-US" baseline="0" dirty="0" smtClean="0"/>
              <a:t> official policies is important in public CAAs.</a:t>
            </a:r>
            <a:endParaRPr lang="en-US" dirty="0"/>
          </a:p>
        </p:txBody>
      </p:sp>
      <p:sp>
        <p:nvSpPr>
          <p:cNvPr id="4" name="Slide Number Placeholder 3"/>
          <p:cNvSpPr>
            <a:spLocks noGrp="1"/>
          </p:cNvSpPr>
          <p:nvPr>
            <p:ph type="sldNum" sz="quarter" idx="10"/>
          </p:nvPr>
        </p:nvSpPr>
        <p:spPr/>
        <p:txBody>
          <a:bodyPr/>
          <a:lstStyle/>
          <a:p>
            <a:fld id="{62EDE217-C317-44A3-9130-AB516ACBDBA0}" type="slidenum">
              <a:rPr lang="en-US" smtClean="0"/>
              <a:pPr/>
              <a:t>4</a:t>
            </a:fld>
            <a:endParaRPr lang="en-US"/>
          </a:p>
        </p:txBody>
      </p:sp>
    </p:spTree>
    <p:extLst>
      <p:ext uri="{BB962C8B-B14F-4D97-AF65-F5344CB8AC3E}">
        <p14:creationId xmlns:p14="http://schemas.microsoft.com/office/powerpoint/2010/main" xmlns="" val="16723332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The mission statement has four key elements </a:t>
            </a:r>
            <a:r>
              <a:rPr lang="en-US" dirty="0" smtClean="0"/>
              <a:t>– target population to receive services, the services to be provided by the agency,</a:t>
            </a:r>
            <a:r>
              <a:rPr lang="en-US" baseline="0" dirty="0" smtClean="0"/>
              <a:t> the outcome expected because of the services and any relationships the agency has with others.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Decisions are based on background assumptions held by board and staff – and these assumptions can sometimes</a:t>
            </a:r>
            <a:r>
              <a:rPr lang="en-US" baseline="0" dirty="0" smtClean="0"/>
              <a:t> be seen in the agency mission statement.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t>Assumptions (or beliefs)</a:t>
            </a:r>
            <a:r>
              <a:rPr lang="en-US" baseline="0" dirty="0" smtClean="0"/>
              <a:t> include what each person knows </a:t>
            </a:r>
            <a:r>
              <a:rPr lang="en-US" dirty="0" smtClean="0"/>
              <a:t>about the people we serve and the challenges they face, the conditions of the community, and how our work might create change. There may be some significant differences in the assumptions that board members and staff hold – These need to be on the table because these assumptions impact what each person thinks is needed to create</a:t>
            </a:r>
            <a:r>
              <a:rPr lang="en-US" baseline="0" dirty="0" smtClean="0"/>
              <a:t> change and achieve results.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It is important to clearly articulate and discuss these underlying assumptions about poverty  and why</a:t>
            </a:r>
            <a:r>
              <a:rPr lang="en-US" baseline="0" dirty="0" smtClean="0"/>
              <a:t> people remain in poverty </a:t>
            </a:r>
            <a:r>
              <a:rPr lang="en-US" dirty="0" smtClean="0"/>
              <a:t>before you discuss the role that your organization might play.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Let’s look at a couple examples. </a:t>
            </a:r>
          </a:p>
        </p:txBody>
      </p:sp>
      <p:sp>
        <p:nvSpPr>
          <p:cNvPr id="4" name="Slide Number Placeholder 3"/>
          <p:cNvSpPr>
            <a:spLocks noGrp="1"/>
          </p:cNvSpPr>
          <p:nvPr>
            <p:ph type="sldNum" sz="quarter" idx="10"/>
          </p:nvPr>
        </p:nvSpPr>
        <p:spPr/>
        <p:txBody>
          <a:bodyPr/>
          <a:lstStyle/>
          <a:p>
            <a:fld id="{62EDE217-C317-44A3-9130-AB516ACBDBA0}" type="slidenum">
              <a:rPr lang="en-US" smtClean="0"/>
              <a:pPr/>
              <a:t>5</a:t>
            </a:fld>
            <a:endParaRPr lang="en-US"/>
          </a:p>
        </p:txBody>
      </p:sp>
    </p:spTree>
    <p:extLst>
      <p:ext uri="{BB962C8B-B14F-4D97-AF65-F5344CB8AC3E}">
        <p14:creationId xmlns:p14="http://schemas.microsoft.com/office/powerpoint/2010/main" xmlns="" val="18799911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The agency needs partnership with other human service agencies.</a:t>
            </a:r>
            <a:endParaRPr lang="en-US" dirty="0" smtClean="0"/>
          </a:p>
          <a:p>
            <a:r>
              <a:rPr lang="en-US" i="1" dirty="0" smtClean="0"/>
              <a:t>Strengthening low income individuals will lead to the elimination of the causes of poverty.</a:t>
            </a:r>
            <a:endParaRPr lang="en-US" dirty="0" smtClean="0"/>
          </a:p>
          <a:p>
            <a:r>
              <a:rPr lang="en-US" i="1" dirty="0" smtClean="0"/>
              <a:t>Self sufficiency initiatives will strengthen families.</a:t>
            </a:r>
            <a:endParaRPr lang="en-US" dirty="0" smtClean="0"/>
          </a:p>
          <a:p>
            <a:r>
              <a:rPr lang="en-US" i="1" dirty="0" smtClean="0"/>
              <a:t>The agency can provide self sufficiency initiatives. (Has trained</a:t>
            </a:r>
            <a:r>
              <a:rPr lang="en-US" i="1" baseline="0" dirty="0" smtClean="0"/>
              <a:t> staff, resources; </a:t>
            </a:r>
            <a:r>
              <a:rPr lang="en-US" i="1" dirty="0" smtClean="0"/>
              <a:t>And knows what these would be)  </a:t>
            </a:r>
            <a:endParaRPr lang="en-US" dirty="0" smtClean="0"/>
          </a:p>
          <a:p>
            <a:r>
              <a:rPr lang="en-US" i="1" dirty="0" smtClean="0"/>
              <a:t>We will serve low income individuals, families and communities</a:t>
            </a:r>
            <a:endParaRPr lang="en-US" dirty="0" smtClean="0"/>
          </a:p>
          <a:p>
            <a:r>
              <a:rPr lang="en-US" i="1" dirty="0" smtClean="0"/>
              <a:t>We will be successful if we “strengthen” individuals, families, communities.</a:t>
            </a:r>
            <a:endParaRPr lang="en-US" dirty="0" smtClean="0"/>
          </a:p>
          <a:p>
            <a:r>
              <a:rPr lang="en-US" i="1" dirty="0" smtClean="0"/>
              <a:t>We will be successful if we eliminate the causes of poverty.</a:t>
            </a:r>
            <a:endParaRPr lang="en-US" dirty="0" smtClean="0"/>
          </a:p>
          <a:p>
            <a:r>
              <a:rPr lang="en-US" i="1" dirty="0" smtClean="0"/>
              <a:t>We will work together with many different people </a:t>
            </a:r>
          </a:p>
          <a:p>
            <a:endParaRPr lang="en-US" i="1" dirty="0" smtClean="0"/>
          </a:p>
          <a:p>
            <a:r>
              <a:rPr lang="en-US" i="1" dirty="0" smtClean="0"/>
              <a:t>Example 2:</a:t>
            </a:r>
            <a:endParaRPr lang="en-US" dirty="0" smtClean="0"/>
          </a:p>
          <a:p>
            <a:r>
              <a:rPr lang="en-US" i="1" dirty="0" smtClean="0"/>
              <a:t>(none of these are policy makers or power groups so there is an assumption they are not needed to be successful --  unless “jurisdictions” = policy makers).</a:t>
            </a:r>
            <a:endParaRPr lang="en-US" dirty="0" smtClean="0"/>
          </a:p>
          <a:p>
            <a:r>
              <a:rPr lang="en-US" i="1" dirty="0" smtClean="0"/>
              <a:t>We will plan and manage social services</a:t>
            </a:r>
            <a:endParaRPr lang="en-US" dirty="0" smtClean="0"/>
          </a:p>
          <a:p>
            <a:r>
              <a:rPr lang="en-US" i="1" dirty="0" smtClean="0"/>
              <a:t>This will lead to safe and healthy communities</a:t>
            </a:r>
            <a:endParaRPr lang="en-US" dirty="0" smtClean="0"/>
          </a:p>
          <a:p>
            <a:r>
              <a:rPr lang="en-US" i="1" dirty="0" smtClean="0"/>
              <a:t>We will be successful if we plan and manage services.</a:t>
            </a:r>
            <a:endParaRPr lang="en-US" dirty="0" smtClean="0"/>
          </a:p>
          <a:p>
            <a:r>
              <a:rPr lang="en-US" i="1" dirty="0" smtClean="0"/>
              <a:t>We will be successful if we achieve a safe and healthy community.</a:t>
            </a:r>
            <a:endParaRPr lang="en-US" dirty="0"/>
          </a:p>
        </p:txBody>
      </p:sp>
      <p:sp>
        <p:nvSpPr>
          <p:cNvPr id="4" name="Slide Number Placeholder 3"/>
          <p:cNvSpPr>
            <a:spLocks noGrp="1"/>
          </p:cNvSpPr>
          <p:nvPr>
            <p:ph type="sldNum" sz="quarter" idx="10"/>
          </p:nvPr>
        </p:nvSpPr>
        <p:spPr/>
        <p:txBody>
          <a:bodyPr/>
          <a:lstStyle/>
          <a:p>
            <a:fld id="{62EDE217-C317-44A3-9130-AB516ACBDBA0}" type="slidenum">
              <a:rPr lang="en-US" smtClean="0"/>
              <a:pPr/>
              <a:t>6</a:t>
            </a:fld>
            <a:endParaRPr lang="en-US"/>
          </a:p>
        </p:txBody>
      </p:sp>
    </p:spTree>
    <p:extLst>
      <p:ext uri="{BB962C8B-B14F-4D97-AF65-F5344CB8AC3E}">
        <p14:creationId xmlns:p14="http://schemas.microsoft.com/office/powerpoint/2010/main" xmlns="" val="22810031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Part of the problem is that we don’t have a standard definition of “poverty”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There is the federal poverty  guideline – that is based on the cost of food (which many people</a:t>
            </a:r>
            <a:r>
              <a:rPr lang="en-US" baseline="0" dirty="0" smtClean="0"/>
              <a:t> feel is inadequate)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For a long time, there have been are many researchers who are trying to define the essential elements of “poverty”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One researcher said that It takes courage to </a:t>
            </a:r>
            <a:r>
              <a:rPr lang="en-US" dirty="0" smtClean="0"/>
              <a:t>work in a field where the concepts and methodologies of such a complex issue are not precise enough to be useful working tools.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other words, if we can’t define the situation, how do we work on a solution?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What is essential to change</a:t>
            </a:r>
            <a:r>
              <a:rPr lang="en-US" baseline="0" dirty="0" smtClean="0"/>
              <a:t> to help individuals, families and communities be “better off”?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62EDE217-C317-44A3-9130-AB516ACBDBA0}" type="slidenum">
              <a:rPr lang="en-US" smtClean="0"/>
              <a:pPr/>
              <a:t>7</a:t>
            </a:fld>
            <a:endParaRPr lang="en-US"/>
          </a:p>
        </p:txBody>
      </p:sp>
    </p:spTree>
    <p:extLst>
      <p:ext uri="{BB962C8B-B14F-4D97-AF65-F5344CB8AC3E}">
        <p14:creationId xmlns:p14="http://schemas.microsoft.com/office/powerpoint/2010/main" xmlns="" val="27873143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FPL = Federal Poverty Level</a:t>
            </a:r>
          </a:p>
          <a:p>
            <a:r>
              <a:rPr lang="en-US" sz="1200" b="1" i="0" kern="1200" dirty="0" smtClean="0">
                <a:solidFill>
                  <a:schemeClr val="tx1"/>
                </a:solidFill>
                <a:latin typeface="+mn-lt"/>
                <a:ea typeface="+mn-ea"/>
                <a:cs typeface="+mn-cs"/>
              </a:rPr>
              <a:t>Federal poverty levels</a:t>
            </a:r>
            <a:r>
              <a:rPr lang="en-US" sz="1200" b="0" i="0" kern="1200" dirty="0" smtClean="0">
                <a:solidFill>
                  <a:schemeClr val="tx1"/>
                </a:solidFill>
                <a:latin typeface="+mn-lt"/>
                <a:ea typeface="+mn-ea"/>
                <a:cs typeface="+mn-cs"/>
              </a:rPr>
              <a:t> are used to determine eligibility for certain programs and benefits, including savings on Marketplace health insurance, and Medicaid and CHIP coverage.  Eligibility</a:t>
            </a:r>
            <a:r>
              <a:rPr lang="en-US" sz="1200" b="0" i="0" kern="1200" baseline="0" dirty="0" smtClean="0">
                <a:solidFill>
                  <a:schemeClr val="tx1"/>
                </a:solidFill>
                <a:latin typeface="+mn-lt"/>
                <a:ea typeface="+mn-ea"/>
                <a:cs typeface="+mn-cs"/>
              </a:rPr>
              <a:t> could be based on 125% of poverty (CSBG) or “up to 185% of poverty” (WIC) or other limits based on the FPL </a:t>
            </a:r>
          </a:p>
          <a:p>
            <a:r>
              <a:rPr lang="en-US" sz="1200" b="0" i="0" kern="1200" baseline="0" dirty="0" smtClean="0">
                <a:solidFill>
                  <a:schemeClr val="tx1"/>
                </a:solidFill>
                <a:latin typeface="+mn-lt"/>
                <a:ea typeface="+mn-ea"/>
                <a:cs typeface="+mn-cs"/>
              </a:rPr>
              <a:t>For 2018 – for a family of 4 – the FPL is </a:t>
            </a:r>
            <a:r>
              <a:rPr lang="en-US" sz="1200" b="0" i="0" kern="1200" dirty="0" smtClean="0">
                <a:solidFill>
                  <a:schemeClr val="tx1"/>
                </a:solidFill>
                <a:latin typeface="+mn-lt"/>
                <a:ea typeface="+mn-ea"/>
                <a:cs typeface="+mn-cs"/>
              </a:rPr>
              <a:t>$25,100.  </a:t>
            </a:r>
          </a:p>
          <a:p>
            <a:r>
              <a:rPr lang="en-US" sz="1200" b="0" i="0" kern="1200" dirty="0" smtClean="0">
                <a:solidFill>
                  <a:schemeClr val="tx1"/>
                </a:solidFill>
                <a:latin typeface="+mn-lt"/>
                <a:ea typeface="+mn-ea"/>
                <a:cs typeface="+mn-cs"/>
              </a:rPr>
              <a:t>To</a:t>
            </a:r>
            <a:r>
              <a:rPr lang="en-US" sz="1200" b="0" i="0" kern="1200" baseline="0" dirty="0" smtClean="0">
                <a:solidFill>
                  <a:schemeClr val="tx1"/>
                </a:solidFill>
                <a:latin typeface="+mn-lt"/>
                <a:ea typeface="+mn-ea"/>
                <a:cs typeface="+mn-cs"/>
              </a:rPr>
              <a:t> put that into context, a person working a 40 hour a week job for a full year would have to earn about $12 per hour to make that gross income.    </a:t>
            </a:r>
            <a:endParaRPr lang="en-US" sz="1200" b="0" i="0" kern="1200" dirty="0" smtClean="0">
              <a:solidFill>
                <a:schemeClr val="tx1"/>
              </a:solidFill>
              <a:latin typeface="+mn-lt"/>
              <a:ea typeface="+mn-ea"/>
              <a:cs typeface="+mn-cs"/>
            </a:endParaRPr>
          </a:p>
          <a:p>
            <a:endParaRPr lang="en-US" sz="1200" b="0" i="0" kern="1200" dirty="0" smtClean="0">
              <a:solidFill>
                <a:schemeClr val="tx1"/>
              </a:solidFill>
              <a:latin typeface="+mn-lt"/>
              <a:ea typeface="+mn-ea"/>
              <a:cs typeface="+mn-cs"/>
            </a:endParaRPr>
          </a:p>
          <a:p>
            <a:r>
              <a:rPr lang="en-US" dirty="0" smtClean="0"/>
              <a:t>Beyond just those numbers:</a:t>
            </a:r>
          </a:p>
          <a:p>
            <a:r>
              <a:rPr lang="en-US" dirty="0" smtClean="0"/>
              <a:t>The key words in these two definitions are "socially acceptable" (Webster's) and "ordinary" (Townsend).  </a:t>
            </a:r>
          </a:p>
          <a:p>
            <a:r>
              <a:rPr lang="en-US" dirty="0" smtClean="0"/>
              <a:t>The first implies that income poverty thresholds depend on the social norms of the society in which someone lives and the second implies that they depend on the incomes of the </a:t>
            </a:r>
            <a:r>
              <a:rPr lang="en-US" u="sng" dirty="0" smtClean="0"/>
              <a:t>ordinary people </a:t>
            </a:r>
            <a:r>
              <a:rPr lang="en-US" dirty="0" smtClean="0"/>
              <a:t>in society.</a:t>
            </a:r>
          </a:p>
          <a:p>
            <a:r>
              <a:rPr lang="en-US" dirty="0" smtClean="0"/>
              <a:t>So, what is considered 'socially acceptable' or 'ordinary' depends on the society in which the person lives.  </a:t>
            </a:r>
          </a:p>
          <a:p>
            <a:endParaRPr lang="en-US" dirty="0"/>
          </a:p>
        </p:txBody>
      </p:sp>
      <p:sp>
        <p:nvSpPr>
          <p:cNvPr id="4" name="Slide Number Placeholder 3"/>
          <p:cNvSpPr>
            <a:spLocks noGrp="1"/>
          </p:cNvSpPr>
          <p:nvPr>
            <p:ph type="sldNum" sz="quarter" idx="10"/>
          </p:nvPr>
        </p:nvSpPr>
        <p:spPr/>
        <p:txBody>
          <a:bodyPr/>
          <a:lstStyle/>
          <a:p>
            <a:fld id="{62EDE217-C317-44A3-9130-AB516ACBDBA0}" type="slidenum">
              <a:rPr lang="en-US" smtClean="0"/>
              <a:pPr/>
              <a:t>8</a:t>
            </a:fld>
            <a:endParaRPr lang="en-US"/>
          </a:p>
        </p:txBody>
      </p:sp>
    </p:spTree>
    <p:extLst>
      <p:ext uri="{BB962C8B-B14F-4D97-AF65-F5344CB8AC3E}">
        <p14:creationId xmlns:p14="http://schemas.microsoft.com/office/powerpoint/2010/main" xmlns="" val="4418052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rest of the quote from </a:t>
            </a:r>
            <a:r>
              <a:rPr lang="en-US" dirty="0" smtClean="0"/>
              <a:t>Townsend 1979 </a:t>
            </a:r>
          </a:p>
          <a:p>
            <a:endParaRPr lang="en-US" dirty="0" smtClean="0"/>
          </a:p>
          <a:p>
            <a:r>
              <a:rPr lang="en-US" dirty="0" smtClean="0"/>
              <a:t>It further defines poverty</a:t>
            </a:r>
            <a:r>
              <a:rPr lang="en-US" baseline="0" dirty="0" smtClean="0"/>
              <a:t> as being a form of social exclusion. </a:t>
            </a:r>
            <a:endParaRPr lang="en-US" dirty="0"/>
          </a:p>
        </p:txBody>
      </p:sp>
      <p:sp>
        <p:nvSpPr>
          <p:cNvPr id="4" name="Slide Number Placeholder 3"/>
          <p:cNvSpPr>
            <a:spLocks noGrp="1"/>
          </p:cNvSpPr>
          <p:nvPr>
            <p:ph type="sldNum" sz="quarter" idx="10"/>
          </p:nvPr>
        </p:nvSpPr>
        <p:spPr/>
        <p:txBody>
          <a:bodyPr/>
          <a:lstStyle/>
          <a:p>
            <a:fld id="{62EDE217-C317-44A3-9130-AB516ACBDBA0}" type="slidenum">
              <a:rPr lang="en-US" smtClean="0"/>
              <a:pPr/>
              <a:t>9</a:t>
            </a:fld>
            <a:endParaRPr lang="en-US"/>
          </a:p>
        </p:txBody>
      </p:sp>
    </p:spTree>
    <p:extLst>
      <p:ext uri="{BB962C8B-B14F-4D97-AF65-F5344CB8AC3E}">
        <p14:creationId xmlns:p14="http://schemas.microsoft.com/office/powerpoint/2010/main" xmlns="" val="7726586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ROMA NG">
    <p:spTree>
      <p:nvGrpSpPr>
        <p:cNvPr id="1" name=""/>
        <p:cNvGrpSpPr/>
        <p:nvPr/>
      </p:nvGrpSpPr>
      <p:grpSpPr>
        <a:xfrm>
          <a:off x="0" y="0"/>
          <a:ext cx="0" cy="0"/>
          <a:chOff x="0" y="0"/>
          <a:chExt cx="0" cy="0"/>
        </a:xfrm>
      </p:grpSpPr>
      <p:sp>
        <p:nvSpPr>
          <p:cNvPr id="7" name="Flowchart: Off-page Connector 6"/>
          <p:cNvSpPr/>
          <p:nvPr/>
        </p:nvSpPr>
        <p:spPr>
          <a:xfrm>
            <a:off x="0" y="0"/>
            <a:ext cx="9144000" cy="3429000"/>
          </a:xfrm>
          <a:prstGeom prst="flowChartOffpageConnecto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hasCustomPrompt="1"/>
          </p:nvPr>
        </p:nvSpPr>
        <p:spPr>
          <a:xfrm>
            <a:off x="685800" y="1105616"/>
            <a:ext cx="7772400" cy="1470025"/>
          </a:xfrm>
        </p:spPr>
        <p:txBody>
          <a:bodyPr/>
          <a:lstStyle>
            <a:lvl1pPr>
              <a:defRPr>
                <a:solidFill>
                  <a:schemeClr val="bg1"/>
                </a:solidFill>
              </a:defRPr>
            </a:lvl1pPr>
          </a:lstStyle>
          <a:p>
            <a:r>
              <a:rPr lang="en-US" dirty="0"/>
              <a:t>Video Title</a:t>
            </a:r>
          </a:p>
        </p:txBody>
      </p:sp>
      <p:sp>
        <p:nvSpPr>
          <p:cNvPr id="3" name="Subtitle 2"/>
          <p:cNvSpPr>
            <a:spLocks noGrp="1"/>
          </p:cNvSpPr>
          <p:nvPr>
            <p:ph type="subTitle" idx="1" hasCustomPrompt="1"/>
          </p:nvPr>
        </p:nvSpPr>
        <p:spPr>
          <a:xfrm>
            <a:off x="1371600" y="3653519"/>
            <a:ext cx="6400800" cy="609600"/>
          </a:xfrm>
        </p:spPr>
        <p:txBody>
          <a:bodyPr/>
          <a:lstStyle>
            <a:lvl1pPr marL="0" indent="0" algn="ctr">
              <a:buNone/>
              <a:defRPr i="1">
                <a:solidFill>
                  <a:schemeClr val="accent3"/>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ROMA Next Generation Video Series</a:t>
            </a:r>
          </a:p>
          <a:p>
            <a:endParaRPr lang="en-US" dirty="0"/>
          </a:p>
          <a:p>
            <a:endParaRPr lang="en-US" dirty="0"/>
          </a:p>
        </p:txBody>
      </p:sp>
      <p:pic>
        <p:nvPicPr>
          <p:cNvPr id="10" name="Picture 9"/>
          <p:cNvPicPr>
            <a:picLocks noChangeAspect="1"/>
          </p:cNvPicPr>
          <p:nvPr/>
        </p:nvPicPr>
        <p:blipFill>
          <a:blip r:embed="rId2" cstate="print"/>
          <a:stretch>
            <a:fillRect/>
          </a:stretch>
        </p:blipFill>
        <p:spPr>
          <a:xfrm>
            <a:off x="7391400" y="5181071"/>
            <a:ext cx="1616075" cy="1616075"/>
          </a:xfrm>
          <a:prstGeom prst="rect">
            <a:avLst/>
          </a:prstGeom>
        </p:spPr>
      </p:pic>
      <p:pic>
        <p:nvPicPr>
          <p:cNvPr id="11" name="Picture 10"/>
          <p:cNvPicPr>
            <a:picLocks noChangeAspect="1"/>
          </p:cNvPicPr>
          <p:nvPr/>
        </p:nvPicPr>
        <p:blipFill>
          <a:blip r:embed="rId3" cstate="print"/>
          <a:stretch>
            <a:fillRect/>
          </a:stretch>
        </p:blipFill>
        <p:spPr>
          <a:xfrm>
            <a:off x="136526" y="5556596"/>
            <a:ext cx="2301875" cy="1249017"/>
          </a:xfrm>
          <a:prstGeom prst="rect">
            <a:avLst/>
          </a:prstGeom>
        </p:spPr>
      </p:pic>
      <p:sp>
        <p:nvSpPr>
          <p:cNvPr id="13" name="Oval 12"/>
          <p:cNvSpPr/>
          <p:nvPr/>
        </p:nvSpPr>
        <p:spPr>
          <a:xfrm>
            <a:off x="4267200" y="3117168"/>
            <a:ext cx="609600" cy="609600"/>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xmlns="" val="895329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r">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lowchart: Off-page Connector 6"/>
          <p:cNvSpPr/>
          <p:nvPr/>
        </p:nvSpPr>
        <p:spPr>
          <a:xfrm>
            <a:off x="0" y="0"/>
            <a:ext cx="9144000" cy="1676400"/>
          </a:xfrm>
          <a:prstGeom prst="flowChartOffpageConnecto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457200" y="174626"/>
            <a:ext cx="8229600" cy="1143000"/>
          </a:xfrm>
        </p:spPr>
        <p:txBody>
          <a:bodyPr/>
          <a:lstStyle>
            <a:lvl1pPr>
              <a:defRPr>
                <a:solidFill>
                  <a:schemeClr val="bg1"/>
                </a:solidFill>
              </a:defRPr>
            </a:lvl1pPr>
          </a:lstStyle>
          <a:p>
            <a:r>
              <a:rPr lang="en-US"/>
              <a:t>Click to edit Master title style</a:t>
            </a:r>
            <a:endParaRPr lang="en-US" dirty="0"/>
          </a:p>
        </p:txBody>
      </p:sp>
      <p:pic>
        <p:nvPicPr>
          <p:cNvPr id="8" name="Picture 7"/>
          <p:cNvPicPr>
            <a:picLocks noChangeAspect="1"/>
          </p:cNvPicPr>
          <p:nvPr userDrawn="1"/>
        </p:nvPicPr>
        <p:blipFill>
          <a:blip r:embed="rId2" cstate="print"/>
          <a:stretch>
            <a:fillRect/>
          </a:stretch>
        </p:blipFill>
        <p:spPr>
          <a:xfrm>
            <a:off x="8216017" y="5938484"/>
            <a:ext cx="823031" cy="823031"/>
          </a:xfrm>
          <a:prstGeom prst="rect">
            <a:avLst/>
          </a:prstGeom>
        </p:spPr>
      </p:pic>
      <p:pic>
        <p:nvPicPr>
          <p:cNvPr id="10" name="Picture 9"/>
          <p:cNvPicPr>
            <a:picLocks noChangeAspect="1"/>
          </p:cNvPicPr>
          <p:nvPr userDrawn="1"/>
        </p:nvPicPr>
        <p:blipFill>
          <a:blip r:embed="rId3" cstate="print"/>
          <a:stretch>
            <a:fillRect/>
          </a:stretch>
        </p:blipFill>
        <p:spPr>
          <a:xfrm>
            <a:off x="143531" y="5962529"/>
            <a:ext cx="1457070" cy="786452"/>
          </a:xfrm>
          <a:prstGeom prst="rect">
            <a:avLst/>
          </a:prstGeom>
        </p:spPr>
      </p:pic>
    </p:spTree>
    <p:extLst>
      <p:ext uri="{BB962C8B-B14F-4D97-AF65-F5344CB8AC3E}">
        <p14:creationId xmlns:p14="http://schemas.microsoft.com/office/powerpoint/2010/main" xmlns="" val="2530232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solidFill>
                  <a:schemeClr val="accent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accent3"/>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pic>
        <p:nvPicPr>
          <p:cNvPr id="4" name="Picture 3"/>
          <p:cNvPicPr>
            <a:picLocks noChangeAspect="1"/>
          </p:cNvPicPr>
          <p:nvPr userDrawn="1"/>
        </p:nvPicPr>
        <p:blipFill>
          <a:blip r:embed="rId2" cstate="print"/>
          <a:stretch>
            <a:fillRect/>
          </a:stretch>
        </p:blipFill>
        <p:spPr>
          <a:xfrm>
            <a:off x="143531" y="5962529"/>
            <a:ext cx="1457070" cy="786452"/>
          </a:xfrm>
          <a:prstGeom prst="rect">
            <a:avLst/>
          </a:prstGeom>
        </p:spPr>
      </p:pic>
      <p:pic>
        <p:nvPicPr>
          <p:cNvPr id="5" name="Picture 4"/>
          <p:cNvPicPr>
            <a:picLocks noChangeAspect="1"/>
          </p:cNvPicPr>
          <p:nvPr userDrawn="1"/>
        </p:nvPicPr>
        <p:blipFill>
          <a:blip r:embed="rId3" cstate="print"/>
          <a:stretch>
            <a:fillRect/>
          </a:stretch>
        </p:blipFill>
        <p:spPr>
          <a:xfrm>
            <a:off x="8216017" y="5962529"/>
            <a:ext cx="823031" cy="823031"/>
          </a:xfrm>
          <a:prstGeom prst="rect">
            <a:avLst/>
          </a:prstGeom>
        </p:spPr>
      </p:pic>
    </p:spTree>
    <p:extLst>
      <p:ext uri="{BB962C8B-B14F-4D97-AF65-F5344CB8AC3E}">
        <p14:creationId xmlns:p14="http://schemas.microsoft.com/office/powerpoint/2010/main" xmlns="" val="1141011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r">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828801"/>
            <a:ext cx="4038600" cy="42973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828801"/>
            <a:ext cx="4038600" cy="42973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lowchart: Off-page Connector 7"/>
          <p:cNvSpPr/>
          <p:nvPr/>
        </p:nvSpPr>
        <p:spPr>
          <a:xfrm>
            <a:off x="0" y="0"/>
            <a:ext cx="9144000" cy="1676400"/>
          </a:xfrm>
          <a:prstGeom prst="flowChartOffpageConnecto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457200" y="152400"/>
            <a:ext cx="8229600" cy="1143000"/>
          </a:xfrm>
        </p:spPr>
        <p:txBody>
          <a:bodyPr/>
          <a:lstStyle>
            <a:lvl1pPr>
              <a:defRPr>
                <a:solidFill>
                  <a:schemeClr val="bg1"/>
                </a:solidFill>
              </a:defRPr>
            </a:lvl1pPr>
          </a:lstStyle>
          <a:p>
            <a:r>
              <a:rPr lang="en-US"/>
              <a:t>Click to edit Master title style</a:t>
            </a:r>
            <a:endParaRPr lang="en-US" dirty="0"/>
          </a:p>
        </p:txBody>
      </p:sp>
      <p:pic>
        <p:nvPicPr>
          <p:cNvPr id="5" name="Picture 4"/>
          <p:cNvPicPr>
            <a:picLocks noChangeAspect="1"/>
          </p:cNvPicPr>
          <p:nvPr userDrawn="1"/>
        </p:nvPicPr>
        <p:blipFill>
          <a:blip r:embed="rId2" cstate="print"/>
          <a:stretch>
            <a:fillRect/>
          </a:stretch>
        </p:blipFill>
        <p:spPr>
          <a:xfrm>
            <a:off x="8216017" y="5938484"/>
            <a:ext cx="823031" cy="823031"/>
          </a:xfrm>
          <a:prstGeom prst="rect">
            <a:avLst/>
          </a:prstGeom>
        </p:spPr>
      </p:pic>
      <p:pic>
        <p:nvPicPr>
          <p:cNvPr id="10" name="Picture 9"/>
          <p:cNvPicPr>
            <a:picLocks noChangeAspect="1"/>
          </p:cNvPicPr>
          <p:nvPr userDrawn="1"/>
        </p:nvPicPr>
        <p:blipFill>
          <a:blip r:embed="rId3" cstate="print"/>
          <a:stretch>
            <a:fillRect/>
          </a:stretch>
        </p:blipFill>
        <p:spPr>
          <a:xfrm>
            <a:off x="143531" y="5962529"/>
            <a:ext cx="1457070" cy="786452"/>
          </a:xfrm>
          <a:prstGeom prst="rect">
            <a:avLst/>
          </a:prstGeom>
        </p:spPr>
      </p:pic>
    </p:spTree>
    <p:extLst>
      <p:ext uri="{BB962C8B-B14F-4D97-AF65-F5344CB8AC3E}">
        <p14:creationId xmlns:p14="http://schemas.microsoft.com/office/powerpoint/2010/main" xmlns="" val="934532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r">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stretch>
            <a:fillRect/>
          </a:stretch>
        </p:blipFill>
        <p:spPr>
          <a:xfrm>
            <a:off x="143531" y="5962529"/>
            <a:ext cx="1457070" cy="786452"/>
          </a:xfrm>
          <a:prstGeom prst="rect">
            <a:avLst/>
          </a:prstGeom>
        </p:spPr>
      </p:pic>
      <p:pic>
        <p:nvPicPr>
          <p:cNvPr id="4" name="Picture 3"/>
          <p:cNvPicPr>
            <a:picLocks noChangeAspect="1"/>
          </p:cNvPicPr>
          <p:nvPr userDrawn="1"/>
        </p:nvPicPr>
        <p:blipFill>
          <a:blip r:embed="rId3" cstate="print"/>
          <a:stretch>
            <a:fillRect/>
          </a:stretch>
        </p:blipFill>
        <p:spPr>
          <a:xfrm>
            <a:off x="8216017" y="5938484"/>
            <a:ext cx="823031" cy="823031"/>
          </a:xfrm>
          <a:prstGeom prst="rect">
            <a:avLst/>
          </a:prstGeom>
        </p:spPr>
      </p:pic>
    </p:spTree>
    <p:extLst>
      <p:ext uri="{BB962C8B-B14F-4D97-AF65-F5344CB8AC3E}">
        <p14:creationId xmlns:p14="http://schemas.microsoft.com/office/powerpoint/2010/main" xmlns="" val="2481515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r">
    <p:spTree>
      <p:nvGrpSpPr>
        <p:cNvPr id="1" name=""/>
        <p:cNvGrpSpPr/>
        <p:nvPr/>
      </p:nvGrpSpPr>
      <p:grpSpPr>
        <a:xfrm>
          <a:off x="0" y="0"/>
          <a:ext cx="0" cy="0"/>
          <a:chOff x="0" y="0"/>
          <a:chExt cx="0" cy="0"/>
        </a:xfrm>
      </p:grpSpPr>
      <p:sp>
        <p:nvSpPr>
          <p:cNvPr id="8" name="Flowchart: Off-page Connector 7"/>
          <p:cNvSpPr/>
          <p:nvPr/>
        </p:nvSpPr>
        <p:spPr>
          <a:xfrm>
            <a:off x="0" y="0"/>
            <a:ext cx="3810000" cy="2438400"/>
          </a:xfrm>
          <a:prstGeom prst="flowChartOffpageConnecto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457201" y="273050"/>
            <a:ext cx="3008313" cy="1162050"/>
          </a:xfrm>
        </p:spPr>
        <p:txBody>
          <a:bodyPr anchor="b"/>
          <a:lstStyle>
            <a:lvl1pPr algn="ctr">
              <a:defRPr sz="1500" b="1">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3922714" y="273052"/>
            <a:ext cx="4764086"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1435102"/>
            <a:ext cx="3008313" cy="4691063"/>
          </a:xfrm>
        </p:spPr>
        <p:txBody>
          <a:bodyPr/>
          <a:lstStyle>
            <a:lvl1pPr marL="0" indent="0" algn="ctr">
              <a:buNone/>
              <a:defRPr sz="1050">
                <a:solidFill>
                  <a:schemeClr val="bg1"/>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pic>
        <p:nvPicPr>
          <p:cNvPr id="7" name="Picture 6"/>
          <p:cNvPicPr>
            <a:picLocks noChangeAspect="1"/>
          </p:cNvPicPr>
          <p:nvPr userDrawn="1"/>
        </p:nvPicPr>
        <p:blipFill>
          <a:blip r:embed="rId2" cstate="print"/>
          <a:stretch>
            <a:fillRect/>
          </a:stretch>
        </p:blipFill>
        <p:spPr>
          <a:xfrm>
            <a:off x="8216017" y="5938484"/>
            <a:ext cx="823031" cy="823031"/>
          </a:xfrm>
          <a:prstGeom prst="rect">
            <a:avLst/>
          </a:prstGeom>
        </p:spPr>
      </p:pic>
      <p:pic>
        <p:nvPicPr>
          <p:cNvPr id="10" name="Picture 9"/>
          <p:cNvPicPr>
            <a:picLocks noChangeAspect="1"/>
          </p:cNvPicPr>
          <p:nvPr userDrawn="1"/>
        </p:nvPicPr>
        <p:blipFill>
          <a:blip r:embed="rId3" cstate="print"/>
          <a:stretch>
            <a:fillRect/>
          </a:stretch>
        </p:blipFill>
        <p:spPr>
          <a:xfrm>
            <a:off x="143531" y="5962529"/>
            <a:ext cx="1457070" cy="786452"/>
          </a:xfrm>
          <a:prstGeom prst="rect">
            <a:avLst/>
          </a:prstGeom>
        </p:spPr>
      </p:pic>
    </p:spTree>
    <p:extLst>
      <p:ext uri="{BB962C8B-B14F-4D97-AF65-F5344CB8AC3E}">
        <p14:creationId xmlns:p14="http://schemas.microsoft.com/office/powerpoint/2010/main" xmlns="" val="23920372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r">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solidFill>
                  <a:schemeClr val="accent4"/>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solidFill>
                  <a:schemeClr val="accent3"/>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pic>
        <p:nvPicPr>
          <p:cNvPr id="6" name="Picture 5"/>
          <p:cNvPicPr>
            <a:picLocks noChangeAspect="1"/>
          </p:cNvPicPr>
          <p:nvPr userDrawn="1"/>
        </p:nvPicPr>
        <p:blipFill>
          <a:blip r:embed="rId2" cstate="print"/>
          <a:stretch>
            <a:fillRect/>
          </a:stretch>
        </p:blipFill>
        <p:spPr>
          <a:xfrm>
            <a:off x="143531" y="5962529"/>
            <a:ext cx="1457070" cy="786452"/>
          </a:xfrm>
          <a:prstGeom prst="rect">
            <a:avLst/>
          </a:prstGeom>
        </p:spPr>
      </p:pic>
      <p:pic>
        <p:nvPicPr>
          <p:cNvPr id="7" name="Picture 6"/>
          <p:cNvPicPr>
            <a:picLocks noChangeAspect="1"/>
          </p:cNvPicPr>
          <p:nvPr userDrawn="1"/>
        </p:nvPicPr>
        <p:blipFill>
          <a:blip r:embed="rId3" cstate="print"/>
          <a:stretch>
            <a:fillRect/>
          </a:stretch>
        </p:blipFill>
        <p:spPr>
          <a:xfrm>
            <a:off x="8216017" y="5938484"/>
            <a:ext cx="823031" cy="823031"/>
          </a:xfrm>
          <a:prstGeom prst="rect">
            <a:avLst/>
          </a:prstGeom>
        </p:spPr>
      </p:pic>
    </p:spTree>
    <p:extLst>
      <p:ext uri="{BB962C8B-B14F-4D97-AF65-F5344CB8AC3E}">
        <p14:creationId xmlns:p14="http://schemas.microsoft.com/office/powerpoint/2010/main" xmlns="" val="13521136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45B251-C695-4427-93A7-90A9FA620F97}" type="datetimeFigureOut">
              <a:rPr lang="en-US" smtClean="0"/>
              <a:pPr/>
              <a:t>6/21/2018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CE40F9-34EF-49CC-8974-88A89C755AAF}" type="slidenum">
              <a:rPr lang="en-US" smtClean="0"/>
              <a:pPr/>
              <a:t>‹#›</a:t>
            </a:fld>
            <a:endParaRPr lang="en-US"/>
          </a:p>
        </p:txBody>
      </p:sp>
    </p:spTree>
    <p:extLst>
      <p:ext uri="{BB962C8B-B14F-4D97-AF65-F5344CB8AC3E}">
        <p14:creationId xmlns:p14="http://schemas.microsoft.com/office/powerpoint/2010/main" xmlns="" val="17556802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45B251-C695-4427-93A7-90A9FA620F97}" type="datetimeFigureOut">
              <a:rPr lang="en-US" smtClean="0"/>
              <a:pPr/>
              <a:t>6/21/2018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CE40F9-34EF-49CC-8974-88A89C755AAF}" type="slidenum">
              <a:rPr lang="en-US" smtClean="0"/>
              <a:pPr/>
              <a:t>‹#›</a:t>
            </a:fld>
            <a:endParaRPr lang="en-US"/>
          </a:p>
        </p:txBody>
      </p:sp>
    </p:spTree>
    <p:extLst>
      <p:ext uri="{BB962C8B-B14F-4D97-AF65-F5344CB8AC3E}">
        <p14:creationId xmlns:p14="http://schemas.microsoft.com/office/powerpoint/2010/main" xmlns="" val="21714356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D45B251-C695-4427-93A7-90A9FA620F97}" type="datetimeFigureOut">
              <a:rPr lang="en-US" smtClean="0"/>
              <a:pPr/>
              <a:t>6/21/2018</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CCE40F9-34EF-49CC-8974-88A89C755AAF}" type="slidenum">
              <a:rPr lang="en-US" smtClean="0"/>
              <a:pPr/>
              <a:t>‹#›</a:t>
            </a:fld>
            <a:endParaRPr lang="en-US"/>
          </a:p>
        </p:txBody>
      </p:sp>
    </p:spTree>
    <p:extLst>
      <p:ext uri="{BB962C8B-B14F-4D97-AF65-F5344CB8AC3E}">
        <p14:creationId xmlns:p14="http://schemas.microsoft.com/office/powerpoint/2010/main" xmlns="" val="27848959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ctr" defTabSz="685800" rtl="0" eaLnBrk="1" latinLnBrk="0" hangingPunct="1">
        <a:spcBef>
          <a:spcPct val="0"/>
        </a:spcBef>
        <a:buNone/>
        <a:defRPr sz="3300" kern="1200">
          <a:solidFill>
            <a:schemeClr val="tx1"/>
          </a:solidFill>
          <a:latin typeface="Calibri Light" panose="020F0302020204030204" pitchFamily="34" charset="0"/>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Calibri Light" panose="020F0302020204030204" pitchFamily="34" charset="0"/>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Calibri Light" panose="020F0302020204030204" pitchFamily="34" charset="0"/>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Calibri Light" panose="020F0302020204030204" pitchFamily="34" charset="0"/>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Calibri Light" panose="020F0302020204030204" pitchFamily="34" charset="0"/>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Calibri Light" panose="020F0302020204030204" pitchFamily="34" charset="0"/>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4800" dirty="0" smtClean="0">
                <a:latin typeface="+mj-lt"/>
              </a:rPr>
              <a:t>Creating a Local Theory of Change</a:t>
            </a:r>
            <a:br>
              <a:rPr lang="en-US" sz="4800" dirty="0" smtClean="0">
                <a:latin typeface="+mj-lt"/>
              </a:rPr>
            </a:br>
            <a:r>
              <a:rPr lang="en-US" sz="4800" dirty="0" smtClean="0">
                <a:latin typeface="+mj-lt"/>
              </a:rPr>
              <a:t>for Boards</a:t>
            </a:r>
            <a:endParaRPr lang="en-US" sz="4800" dirty="0">
              <a:latin typeface="+mj-lt"/>
            </a:endParaRPr>
          </a:p>
        </p:txBody>
      </p:sp>
      <p:sp>
        <p:nvSpPr>
          <p:cNvPr id="3" name="Subtitle 2"/>
          <p:cNvSpPr>
            <a:spLocks noGrp="1"/>
          </p:cNvSpPr>
          <p:nvPr>
            <p:ph type="subTitle" idx="1"/>
          </p:nvPr>
        </p:nvSpPr>
        <p:spPr>
          <a:xfrm>
            <a:off x="1463040" y="3696583"/>
            <a:ext cx="6766560" cy="2481811"/>
          </a:xfrm>
        </p:spPr>
        <p:txBody>
          <a:bodyPr>
            <a:noAutofit/>
          </a:bodyPr>
          <a:lstStyle/>
          <a:p>
            <a:r>
              <a:rPr lang="en-US" sz="3600" b="1" dirty="0" smtClean="0">
                <a:solidFill>
                  <a:schemeClr val="tx1"/>
                </a:solidFill>
                <a:latin typeface="+mj-lt"/>
              </a:rPr>
              <a:t>What is your mission?  </a:t>
            </a:r>
          </a:p>
          <a:p>
            <a:r>
              <a:rPr lang="en-US" sz="3600" b="1" dirty="0" smtClean="0">
                <a:solidFill>
                  <a:schemeClr val="tx1"/>
                </a:solidFill>
                <a:latin typeface="+mj-lt"/>
              </a:rPr>
              <a:t>What do you expect will change?</a:t>
            </a:r>
          </a:p>
          <a:p>
            <a:endParaRPr lang="en-US" sz="3600" b="1" dirty="0" smtClean="0">
              <a:solidFill>
                <a:schemeClr val="tx1"/>
              </a:solidFill>
            </a:endParaRPr>
          </a:p>
          <a:p>
            <a:r>
              <a:rPr lang="en-US" b="1" dirty="0" smtClean="0"/>
              <a:t>A Video Series for CAA Board Members</a:t>
            </a:r>
          </a:p>
          <a:p>
            <a:endParaRPr lang="en-US" sz="3600" b="1"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latin typeface="+mj-lt"/>
              </a:rPr>
              <a:t>Your Neighborhood Matters</a:t>
            </a:r>
            <a:endParaRPr lang="en-US" sz="3600" b="1" dirty="0">
              <a:latin typeface="+mj-lt"/>
            </a:endParaRPr>
          </a:p>
        </p:txBody>
      </p:sp>
      <p:sp>
        <p:nvSpPr>
          <p:cNvPr id="3" name="Content Placeholder 2"/>
          <p:cNvSpPr>
            <a:spLocks noGrp="1"/>
          </p:cNvSpPr>
          <p:nvPr>
            <p:ph idx="1"/>
          </p:nvPr>
        </p:nvSpPr>
        <p:spPr>
          <a:xfrm>
            <a:off x="228600" y="1738392"/>
            <a:ext cx="8686800" cy="4709652"/>
          </a:xfrm>
        </p:spPr>
        <p:txBody>
          <a:bodyPr>
            <a:normAutofit/>
          </a:bodyPr>
          <a:lstStyle/>
          <a:p>
            <a:pPr marL="0" indent="0">
              <a:buNone/>
            </a:pPr>
            <a:r>
              <a:rPr lang="en-US" sz="2600" b="1" dirty="0" smtClean="0">
                <a:latin typeface="+mj-lt"/>
              </a:rPr>
              <a:t>Research has shown a correlation between where you live as a child and your opportunities to achieve economic success as an adult</a:t>
            </a:r>
          </a:p>
          <a:p>
            <a:pPr marL="0" indent="0">
              <a:buNone/>
            </a:pPr>
            <a:endParaRPr lang="en-US" sz="1600" dirty="0" smtClean="0">
              <a:latin typeface="+mj-lt"/>
            </a:endParaRPr>
          </a:p>
          <a:p>
            <a:pPr lvl="1"/>
            <a:r>
              <a:rPr lang="en-US" sz="2800" b="1" dirty="0" smtClean="0">
                <a:solidFill>
                  <a:srgbClr val="005288"/>
                </a:solidFill>
                <a:latin typeface="+mj-lt"/>
              </a:rPr>
              <a:t>One response</a:t>
            </a:r>
            <a:r>
              <a:rPr lang="en-US" sz="2800" dirty="0" smtClean="0">
                <a:latin typeface="+mj-lt"/>
              </a:rPr>
              <a:t>: Policy </a:t>
            </a:r>
            <a:r>
              <a:rPr lang="en-US" sz="2800" dirty="0">
                <a:latin typeface="+mj-lt"/>
              </a:rPr>
              <a:t>makers intend to reduce concentrations of poverty by enhancing the social mix of </a:t>
            </a:r>
            <a:r>
              <a:rPr lang="en-US" sz="2800" dirty="0" smtClean="0">
                <a:latin typeface="+mj-lt"/>
              </a:rPr>
              <a:t>neighborhoods</a:t>
            </a:r>
          </a:p>
          <a:p>
            <a:pPr marL="342900" lvl="1" indent="0">
              <a:buNone/>
            </a:pPr>
            <a:endParaRPr lang="en-US" sz="1100" dirty="0" smtClean="0">
              <a:latin typeface="+mj-lt"/>
            </a:endParaRPr>
          </a:p>
          <a:p>
            <a:pPr lvl="1"/>
            <a:r>
              <a:rPr lang="en-US" sz="2800" b="1" dirty="0" smtClean="0">
                <a:solidFill>
                  <a:srgbClr val="C80452"/>
                </a:solidFill>
                <a:latin typeface="+mj-lt"/>
              </a:rPr>
              <a:t>Another response</a:t>
            </a:r>
            <a:r>
              <a:rPr lang="en-US" sz="2800" dirty="0" smtClean="0">
                <a:latin typeface="+mj-lt"/>
              </a:rPr>
              <a:t>: assure that low income communities have access to resources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latin typeface="+mj-lt"/>
              </a:rPr>
              <a:t>The Economic Costs of Poverty </a:t>
            </a:r>
            <a:endParaRPr lang="en-US" sz="3600" b="1" dirty="0">
              <a:latin typeface="+mj-lt"/>
            </a:endParaRPr>
          </a:p>
        </p:txBody>
      </p:sp>
      <p:sp>
        <p:nvSpPr>
          <p:cNvPr id="3" name="Content Placeholder 2"/>
          <p:cNvSpPr>
            <a:spLocks noGrp="1"/>
          </p:cNvSpPr>
          <p:nvPr>
            <p:ph idx="1"/>
          </p:nvPr>
        </p:nvSpPr>
        <p:spPr>
          <a:xfrm>
            <a:off x="457200" y="1917290"/>
            <a:ext cx="8229600" cy="4788310"/>
          </a:xfrm>
        </p:spPr>
        <p:txBody>
          <a:bodyPr>
            <a:normAutofit/>
          </a:bodyPr>
          <a:lstStyle/>
          <a:p>
            <a:pPr>
              <a:buNone/>
            </a:pPr>
            <a:r>
              <a:rPr lang="en-US" sz="2700" b="1" dirty="0" smtClean="0">
                <a:latin typeface="+mj-lt"/>
              </a:rPr>
              <a:t>We need to think about the economic impact of poverty on society. Here are a couple areas to consider:</a:t>
            </a:r>
          </a:p>
          <a:p>
            <a:endParaRPr lang="en-US" sz="800" dirty="0" smtClean="0">
              <a:latin typeface="+mj-lt"/>
            </a:endParaRPr>
          </a:p>
          <a:p>
            <a:r>
              <a:rPr lang="en-US" sz="2400" dirty="0" smtClean="0">
                <a:latin typeface="+mj-lt"/>
              </a:rPr>
              <a:t>Delayed health care results in </a:t>
            </a:r>
            <a:r>
              <a:rPr lang="en-US" sz="2400" b="1" i="1" dirty="0" smtClean="0">
                <a:solidFill>
                  <a:srgbClr val="C80452"/>
                </a:solidFill>
                <a:latin typeface="+mj-lt"/>
              </a:rPr>
              <a:t>higher treatment costs </a:t>
            </a:r>
            <a:r>
              <a:rPr lang="en-US" sz="2400" dirty="0" smtClean="0">
                <a:latin typeface="+mj-lt"/>
              </a:rPr>
              <a:t>that are passed onto everyone through </a:t>
            </a:r>
            <a:r>
              <a:rPr lang="en-US" sz="2400" b="1" i="1" dirty="0" smtClean="0">
                <a:solidFill>
                  <a:srgbClr val="C80452"/>
                </a:solidFill>
                <a:latin typeface="+mj-lt"/>
              </a:rPr>
              <a:t>increased health care premiums</a:t>
            </a:r>
          </a:p>
          <a:p>
            <a:r>
              <a:rPr lang="en-US" sz="2400" dirty="0" smtClean="0">
                <a:latin typeface="+mj-lt"/>
              </a:rPr>
              <a:t>Maintaining shelters for persons who are homeless is an approach that is </a:t>
            </a:r>
            <a:r>
              <a:rPr lang="en-US" sz="2400" b="1" i="1" dirty="0" smtClean="0">
                <a:solidFill>
                  <a:srgbClr val="C80452"/>
                </a:solidFill>
                <a:latin typeface="+mj-lt"/>
              </a:rPr>
              <a:t>expensive and hardly addresses the immediate problem</a:t>
            </a:r>
            <a:r>
              <a:rPr lang="en-US" sz="2400" dirty="0" smtClean="0">
                <a:latin typeface="+mj-lt"/>
              </a:rPr>
              <a:t>, let alone the long-term problems these individuals and families face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latin typeface="+mj-lt"/>
              </a:rPr>
              <a:t>The Economic Costs of Poverty </a:t>
            </a:r>
            <a:r>
              <a:rPr lang="en-US" sz="2400" b="1" dirty="0" smtClean="0">
                <a:latin typeface="+mj-lt"/>
              </a:rPr>
              <a:t>(continued)</a:t>
            </a:r>
            <a:endParaRPr lang="en-US" sz="2400" b="1" dirty="0">
              <a:latin typeface="+mj-lt"/>
            </a:endParaRPr>
          </a:p>
        </p:txBody>
      </p:sp>
      <p:sp>
        <p:nvSpPr>
          <p:cNvPr id="3" name="Content Placeholder 2"/>
          <p:cNvSpPr>
            <a:spLocks noGrp="1"/>
          </p:cNvSpPr>
          <p:nvPr>
            <p:ph idx="1"/>
          </p:nvPr>
        </p:nvSpPr>
        <p:spPr>
          <a:xfrm>
            <a:off x="457200" y="1949588"/>
            <a:ext cx="8229600" cy="3790337"/>
          </a:xfrm>
        </p:spPr>
        <p:txBody>
          <a:bodyPr>
            <a:noAutofit/>
          </a:bodyPr>
          <a:lstStyle/>
          <a:p>
            <a:r>
              <a:rPr lang="en-US" sz="2600" dirty="0" smtClean="0">
                <a:latin typeface="+mj-lt"/>
              </a:rPr>
              <a:t>Poverty in one neighborhood affects the overall economic prosperity of the larger community around it</a:t>
            </a:r>
          </a:p>
          <a:p>
            <a:r>
              <a:rPr lang="en-US" sz="2600" dirty="0" smtClean="0">
                <a:latin typeface="+mj-lt"/>
              </a:rPr>
              <a:t>Increased crime in unsafe neighborhoods leads to lack of productivity of the residents of that community</a:t>
            </a:r>
          </a:p>
          <a:p>
            <a:pPr lvl="1"/>
            <a:r>
              <a:rPr lang="en-US" sz="2000" i="1" dirty="0" smtClean="0">
                <a:solidFill>
                  <a:srgbClr val="C80452"/>
                </a:solidFill>
                <a:latin typeface="+mj-lt"/>
              </a:rPr>
              <a:t>This includes such things as lower graduation rates, reduced participation in the workforce and decreased economic output</a:t>
            </a:r>
          </a:p>
          <a:p>
            <a:r>
              <a:rPr lang="en-US" sz="2600" dirty="0" smtClean="0">
                <a:latin typeface="+mj-lt"/>
              </a:rPr>
              <a:t>Underdeveloped human capital creates needs which put a strain on government resources</a:t>
            </a:r>
            <a:endParaRPr lang="en-US" sz="2600" dirty="0">
              <a:latin typeface="+mj-l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latin typeface="+mj-lt"/>
              </a:rPr>
              <a:t>Different Kinds of Poverty</a:t>
            </a:r>
            <a:endParaRPr lang="en-US" sz="3600" b="1" dirty="0">
              <a:latin typeface="+mj-lt"/>
            </a:endParaRPr>
          </a:p>
        </p:txBody>
      </p:sp>
      <p:sp>
        <p:nvSpPr>
          <p:cNvPr id="3" name="Content Placeholder 2"/>
          <p:cNvSpPr>
            <a:spLocks noGrp="1"/>
          </p:cNvSpPr>
          <p:nvPr>
            <p:ph idx="1"/>
          </p:nvPr>
        </p:nvSpPr>
        <p:spPr>
          <a:xfrm>
            <a:off x="457200" y="1795272"/>
            <a:ext cx="8229600" cy="4221163"/>
          </a:xfrm>
        </p:spPr>
        <p:txBody>
          <a:bodyPr>
            <a:normAutofit lnSpcReduction="10000"/>
          </a:bodyPr>
          <a:lstStyle/>
          <a:p>
            <a:pPr>
              <a:buNone/>
            </a:pPr>
            <a:r>
              <a:rPr lang="en-US" sz="2800" b="1" u="sng" dirty="0" smtClean="0">
                <a:latin typeface="+mj-lt"/>
              </a:rPr>
              <a:t>Some things to think about: </a:t>
            </a:r>
          </a:p>
          <a:p>
            <a:r>
              <a:rPr lang="en-US" dirty="0" smtClean="0">
                <a:latin typeface="+mj-lt"/>
              </a:rPr>
              <a:t>Lack of resources in different life domains, may produce different poverty experiences</a:t>
            </a:r>
          </a:p>
          <a:p>
            <a:pPr lvl="1">
              <a:buFont typeface="Arial" panose="020B0604020202020204" pitchFamily="34" charset="0"/>
              <a:buChar char="•"/>
            </a:pPr>
            <a:r>
              <a:rPr lang="en-US" i="1" dirty="0" smtClean="0">
                <a:solidFill>
                  <a:srgbClr val="C80452"/>
                </a:solidFill>
                <a:latin typeface="+mj-lt"/>
              </a:rPr>
              <a:t>Is there a single domain that is outside the norm or is there an accumulation of problematic situations in multiple domains?  </a:t>
            </a:r>
          </a:p>
          <a:p>
            <a:r>
              <a:rPr lang="en-US" dirty="0" smtClean="0">
                <a:latin typeface="+mj-lt"/>
              </a:rPr>
              <a:t>How does severity of the poverty experience impact on opportunities for mobility? </a:t>
            </a:r>
          </a:p>
          <a:p>
            <a:r>
              <a:rPr lang="en-US" dirty="0" smtClean="0">
                <a:latin typeface="+mj-lt"/>
              </a:rPr>
              <a:t>Does the length of time matter? </a:t>
            </a:r>
          </a:p>
          <a:p>
            <a:r>
              <a:rPr lang="en-US" dirty="0" smtClean="0">
                <a:latin typeface="+mj-lt"/>
              </a:rPr>
              <a:t>Was there a “Poverty producing event” (death of wage earner, divorce, disaster)</a:t>
            </a:r>
          </a:p>
          <a:p>
            <a:r>
              <a:rPr lang="en-US" dirty="0" smtClean="0">
                <a:latin typeface="+mj-lt"/>
              </a:rPr>
              <a:t>Consider the trend of increased “in-work poverty”</a:t>
            </a:r>
          </a:p>
          <a:p>
            <a:endParaRPr lang="en-US" dirty="0" smtClean="0">
              <a:latin typeface="+mj-lt"/>
            </a:endParaRPr>
          </a:p>
          <a:p>
            <a:endParaRPr lang="en-US" dirty="0">
              <a:latin typeface="+mj-lt"/>
            </a:endParaRPr>
          </a:p>
          <a:p>
            <a:endParaRPr lang="en-US" dirty="0">
              <a:latin typeface="+mj-l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latin typeface="+mj-lt"/>
              </a:rPr>
              <a:t>What Can You Change </a:t>
            </a:r>
            <a:br>
              <a:rPr lang="en-US" sz="3600" b="1" dirty="0" smtClean="0">
                <a:latin typeface="+mj-lt"/>
              </a:rPr>
            </a:br>
            <a:r>
              <a:rPr lang="en-US" sz="3600" b="1" dirty="0" smtClean="0">
                <a:latin typeface="+mj-lt"/>
              </a:rPr>
              <a:t>or Maintain?</a:t>
            </a:r>
            <a:endParaRPr lang="en-US" sz="3600" b="1" dirty="0">
              <a:latin typeface="+mj-lt"/>
            </a:endParaRPr>
          </a:p>
        </p:txBody>
      </p:sp>
      <p:sp>
        <p:nvSpPr>
          <p:cNvPr id="3" name="Content Placeholder 2"/>
          <p:cNvSpPr>
            <a:spLocks noGrp="1"/>
          </p:cNvSpPr>
          <p:nvPr>
            <p:ph idx="1"/>
          </p:nvPr>
        </p:nvSpPr>
        <p:spPr>
          <a:xfrm>
            <a:off x="301752" y="1802130"/>
            <a:ext cx="8540496" cy="4221163"/>
          </a:xfrm>
        </p:spPr>
        <p:txBody>
          <a:bodyPr>
            <a:noAutofit/>
          </a:bodyPr>
          <a:lstStyle/>
          <a:p>
            <a:r>
              <a:rPr lang="en-US" sz="2200" dirty="0" smtClean="0">
                <a:latin typeface="+mj-lt"/>
              </a:rPr>
              <a:t>Change is considered to be </a:t>
            </a:r>
            <a:r>
              <a:rPr lang="en-US" sz="2200" b="1" dirty="0" smtClean="0">
                <a:solidFill>
                  <a:srgbClr val="00B050"/>
                </a:solidFill>
                <a:latin typeface="+mj-lt"/>
              </a:rPr>
              <a:t>POSITIVE</a:t>
            </a:r>
            <a:r>
              <a:rPr lang="en-US" sz="2200" b="1" dirty="0" smtClean="0">
                <a:latin typeface="+mj-lt"/>
              </a:rPr>
              <a:t> </a:t>
            </a:r>
            <a:r>
              <a:rPr lang="en-US" sz="2200" dirty="0" smtClean="0">
                <a:latin typeface="+mj-lt"/>
              </a:rPr>
              <a:t>if it is an improvement in the lives of families and individuals or in the circumstances in the community</a:t>
            </a:r>
          </a:p>
          <a:p>
            <a:pPr lvl="1"/>
            <a:r>
              <a:rPr lang="en-US" sz="1800" i="1" dirty="0" smtClean="0">
                <a:latin typeface="+mj-lt"/>
              </a:rPr>
              <a:t>As you are considering your assumptions and identifying the problems that the needs assessment had brought to your attention, you have to think about </a:t>
            </a:r>
            <a:r>
              <a:rPr lang="en-US" sz="1800" b="1" i="1" dirty="0" smtClean="0">
                <a:solidFill>
                  <a:srgbClr val="C80452"/>
                </a:solidFill>
                <a:latin typeface="+mj-lt"/>
              </a:rPr>
              <a:t>what is in your power to change</a:t>
            </a:r>
            <a:endParaRPr lang="en-US" sz="1800" b="1" i="1" dirty="0" smtClean="0">
              <a:latin typeface="+mj-lt"/>
            </a:endParaRPr>
          </a:p>
          <a:p>
            <a:endParaRPr lang="en-US" sz="1200" b="1" dirty="0" smtClean="0">
              <a:latin typeface="+mj-lt"/>
            </a:endParaRPr>
          </a:p>
          <a:p>
            <a:r>
              <a:rPr lang="en-US" sz="2200" dirty="0" smtClean="0">
                <a:latin typeface="+mj-lt"/>
              </a:rPr>
              <a:t>We also identify a </a:t>
            </a:r>
            <a:r>
              <a:rPr lang="en-US" sz="2200" b="1" dirty="0" smtClean="0">
                <a:solidFill>
                  <a:srgbClr val="005288"/>
                </a:solidFill>
                <a:latin typeface="+mj-lt"/>
              </a:rPr>
              <a:t>NEUTRAL</a:t>
            </a:r>
            <a:r>
              <a:rPr lang="en-US" sz="2200" dirty="0" smtClean="0">
                <a:latin typeface="+mj-lt"/>
              </a:rPr>
              <a:t> change when we have prevented something from getting worse</a:t>
            </a:r>
          </a:p>
          <a:p>
            <a:pPr marL="0" indent="0">
              <a:buNone/>
            </a:pPr>
            <a:endParaRPr lang="en-US" sz="1200" dirty="0" smtClean="0">
              <a:latin typeface="+mj-lt"/>
            </a:endParaRPr>
          </a:p>
          <a:p>
            <a:r>
              <a:rPr lang="en-US" sz="2200" b="1" dirty="0" smtClean="0">
                <a:latin typeface="+mj-lt"/>
              </a:rPr>
              <a:t>Much of what Community Action Agencies do in our anti-poverty mission framework is to help families avoid a crisis so they can maintain a measure of </a:t>
            </a:r>
            <a:r>
              <a:rPr lang="en-US" sz="2200" b="1" dirty="0" smtClean="0">
                <a:solidFill>
                  <a:schemeClr val="accent2"/>
                </a:solidFill>
                <a:latin typeface="+mj-lt"/>
              </a:rPr>
              <a:t>stability</a:t>
            </a:r>
            <a:endParaRPr lang="en-US" sz="2200" dirty="0" smtClean="0">
              <a:solidFill>
                <a:schemeClr val="accent2"/>
              </a:solidFill>
              <a:latin typeface="+mj-lt"/>
            </a:endParaRPr>
          </a:p>
          <a:p>
            <a:endParaRPr lang="en-US" sz="2100" dirty="0">
              <a:latin typeface="+mj-l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b="1" dirty="0" smtClean="0">
                <a:latin typeface="+mj-lt"/>
              </a:rPr>
              <a:t>Maintaining Stability</a:t>
            </a:r>
            <a:endParaRPr lang="en-US" sz="3600" b="1" dirty="0">
              <a:latin typeface="+mj-lt"/>
            </a:endParaRPr>
          </a:p>
        </p:txBody>
      </p:sp>
      <p:sp>
        <p:nvSpPr>
          <p:cNvPr id="5" name="Content Placeholder 4"/>
          <p:cNvSpPr>
            <a:spLocks noGrp="1"/>
          </p:cNvSpPr>
          <p:nvPr>
            <p:ph idx="1"/>
          </p:nvPr>
        </p:nvSpPr>
        <p:spPr>
          <a:xfrm>
            <a:off x="457200" y="1897004"/>
            <a:ext cx="8229600" cy="4221163"/>
          </a:xfrm>
        </p:spPr>
        <p:txBody>
          <a:bodyPr/>
          <a:lstStyle/>
          <a:p>
            <a:endParaRPr lang="en-US"/>
          </a:p>
        </p:txBody>
      </p:sp>
      <p:pic>
        <p:nvPicPr>
          <p:cNvPr id="6" name="Picture 2"/>
          <p:cNvPicPr>
            <a:picLocks noChangeAspect="1" noChangeArrowheads="1"/>
          </p:cNvPicPr>
          <p:nvPr/>
        </p:nvPicPr>
        <p:blipFill>
          <a:blip r:embed="rId3" cstate="print"/>
          <a:srcRect/>
          <a:stretch>
            <a:fillRect/>
          </a:stretch>
        </p:blipFill>
        <p:spPr bwMode="auto">
          <a:xfrm>
            <a:off x="457200" y="1812174"/>
            <a:ext cx="8229600" cy="455204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Font typeface="Wingdings" panose="05000000000000000000" pitchFamily="2" charset="2"/>
              <a:buChar char="q"/>
            </a:pPr>
            <a:r>
              <a:rPr lang="en-US" sz="2800" dirty="0" smtClean="0">
                <a:latin typeface="+mj-lt"/>
              </a:rPr>
              <a:t>What </a:t>
            </a:r>
            <a:r>
              <a:rPr lang="en-US" sz="2800" b="1" dirty="0">
                <a:solidFill>
                  <a:schemeClr val="accent2"/>
                </a:solidFill>
                <a:latin typeface="+mj-lt"/>
              </a:rPr>
              <a:t>indicators</a:t>
            </a:r>
            <a:r>
              <a:rPr lang="en-US" sz="2800" dirty="0">
                <a:latin typeface="+mj-lt"/>
              </a:rPr>
              <a:t> </a:t>
            </a:r>
            <a:r>
              <a:rPr lang="en-US" sz="2800" dirty="0" smtClean="0">
                <a:latin typeface="+mj-lt"/>
              </a:rPr>
              <a:t>will </a:t>
            </a:r>
            <a:r>
              <a:rPr lang="en-US" sz="2800" dirty="0">
                <a:latin typeface="+mj-lt"/>
              </a:rPr>
              <a:t>measure progress towards the </a:t>
            </a:r>
            <a:r>
              <a:rPr lang="en-US" sz="2800" dirty="0" smtClean="0">
                <a:latin typeface="+mj-lt"/>
              </a:rPr>
              <a:t>goals?  </a:t>
            </a:r>
          </a:p>
          <a:p>
            <a:pPr>
              <a:buFont typeface="Wingdings" panose="05000000000000000000" pitchFamily="2" charset="2"/>
              <a:buChar char="q"/>
            </a:pPr>
            <a:r>
              <a:rPr lang="en-US" sz="2800" dirty="0" smtClean="0">
                <a:latin typeface="+mj-lt"/>
              </a:rPr>
              <a:t>What </a:t>
            </a:r>
            <a:r>
              <a:rPr lang="en-US" sz="2800" b="1" dirty="0" smtClean="0">
                <a:solidFill>
                  <a:srgbClr val="005288"/>
                </a:solidFill>
                <a:latin typeface="+mj-lt"/>
              </a:rPr>
              <a:t>evidence</a:t>
            </a:r>
            <a:r>
              <a:rPr lang="en-US" sz="2800" dirty="0" smtClean="0">
                <a:latin typeface="+mj-lt"/>
              </a:rPr>
              <a:t> will identify that the outcomes have occurred? </a:t>
            </a:r>
          </a:p>
        </p:txBody>
      </p:sp>
      <p:sp>
        <p:nvSpPr>
          <p:cNvPr id="2" name="Title 1"/>
          <p:cNvSpPr>
            <a:spLocks noGrp="1"/>
          </p:cNvSpPr>
          <p:nvPr>
            <p:ph type="title"/>
          </p:nvPr>
        </p:nvSpPr>
        <p:spPr/>
        <p:txBody>
          <a:bodyPr>
            <a:normAutofit/>
          </a:bodyPr>
          <a:lstStyle/>
          <a:p>
            <a:r>
              <a:rPr lang="en-US" sz="3600" b="1" dirty="0" smtClean="0">
                <a:latin typeface="+mj-lt"/>
              </a:rPr>
              <a:t>How Will You Know? </a:t>
            </a:r>
            <a:endParaRPr lang="en-US" sz="3600" b="1" dirty="0">
              <a:latin typeface="+mj-lt"/>
            </a:endParaRPr>
          </a:p>
        </p:txBody>
      </p:sp>
      <p:graphicFrame>
        <p:nvGraphicFramePr>
          <p:cNvPr id="4" name="Diagram 3"/>
          <p:cNvGraphicFramePr/>
          <p:nvPr>
            <p:extLst>
              <p:ext uri="{D42A27DB-BD31-4B8C-83A1-F6EECF244321}">
                <p14:modId xmlns:p14="http://schemas.microsoft.com/office/powerpoint/2010/main" xmlns="" val="3299519159"/>
              </p:ext>
            </p:extLst>
          </p:nvPr>
        </p:nvGraphicFramePr>
        <p:xfrm>
          <a:off x="1882815" y="3520788"/>
          <a:ext cx="5895372" cy="33081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33714851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4294967295"/>
          </p:nvPr>
        </p:nvPicPr>
        <p:blipFill>
          <a:blip r:embed="rId3" cstate="print"/>
          <a:srcRect/>
          <a:stretch>
            <a:fillRect/>
          </a:stretch>
        </p:blipFill>
        <p:spPr bwMode="auto">
          <a:xfrm rot="16200000">
            <a:off x="1522898" y="-305905"/>
            <a:ext cx="5945807" cy="746760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685800" y="538163"/>
            <a:ext cx="7696200" cy="5781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p:txBody>
          <a:bodyPr>
            <a:normAutofit/>
          </a:bodyPr>
          <a:lstStyle/>
          <a:p>
            <a:r>
              <a:rPr lang="en-US" sz="3600" b="1" dirty="0" smtClean="0">
                <a:latin typeface="+mj-lt"/>
              </a:rPr>
              <a:t>Two Different Approaches</a:t>
            </a:r>
            <a:endParaRPr lang="en-US" sz="3600" b="1" dirty="0">
              <a:latin typeface="+mj-lt"/>
            </a:endParaRPr>
          </a:p>
        </p:txBody>
      </p:sp>
      <p:sp>
        <p:nvSpPr>
          <p:cNvPr id="174083" name="Rectangle 3"/>
          <p:cNvSpPr>
            <a:spLocks noChangeArrowheads="1"/>
          </p:cNvSpPr>
          <p:nvPr/>
        </p:nvSpPr>
        <p:spPr bwMode="auto">
          <a:xfrm>
            <a:off x="5105400" y="6096000"/>
            <a:ext cx="3429000" cy="533400"/>
          </a:xfrm>
          <a:prstGeom prst="rect">
            <a:avLst/>
          </a:prstGeom>
          <a:solidFill>
            <a:schemeClr val="bg2">
              <a:lumMod val="75000"/>
            </a:schemeClr>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chemeClr val="accent1"/>
            </a:extrusionClr>
          </a:sp3d>
        </p:spPr>
        <p:txBody>
          <a:bodyPr wrap="none" anchor="ctr">
            <a:flatTx/>
          </a:bodyPr>
          <a:lstStyle/>
          <a:p>
            <a:pPr algn="ctr" eaLnBrk="1" hangingPunct="1"/>
            <a:r>
              <a:rPr lang="en-US" sz="2000" b="1" dirty="0">
                <a:latin typeface="+mj-lt"/>
              </a:rPr>
              <a:t>Basic  Services</a:t>
            </a:r>
            <a:endParaRPr lang="en-US" sz="2800" b="1" dirty="0">
              <a:latin typeface="+mj-lt"/>
            </a:endParaRPr>
          </a:p>
        </p:txBody>
      </p:sp>
      <p:sp>
        <p:nvSpPr>
          <p:cNvPr id="174084" name="Rectangle 4"/>
          <p:cNvSpPr>
            <a:spLocks noChangeArrowheads="1"/>
          </p:cNvSpPr>
          <p:nvPr/>
        </p:nvSpPr>
        <p:spPr bwMode="auto">
          <a:xfrm>
            <a:off x="5181600" y="5562600"/>
            <a:ext cx="3352800" cy="304800"/>
          </a:xfrm>
          <a:prstGeom prst="rect">
            <a:avLst/>
          </a:prstGeom>
          <a:solidFill>
            <a:schemeClr val="bg2">
              <a:lumMod val="60000"/>
              <a:lumOff val="40000"/>
            </a:schemeClr>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chemeClr val="accent1"/>
            </a:extrusionClr>
          </a:sp3d>
        </p:spPr>
        <p:txBody>
          <a:bodyPr wrap="none" anchor="ctr">
            <a:flatTx/>
          </a:bodyPr>
          <a:lstStyle/>
          <a:p>
            <a:pPr algn="ctr" eaLnBrk="1" hangingPunct="1"/>
            <a:r>
              <a:rPr lang="en-US" b="1" dirty="0">
                <a:latin typeface="+mj-lt"/>
              </a:rPr>
              <a:t>Advocacy</a:t>
            </a:r>
            <a:endParaRPr lang="en-US" sz="2400" b="1" dirty="0">
              <a:latin typeface="+mj-lt"/>
            </a:endParaRPr>
          </a:p>
        </p:txBody>
      </p:sp>
      <p:sp>
        <p:nvSpPr>
          <p:cNvPr id="174085" name="Rectangle 5"/>
          <p:cNvSpPr>
            <a:spLocks noChangeArrowheads="1"/>
          </p:cNvSpPr>
          <p:nvPr/>
        </p:nvSpPr>
        <p:spPr bwMode="auto">
          <a:xfrm>
            <a:off x="5334000" y="3886200"/>
            <a:ext cx="457200" cy="1447800"/>
          </a:xfrm>
          <a:prstGeom prst="rect">
            <a:avLst/>
          </a:prstGeom>
          <a:solidFill>
            <a:srgbClr val="0070C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chemeClr val="accent1"/>
            </a:extrusionClr>
          </a:sp3d>
        </p:spPr>
        <p:txBody>
          <a:bodyPr wrap="none" anchor="ctr">
            <a:flatTx/>
          </a:bodyPr>
          <a:lstStyle/>
          <a:p>
            <a:endParaRPr lang="en-US"/>
          </a:p>
        </p:txBody>
      </p:sp>
      <p:sp>
        <p:nvSpPr>
          <p:cNvPr id="174086" name="Rectangle 6"/>
          <p:cNvSpPr>
            <a:spLocks noChangeArrowheads="1"/>
          </p:cNvSpPr>
          <p:nvPr/>
        </p:nvSpPr>
        <p:spPr bwMode="auto">
          <a:xfrm>
            <a:off x="5105400" y="4191000"/>
            <a:ext cx="990600" cy="457200"/>
          </a:xfrm>
          <a:prstGeom prst="rect">
            <a:avLst/>
          </a:prstGeom>
          <a:solidFill>
            <a:schemeClr val="bg1"/>
          </a:solidFill>
          <a:ln w="9525">
            <a:noFill/>
            <a:miter lim="800000"/>
            <a:headEnd/>
            <a:tailEnd/>
          </a:ln>
          <a:effectLst>
            <a:prstShdw prst="shdw18" dist="17961" dir="13500000">
              <a:schemeClr val="accent1">
                <a:gamma/>
                <a:shade val="60000"/>
                <a:invGamma/>
              </a:schemeClr>
            </a:prstShdw>
          </a:effectLst>
        </p:spPr>
        <p:txBody>
          <a:bodyPr wrap="none" anchor="ctr"/>
          <a:lstStyle/>
          <a:p>
            <a:pPr algn="ctr" eaLnBrk="1" hangingPunct="1"/>
            <a:r>
              <a:rPr lang="en-US" sz="2000" b="1" dirty="0">
                <a:latin typeface="+mj-lt"/>
              </a:rPr>
              <a:t>Jobs</a:t>
            </a:r>
            <a:endParaRPr lang="en-US" sz="3600" b="1" dirty="0">
              <a:latin typeface="+mj-lt"/>
            </a:endParaRPr>
          </a:p>
        </p:txBody>
      </p:sp>
      <p:sp>
        <p:nvSpPr>
          <p:cNvPr id="174087" name="Rectangle 7"/>
          <p:cNvSpPr>
            <a:spLocks noChangeArrowheads="1"/>
          </p:cNvSpPr>
          <p:nvPr/>
        </p:nvSpPr>
        <p:spPr bwMode="auto">
          <a:xfrm>
            <a:off x="6705600" y="3886200"/>
            <a:ext cx="457200" cy="1447800"/>
          </a:xfrm>
          <a:prstGeom prst="rect">
            <a:avLst/>
          </a:prstGeom>
          <a:solidFill>
            <a:srgbClr val="C80452"/>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chemeClr val="accent1"/>
            </a:extrusionClr>
          </a:sp3d>
        </p:spPr>
        <p:txBody>
          <a:bodyPr wrap="none" anchor="ctr">
            <a:flatTx/>
          </a:bodyPr>
          <a:lstStyle/>
          <a:p>
            <a:endParaRPr lang="en-US"/>
          </a:p>
        </p:txBody>
      </p:sp>
      <p:sp>
        <p:nvSpPr>
          <p:cNvPr id="174088" name="Rectangle 8"/>
          <p:cNvSpPr>
            <a:spLocks noChangeArrowheads="1"/>
          </p:cNvSpPr>
          <p:nvPr/>
        </p:nvSpPr>
        <p:spPr bwMode="auto">
          <a:xfrm>
            <a:off x="8077200" y="3886200"/>
            <a:ext cx="457200" cy="1447800"/>
          </a:xfrm>
          <a:prstGeom prst="rect">
            <a:avLst/>
          </a:prstGeom>
          <a:solidFill>
            <a:schemeClr val="accent2">
              <a:lumMod val="75000"/>
            </a:schemeClr>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chemeClr val="accent1"/>
            </a:extrusionClr>
          </a:sp3d>
        </p:spPr>
        <p:txBody>
          <a:bodyPr wrap="none" anchor="ctr">
            <a:flatTx/>
          </a:bodyPr>
          <a:lstStyle/>
          <a:p>
            <a:endParaRPr lang="en-US"/>
          </a:p>
        </p:txBody>
      </p:sp>
      <p:sp>
        <p:nvSpPr>
          <p:cNvPr id="174089" name="Rectangle 9"/>
          <p:cNvSpPr>
            <a:spLocks noChangeArrowheads="1"/>
          </p:cNvSpPr>
          <p:nvPr/>
        </p:nvSpPr>
        <p:spPr bwMode="auto">
          <a:xfrm>
            <a:off x="6477000" y="4191000"/>
            <a:ext cx="990600" cy="457200"/>
          </a:xfrm>
          <a:prstGeom prst="rect">
            <a:avLst/>
          </a:prstGeom>
          <a:solidFill>
            <a:schemeClr val="bg1"/>
          </a:solidFill>
          <a:ln w="9525">
            <a:noFill/>
            <a:miter lim="800000"/>
            <a:headEnd/>
            <a:tailEnd/>
          </a:ln>
          <a:effectLst>
            <a:prstShdw prst="shdw18" dist="17961" dir="13500000">
              <a:schemeClr val="accent1">
                <a:gamma/>
                <a:shade val="60000"/>
                <a:invGamma/>
              </a:schemeClr>
            </a:prstShdw>
          </a:effectLst>
        </p:spPr>
        <p:txBody>
          <a:bodyPr wrap="none" anchor="ctr"/>
          <a:lstStyle/>
          <a:p>
            <a:pPr algn="ctr" eaLnBrk="1" hangingPunct="1"/>
            <a:r>
              <a:rPr lang="en-US" sz="1400" b="1" dirty="0">
                <a:latin typeface="+mj-lt"/>
              </a:rPr>
              <a:t>Education</a:t>
            </a:r>
          </a:p>
          <a:p>
            <a:pPr algn="ctr" eaLnBrk="1" hangingPunct="1"/>
            <a:r>
              <a:rPr lang="en-US" sz="1400" b="1" dirty="0">
                <a:latin typeface="+mj-lt"/>
              </a:rPr>
              <a:t>&amp; Training</a:t>
            </a:r>
            <a:endParaRPr lang="en-US" sz="2400" b="1" dirty="0">
              <a:latin typeface="+mj-lt"/>
            </a:endParaRPr>
          </a:p>
        </p:txBody>
      </p:sp>
      <p:sp>
        <p:nvSpPr>
          <p:cNvPr id="174090" name="Rectangle 10"/>
          <p:cNvSpPr>
            <a:spLocks noChangeArrowheads="1"/>
          </p:cNvSpPr>
          <p:nvPr/>
        </p:nvSpPr>
        <p:spPr bwMode="auto">
          <a:xfrm>
            <a:off x="7848600" y="4191000"/>
            <a:ext cx="990600" cy="457200"/>
          </a:xfrm>
          <a:prstGeom prst="rect">
            <a:avLst/>
          </a:prstGeom>
          <a:solidFill>
            <a:schemeClr val="bg1"/>
          </a:solidFill>
          <a:ln w="9525">
            <a:noFill/>
            <a:miter lim="800000"/>
            <a:headEnd/>
            <a:tailEnd/>
          </a:ln>
          <a:effectLst>
            <a:prstShdw prst="shdw18" dist="17961" dir="13500000">
              <a:schemeClr val="accent1">
                <a:gamma/>
                <a:shade val="60000"/>
                <a:invGamma/>
              </a:schemeClr>
            </a:prstShdw>
          </a:effectLst>
        </p:spPr>
        <p:txBody>
          <a:bodyPr wrap="none" anchor="ctr"/>
          <a:lstStyle/>
          <a:p>
            <a:pPr algn="ctr" eaLnBrk="1" hangingPunct="1"/>
            <a:r>
              <a:rPr lang="en-US" sz="1200" b="1" dirty="0" smtClean="0">
                <a:latin typeface="+mj-lt"/>
              </a:rPr>
              <a:t>Health Care </a:t>
            </a:r>
          </a:p>
          <a:p>
            <a:pPr algn="ctr" eaLnBrk="1" hangingPunct="1"/>
            <a:r>
              <a:rPr lang="en-US" sz="900" b="1" dirty="0" smtClean="0">
                <a:latin typeface="+mj-lt"/>
              </a:rPr>
              <a:t>Prevention/</a:t>
            </a:r>
          </a:p>
          <a:p>
            <a:pPr algn="ctr" eaLnBrk="1" hangingPunct="1"/>
            <a:r>
              <a:rPr lang="en-US" sz="900" b="1" dirty="0" smtClean="0">
                <a:latin typeface="+mj-lt"/>
              </a:rPr>
              <a:t> Treatment</a:t>
            </a:r>
            <a:endParaRPr lang="en-US" sz="1200" b="1" dirty="0">
              <a:latin typeface="+mj-lt"/>
            </a:endParaRPr>
          </a:p>
        </p:txBody>
      </p:sp>
      <p:sp>
        <p:nvSpPr>
          <p:cNvPr id="174091" name="Rectangle 11"/>
          <p:cNvSpPr>
            <a:spLocks noChangeArrowheads="1"/>
          </p:cNvSpPr>
          <p:nvPr/>
        </p:nvSpPr>
        <p:spPr bwMode="auto">
          <a:xfrm>
            <a:off x="5257800" y="3352800"/>
            <a:ext cx="3352800" cy="304800"/>
          </a:xfrm>
          <a:prstGeom prst="rect">
            <a:avLst/>
          </a:prstGeom>
          <a:solidFill>
            <a:srgbClr val="92D05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chemeClr val="accent1"/>
            </a:extrusionClr>
          </a:sp3d>
        </p:spPr>
        <p:txBody>
          <a:bodyPr wrap="none" anchor="ctr">
            <a:flatTx/>
          </a:bodyPr>
          <a:lstStyle/>
          <a:p>
            <a:pPr algn="ctr" eaLnBrk="1" hangingPunct="1"/>
            <a:r>
              <a:rPr lang="en-US" b="1" dirty="0">
                <a:latin typeface="+mj-lt"/>
              </a:rPr>
              <a:t>Asset Accumulation</a:t>
            </a:r>
            <a:endParaRPr lang="en-US" sz="2400" b="1" dirty="0">
              <a:latin typeface="+mj-lt"/>
            </a:endParaRPr>
          </a:p>
        </p:txBody>
      </p:sp>
      <p:sp>
        <p:nvSpPr>
          <p:cNvPr id="174092" name="AutoShape 12"/>
          <p:cNvSpPr>
            <a:spLocks noChangeArrowheads="1"/>
          </p:cNvSpPr>
          <p:nvPr/>
        </p:nvSpPr>
        <p:spPr bwMode="auto">
          <a:xfrm>
            <a:off x="6248400" y="1143000"/>
            <a:ext cx="1752600" cy="762000"/>
          </a:xfrm>
          <a:prstGeom prst="triangle">
            <a:avLst>
              <a:gd name="adj" fmla="val 50000"/>
            </a:avLst>
          </a:prstGeom>
          <a:solidFill>
            <a:schemeClr val="accent6">
              <a:lumMod val="60000"/>
              <a:lumOff val="40000"/>
            </a:schemeClr>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chemeClr val="accent1"/>
            </a:extrusionClr>
          </a:sp3d>
        </p:spPr>
        <p:txBody>
          <a:bodyPr wrap="none" anchor="ctr">
            <a:flatTx/>
          </a:bodyPr>
          <a:lstStyle/>
          <a:p>
            <a:pPr algn="ctr" eaLnBrk="1" hangingPunct="1"/>
            <a:r>
              <a:rPr lang="en-US" sz="1600" b="1" dirty="0">
                <a:solidFill>
                  <a:schemeClr val="bg1"/>
                </a:solidFill>
                <a:latin typeface="Arial" charset="0"/>
              </a:rPr>
              <a:t>Self</a:t>
            </a:r>
          </a:p>
          <a:p>
            <a:pPr algn="ctr" eaLnBrk="1" hangingPunct="1"/>
            <a:r>
              <a:rPr lang="en-US" sz="1600" b="1" dirty="0">
                <a:solidFill>
                  <a:schemeClr val="bg1"/>
                </a:solidFill>
                <a:latin typeface="Arial" charset="0"/>
              </a:rPr>
              <a:t>Sufficiency</a:t>
            </a:r>
            <a:endParaRPr lang="en-US" sz="2000" b="1" dirty="0">
              <a:solidFill>
                <a:schemeClr val="bg1"/>
              </a:solidFill>
              <a:latin typeface="Arial" charset="0"/>
            </a:endParaRPr>
          </a:p>
        </p:txBody>
      </p:sp>
      <p:sp>
        <p:nvSpPr>
          <p:cNvPr id="174093" name="AutoShape 13"/>
          <p:cNvSpPr>
            <a:spLocks noChangeArrowheads="1"/>
          </p:cNvSpPr>
          <p:nvPr/>
        </p:nvSpPr>
        <p:spPr bwMode="auto">
          <a:xfrm rot="10800000">
            <a:off x="5334000" y="2133600"/>
            <a:ext cx="3276600" cy="457200"/>
          </a:xfrm>
          <a:prstGeom prst="flowChartManualOperation">
            <a:avLst/>
          </a:prstGeom>
          <a:solidFill>
            <a:srgbClr val="0070C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chemeClr val="accent1"/>
            </a:extrusionClr>
          </a:sp3d>
        </p:spPr>
        <p:txBody>
          <a:bodyPr rot="10800000" wrap="none" anchor="ctr">
            <a:flatTx/>
          </a:bodyPr>
          <a:lstStyle/>
          <a:p>
            <a:pPr algn="ctr" eaLnBrk="1" hangingPunct="1"/>
            <a:r>
              <a:rPr lang="en-US" b="1" dirty="0">
                <a:solidFill>
                  <a:schemeClr val="bg1"/>
                </a:solidFill>
                <a:latin typeface="+mj-lt"/>
              </a:rPr>
              <a:t>Improved Quality</a:t>
            </a:r>
          </a:p>
          <a:p>
            <a:pPr algn="ctr" eaLnBrk="1" hangingPunct="1"/>
            <a:r>
              <a:rPr lang="en-US" b="1" dirty="0">
                <a:solidFill>
                  <a:schemeClr val="bg1"/>
                </a:solidFill>
                <a:latin typeface="+mj-lt"/>
              </a:rPr>
              <a:t>Of Life</a:t>
            </a:r>
            <a:endParaRPr lang="en-US" sz="2400" b="1" dirty="0">
              <a:solidFill>
                <a:schemeClr val="bg1"/>
              </a:solidFill>
              <a:latin typeface="+mj-lt"/>
            </a:endParaRPr>
          </a:p>
        </p:txBody>
      </p:sp>
      <p:sp>
        <p:nvSpPr>
          <p:cNvPr id="174094" name="Rectangle 14"/>
          <p:cNvSpPr>
            <a:spLocks noChangeArrowheads="1"/>
          </p:cNvSpPr>
          <p:nvPr/>
        </p:nvSpPr>
        <p:spPr bwMode="auto">
          <a:xfrm>
            <a:off x="5181600" y="2819400"/>
            <a:ext cx="3352800" cy="304800"/>
          </a:xfrm>
          <a:prstGeom prst="rect">
            <a:avLst/>
          </a:prstGeom>
          <a:solidFill>
            <a:schemeClr val="accent6">
              <a:lumMod val="75000"/>
            </a:schemeClr>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chemeClr val="accent1"/>
            </a:extrusionClr>
          </a:sp3d>
        </p:spPr>
        <p:txBody>
          <a:bodyPr wrap="none" anchor="ctr">
            <a:flatTx/>
          </a:bodyPr>
          <a:lstStyle/>
          <a:p>
            <a:pPr algn="ctr"/>
            <a:r>
              <a:rPr lang="en-US" b="1" dirty="0">
                <a:solidFill>
                  <a:schemeClr val="bg1"/>
                </a:solidFill>
                <a:latin typeface="+mj-lt"/>
              </a:rPr>
              <a:t>Improved Living Conditions</a:t>
            </a:r>
            <a:endParaRPr lang="en-US" sz="2000" b="1" dirty="0">
              <a:solidFill>
                <a:schemeClr val="bg1"/>
              </a:solidFill>
              <a:latin typeface="+mj-lt"/>
            </a:endParaRPr>
          </a:p>
        </p:txBody>
      </p:sp>
      <p:sp>
        <p:nvSpPr>
          <p:cNvPr id="174095" name="Rectangle 15"/>
          <p:cNvSpPr>
            <a:spLocks noChangeArrowheads="1"/>
          </p:cNvSpPr>
          <p:nvPr/>
        </p:nvSpPr>
        <p:spPr bwMode="auto">
          <a:xfrm>
            <a:off x="393291" y="4783393"/>
            <a:ext cx="3429000" cy="533400"/>
          </a:xfrm>
          <a:prstGeom prst="rect">
            <a:avLst/>
          </a:prstGeom>
          <a:solidFill>
            <a:schemeClr val="accent2">
              <a:lumMod val="75000"/>
            </a:schemeClr>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chemeClr val="accent1"/>
            </a:extrusionClr>
          </a:sp3d>
        </p:spPr>
        <p:txBody>
          <a:bodyPr wrap="none" anchor="ctr">
            <a:flatTx/>
          </a:bodyPr>
          <a:lstStyle/>
          <a:p>
            <a:pPr algn="ctr" eaLnBrk="1" hangingPunct="1"/>
            <a:r>
              <a:rPr lang="en-US" sz="2000" b="1" dirty="0">
                <a:solidFill>
                  <a:schemeClr val="bg1"/>
                </a:solidFill>
                <a:latin typeface="+mj-lt"/>
              </a:rPr>
              <a:t>Basic Services</a:t>
            </a:r>
            <a:endParaRPr lang="en-US" sz="2800" b="1" dirty="0">
              <a:solidFill>
                <a:schemeClr val="bg1"/>
              </a:solidFill>
              <a:latin typeface="+mj-lt"/>
            </a:endParaRPr>
          </a:p>
        </p:txBody>
      </p:sp>
      <p:sp>
        <p:nvSpPr>
          <p:cNvPr id="174096" name="Rectangle 16"/>
          <p:cNvSpPr>
            <a:spLocks noChangeArrowheads="1"/>
          </p:cNvSpPr>
          <p:nvPr/>
        </p:nvSpPr>
        <p:spPr bwMode="auto">
          <a:xfrm>
            <a:off x="336755" y="2802193"/>
            <a:ext cx="3352800" cy="1752600"/>
          </a:xfrm>
          <a:prstGeom prst="rect">
            <a:avLst/>
          </a:prstGeom>
          <a:solidFill>
            <a:srgbClr val="0070C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chemeClr val="accent1"/>
            </a:extrusionClr>
          </a:sp3d>
        </p:spPr>
        <p:txBody>
          <a:bodyPr wrap="none" anchor="ctr">
            <a:flatTx/>
          </a:bodyPr>
          <a:lstStyle/>
          <a:p>
            <a:pPr algn="ctr" eaLnBrk="1" hangingPunct="1"/>
            <a:r>
              <a:rPr lang="en-US" sz="2000" b="1" dirty="0">
                <a:solidFill>
                  <a:schemeClr val="bg1"/>
                </a:solidFill>
                <a:latin typeface="+mj-lt"/>
              </a:rPr>
              <a:t>More Basic Services</a:t>
            </a:r>
            <a:endParaRPr lang="en-US" sz="2800" b="1" dirty="0">
              <a:solidFill>
                <a:schemeClr val="bg1"/>
              </a:solidFill>
              <a:latin typeface="+mj-lt"/>
            </a:endParaRPr>
          </a:p>
        </p:txBody>
      </p:sp>
      <p:sp>
        <p:nvSpPr>
          <p:cNvPr id="174097" name="Rectangle 17"/>
          <p:cNvSpPr>
            <a:spLocks noChangeArrowheads="1"/>
          </p:cNvSpPr>
          <p:nvPr/>
        </p:nvSpPr>
        <p:spPr bwMode="auto">
          <a:xfrm>
            <a:off x="3854246" y="3676650"/>
            <a:ext cx="1447800" cy="685800"/>
          </a:xfrm>
          <a:prstGeom prst="rect">
            <a:avLst/>
          </a:prstGeom>
          <a:noFill/>
          <a:ln w="9525">
            <a:noFill/>
            <a:miter lim="800000"/>
            <a:headEnd/>
            <a:tailEnd/>
          </a:ln>
          <a:effectLst/>
        </p:spPr>
        <p:txBody>
          <a:bodyPr anchor="ctr"/>
          <a:lstStyle/>
          <a:p>
            <a:pPr algn="ctr" eaLnBrk="1" hangingPunct="1"/>
            <a:r>
              <a:rPr lang="en-US" sz="4400" b="1" dirty="0">
                <a:solidFill>
                  <a:schemeClr val="tx2"/>
                </a:solidFill>
              </a:rPr>
              <a:t>OR</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4085"/>
                                        </p:tgtEl>
                                        <p:attrNameLst>
                                          <p:attrName>style.visibility</p:attrName>
                                        </p:attrNameLst>
                                      </p:cBhvr>
                                      <p:to>
                                        <p:strVal val="visible"/>
                                      </p:to>
                                    </p:set>
                                    <p:anim calcmode="lin" valueType="num">
                                      <p:cBhvr additive="base">
                                        <p:cTn id="7" dur="500" fill="hold"/>
                                        <p:tgtEl>
                                          <p:spTgt spid="174085"/>
                                        </p:tgtEl>
                                        <p:attrNameLst>
                                          <p:attrName>ppt_x</p:attrName>
                                        </p:attrNameLst>
                                      </p:cBhvr>
                                      <p:tavLst>
                                        <p:tav tm="0">
                                          <p:val>
                                            <p:strVal val="#ppt_x"/>
                                          </p:val>
                                        </p:tav>
                                        <p:tav tm="100000">
                                          <p:val>
                                            <p:strVal val="#ppt_x"/>
                                          </p:val>
                                        </p:tav>
                                      </p:tavLst>
                                    </p:anim>
                                    <p:anim calcmode="lin" valueType="num">
                                      <p:cBhvr additive="base">
                                        <p:cTn id="8" dur="500" fill="hold"/>
                                        <p:tgtEl>
                                          <p:spTgt spid="17408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74087"/>
                                        </p:tgtEl>
                                        <p:attrNameLst>
                                          <p:attrName>style.visibility</p:attrName>
                                        </p:attrNameLst>
                                      </p:cBhvr>
                                      <p:to>
                                        <p:strVal val="visible"/>
                                      </p:to>
                                    </p:set>
                                    <p:anim calcmode="lin" valueType="num">
                                      <p:cBhvr additive="base">
                                        <p:cTn id="11" dur="500" fill="hold"/>
                                        <p:tgtEl>
                                          <p:spTgt spid="174087"/>
                                        </p:tgtEl>
                                        <p:attrNameLst>
                                          <p:attrName>ppt_x</p:attrName>
                                        </p:attrNameLst>
                                      </p:cBhvr>
                                      <p:tavLst>
                                        <p:tav tm="0">
                                          <p:val>
                                            <p:strVal val="#ppt_x"/>
                                          </p:val>
                                        </p:tav>
                                        <p:tav tm="100000">
                                          <p:val>
                                            <p:strVal val="#ppt_x"/>
                                          </p:val>
                                        </p:tav>
                                      </p:tavLst>
                                    </p:anim>
                                    <p:anim calcmode="lin" valueType="num">
                                      <p:cBhvr additive="base">
                                        <p:cTn id="12" dur="500" fill="hold"/>
                                        <p:tgtEl>
                                          <p:spTgt spid="17408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74088"/>
                                        </p:tgtEl>
                                        <p:attrNameLst>
                                          <p:attrName>style.visibility</p:attrName>
                                        </p:attrNameLst>
                                      </p:cBhvr>
                                      <p:to>
                                        <p:strVal val="visible"/>
                                      </p:to>
                                    </p:set>
                                    <p:anim calcmode="lin" valueType="num">
                                      <p:cBhvr additive="base">
                                        <p:cTn id="15" dur="500" fill="hold"/>
                                        <p:tgtEl>
                                          <p:spTgt spid="174088"/>
                                        </p:tgtEl>
                                        <p:attrNameLst>
                                          <p:attrName>ppt_x</p:attrName>
                                        </p:attrNameLst>
                                      </p:cBhvr>
                                      <p:tavLst>
                                        <p:tav tm="0">
                                          <p:val>
                                            <p:strVal val="#ppt_x"/>
                                          </p:val>
                                        </p:tav>
                                        <p:tav tm="100000">
                                          <p:val>
                                            <p:strVal val="#ppt_x"/>
                                          </p:val>
                                        </p:tav>
                                      </p:tavLst>
                                    </p:anim>
                                    <p:anim calcmode="lin" valueType="num">
                                      <p:cBhvr additive="base">
                                        <p:cTn id="16" dur="500" fill="hold"/>
                                        <p:tgtEl>
                                          <p:spTgt spid="17408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74089"/>
                                        </p:tgtEl>
                                        <p:attrNameLst>
                                          <p:attrName>style.visibility</p:attrName>
                                        </p:attrNameLst>
                                      </p:cBhvr>
                                      <p:to>
                                        <p:strVal val="visible"/>
                                      </p:to>
                                    </p:set>
                                    <p:anim calcmode="lin" valueType="num">
                                      <p:cBhvr additive="base">
                                        <p:cTn id="19" dur="500" fill="hold"/>
                                        <p:tgtEl>
                                          <p:spTgt spid="174089"/>
                                        </p:tgtEl>
                                        <p:attrNameLst>
                                          <p:attrName>ppt_x</p:attrName>
                                        </p:attrNameLst>
                                      </p:cBhvr>
                                      <p:tavLst>
                                        <p:tav tm="0">
                                          <p:val>
                                            <p:strVal val="#ppt_x"/>
                                          </p:val>
                                        </p:tav>
                                        <p:tav tm="100000">
                                          <p:val>
                                            <p:strVal val="#ppt_x"/>
                                          </p:val>
                                        </p:tav>
                                      </p:tavLst>
                                    </p:anim>
                                    <p:anim calcmode="lin" valueType="num">
                                      <p:cBhvr additive="base">
                                        <p:cTn id="20" dur="500" fill="hold"/>
                                        <p:tgtEl>
                                          <p:spTgt spid="17408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74090"/>
                                        </p:tgtEl>
                                        <p:attrNameLst>
                                          <p:attrName>style.visibility</p:attrName>
                                        </p:attrNameLst>
                                      </p:cBhvr>
                                      <p:to>
                                        <p:strVal val="visible"/>
                                      </p:to>
                                    </p:set>
                                    <p:anim calcmode="lin" valueType="num">
                                      <p:cBhvr additive="base">
                                        <p:cTn id="23" dur="500" fill="hold"/>
                                        <p:tgtEl>
                                          <p:spTgt spid="174090"/>
                                        </p:tgtEl>
                                        <p:attrNameLst>
                                          <p:attrName>ppt_x</p:attrName>
                                        </p:attrNameLst>
                                      </p:cBhvr>
                                      <p:tavLst>
                                        <p:tav tm="0">
                                          <p:val>
                                            <p:strVal val="#ppt_x"/>
                                          </p:val>
                                        </p:tav>
                                        <p:tav tm="100000">
                                          <p:val>
                                            <p:strVal val="#ppt_x"/>
                                          </p:val>
                                        </p:tav>
                                      </p:tavLst>
                                    </p:anim>
                                    <p:anim calcmode="lin" valueType="num">
                                      <p:cBhvr additive="base">
                                        <p:cTn id="24" dur="500" fill="hold"/>
                                        <p:tgtEl>
                                          <p:spTgt spid="17409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4091"/>
                                        </p:tgtEl>
                                        <p:attrNameLst>
                                          <p:attrName>style.visibility</p:attrName>
                                        </p:attrNameLst>
                                      </p:cBhvr>
                                      <p:to>
                                        <p:strVal val="visible"/>
                                      </p:to>
                                    </p:set>
                                    <p:anim calcmode="lin" valueType="num">
                                      <p:cBhvr additive="base">
                                        <p:cTn id="27" dur="500" fill="hold"/>
                                        <p:tgtEl>
                                          <p:spTgt spid="174091"/>
                                        </p:tgtEl>
                                        <p:attrNameLst>
                                          <p:attrName>ppt_x</p:attrName>
                                        </p:attrNameLst>
                                      </p:cBhvr>
                                      <p:tavLst>
                                        <p:tav tm="0">
                                          <p:val>
                                            <p:strVal val="#ppt_x"/>
                                          </p:val>
                                        </p:tav>
                                        <p:tav tm="100000">
                                          <p:val>
                                            <p:strVal val="#ppt_x"/>
                                          </p:val>
                                        </p:tav>
                                      </p:tavLst>
                                    </p:anim>
                                    <p:anim calcmode="lin" valueType="num">
                                      <p:cBhvr additive="base">
                                        <p:cTn id="28" dur="500" fill="hold"/>
                                        <p:tgtEl>
                                          <p:spTgt spid="17409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4092"/>
                                        </p:tgtEl>
                                        <p:attrNameLst>
                                          <p:attrName>style.visibility</p:attrName>
                                        </p:attrNameLst>
                                      </p:cBhvr>
                                      <p:to>
                                        <p:strVal val="visible"/>
                                      </p:to>
                                    </p:set>
                                    <p:anim calcmode="lin" valueType="num">
                                      <p:cBhvr additive="base">
                                        <p:cTn id="31" dur="500" fill="hold"/>
                                        <p:tgtEl>
                                          <p:spTgt spid="174092"/>
                                        </p:tgtEl>
                                        <p:attrNameLst>
                                          <p:attrName>ppt_x</p:attrName>
                                        </p:attrNameLst>
                                      </p:cBhvr>
                                      <p:tavLst>
                                        <p:tav tm="0">
                                          <p:val>
                                            <p:strVal val="#ppt_x"/>
                                          </p:val>
                                        </p:tav>
                                        <p:tav tm="100000">
                                          <p:val>
                                            <p:strVal val="#ppt_x"/>
                                          </p:val>
                                        </p:tav>
                                      </p:tavLst>
                                    </p:anim>
                                    <p:anim calcmode="lin" valueType="num">
                                      <p:cBhvr additive="base">
                                        <p:cTn id="32" dur="500" fill="hold"/>
                                        <p:tgtEl>
                                          <p:spTgt spid="17409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4093"/>
                                        </p:tgtEl>
                                        <p:attrNameLst>
                                          <p:attrName>style.visibility</p:attrName>
                                        </p:attrNameLst>
                                      </p:cBhvr>
                                      <p:to>
                                        <p:strVal val="visible"/>
                                      </p:to>
                                    </p:set>
                                    <p:anim calcmode="lin" valueType="num">
                                      <p:cBhvr additive="base">
                                        <p:cTn id="35" dur="500" fill="hold"/>
                                        <p:tgtEl>
                                          <p:spTgt spid="174093"/>
                                        </p:tgtEl>
                                        <p:attrNameLst>
                                          <p:attrName>ppt_x</p:attrName>
                                        </p:attrNameLst>
                                      </p:cBhvr>
                                      <p:tavLst>
                                        <p:tav tm="0">
                                          <p:val>
                                            <p:strVal val="#ppt_x"/>
                                          </p:val>
                                        </p:tav>
                                        <p:tav tm="100000">
                                          <p:val>
                                            <p:strVal val="#ppt_x"/>
                                          </p:val>
                                        </p:tav>
                                      </p:tavLst>
                                    </p:anim>
                                    <p:anim calcmode="lin" valueType="num">
                                      <p:cBhvr additive="base">
                                        <p:cTn id="36" dur="500" fill="hold"/>
                                        <p:tgtEl>
                                          <p:spTgt spid="17409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4094"/>
                                        </p:tgtEl>
                                        <p:attrNameLst>
                                          <p:attrName>style.visibility</p:attrName>
                                        </p:attrNameLst>
                                      </p:cBhvr>
                                      <p:to>
                                        <p:strVal val="visible"/>
                                      </p:to>
                                    </p:set>
                                    <p:anim calcmode="lin" valueType="num">
                                      <p:cBhvr additive="base">
                                        <p:cTn id="39" dur="500" fill="hold"/>
                                        <p:tgtEl>
                                          <p:spTgt spid="174094"/>
                                        </p:tgtEl>
                                        <p:attrNameLst>
                                          <p:attrName>ppt_x</p:attrName>
                                        </p:attrNameLst>
                                      </p:cBhvr>
                                      <p:tavLst>
                                        <p:tav tm="0">
                                          <p:val>
                                            <p:strVal val="#ppt_x"/>
                                          </p:val>
                                        </p:tav>
                                        <p:tav tm="100000">
                                          <p:val>
                                            <p:strVal val="#ppt_x"/>
                                          </p:val>
                                        </p:tav>
                                      </p:tavLst>
                                    </p:anim>
                                    <p:anim calcmode="lin" valueType="num">
                                      <p:cBhvr additive="base">
                                        <p:cTn id="40" dur="500" fill="hold"/>
                                        <p:tgtEl>
                                          <p:spTgt spid="17409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4084"/>
                                        </p:tgtEl>
                                        <p:attrNameLst>
                                          <p:attrName>style.visibility</p:attrName>
                                        </p:attrNameLst>
                                      </p:cBhvr>
                                      <p:to>
                                        <p:strVal val="visible"/>
                                      </p:to>
                                    </p:set>
                                    <p:anim calcmode="lin" valueType="num">
                                      <p:cBhvr additive="base">
                                        <p:cTn id="43" dur="500" fill="hold"/>
                                        <p:tgtEl>
                                          <p:spTgt spid="174084"/>
                                        </p:tgtEl>
                                        <p:attrNameLst>
                                          <p:attrName>ppt_x</p:attrName>
                                        </p:attrNameLst>
                                      </p:cBhvr>
                                      <p:tavLst>
                                        <p:tav tm="0">
                                          <p:val>
                                            <p:strVal val="#ppt_x"/>
                                          </p:val>
                                        </p:tav>
                                        <p:tav tm="100000">
                                          <p:val>
                                            <p:strVal val="#ppt_x"/>
                                          </p:val>
                                        </p:tav>
                                      </p:tavLst>
                                    </p:anim>
                                    <p:anim calcmode="lin" valueType="num">
                                      <p:cBhvr additive="base">
                                        <p:cTn id="44" dur="500" fill="hold"/>
                                        <p:tgtEl>
                                          <p:spTgt spid="17408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4083"/>
                                        </p:tgtEl>
                                        <p:attrNameLst>
                                          <p:attrName>style.visibility</p:attrName>
                                        </p:attrNameLst>
                                      </p:cBhvr>
                                      <p:to>
                                        <p:strVal val="visible"/>
                                      </p:to>
                                    </p:set>
                                    <p:anim calcmode="lin" valueType="num">
                                      <p:cBhvr additive="base">
                                        <p:cTn id="47" dur="500" fill="hold"/>
                                        <p:tgtEl>
                                          <p:spTgt spid="174083"/>
                                        </p:tgtEl>
                                        <p:attrNameLst>
                                          <p:attrName>ppt_x</p:attrName>
                                        </p:attrNameLst>
                                      </p:cBhvr>
                                      <p:tavLst>
                                        <p:tav tm="0">
                                          <p:val>
                                            <p:strVal val="#ppt_x"/>
                                          </p:val>
                                        </p:tav>
                                        <p:tav tm="100000">
                                          <p:val>
                                            <p:strVal val="#ppt_x"/>
                                          </p:val>
                                        </p:tav>
                                      </p:tavLst>
                                    </p:anim>
                                    <p:anim calcmode="lin" valueType="num">
                                      <p:cBhvr additive="base">
                                        <p:cTn id="48" dur="500" fill="hold"/>
                                        <p:tgtEl>
                                          <p:spTgt spid="17408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4086"/>
                                        </p:tgtEl>
                                        <p:attrNameLst>
                                          <p:attrName>style.visibility</p:attrName>
                                        </p:attrNameLst>
                                      </p:cBhvr>
                                      <p:to>
                                        <p:strVal val="visible"/>
                                      </p:to>
                                    </p:set>
                                    <p:anim calcmode="lin" valueType="num">
                                      <p:cBhvr additive="base">
                                        <p:cTn id="51" dur="500" fill="hold"/>
                                        <p:tgtEl>
                                          <p:spTgt spid="174086"/>
                                        </p:tgtEl>
                                        <p:attrNameLst>
                                          <p:attrName>ppt_x</p:attrName>
                                        </p:attrNameLst>
                                      </p:cBhvr>
                                      <p:tavLst>
                                        <p:tav tm="0">
                                          <p:val>
                                            <p:strVal val="#ppt_x"/>
                                          </p:val>
                                        </p:tav>
                                        <p:tav tm="100000">
                                          <p:val>
                                            <p:strVal val="#ppt_x"/>
                                          </p:val>
                                        </p:tav>
                                      </p:tavLst>
                                    </p:anim>
                                    <p:anim calcmode="lin" valueType="num">
                                      <p:cBhvr additive="base">
                                        <p:cTn id="52" dur="500" fill="hold"/>
                                        <p:tgtEl>
                                          <p:spTgt spid="174086"/>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74095"/>
                                        </p:tgtEl>
                                        <p:attrNameLst>
                                          <p:attrName>style.visibility</p:attrName>
                                        </p:attrNameLst>
                                      </p:cBhvr>
                                      <p:to>
                                        <p:strVal val="visible"/>
                                      </p:to>
                                    </p:set>
                                    <p:anim calcmode="lin" valueType="num">
                                      <p:cBhvr additive="base">
                                        <p:cTn id="57" dur="500" fill="hold"/>
                                        <p:tgtEl>
                                          <p:spTgt spid="174095"/>
                                        </p:tgtEl>
                                        <p:attrNameLst>
                                          <p:attrName>ppt_x</p:attrName>
                                        </p:attrNameLst>
                                      </p:cBhvr>
                                      <p:tavLst>
                                        <p:tav tm="0">
                                          <p:val>
                                            <p:strVal val="#ppt_x"/>
                                          </p:val>
                                        </p:tav>
                                        <p:tav tm="100000">
                                          <p:val>
                                            <p:strVal val="#ppt_x"/>
                                          </p:val>
                                        </p:tav>
                                      </p:tavLst>
                                    </p:anim>
                                    <p:anim calcmode="lin" valueType="num">
                                      <p:cBhvr additive="base">
                                        <p:cTn id="58" dur="500" fill="hold"/>
                                        <p:tgtEl>
                                          <p:spTgt spid="174095"/>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74096"/>
                                        </p:tgtEl>
                                        <p:attrNameLst>
                                          <p:attrName>style.visibility</p:attrName>
                                        </p:attrNameLst>
                                      </p:cBhvr>
                                      <p:to>
                                        <p:strVal val="visible"/>
                                      </p:to>
                                    </p:set>
                                    <p:anim calcmode="lin" valueType="num">
                                      <p:cBhvr additive="base">
                                        <p:cTn id="63" dur="500" fill="hold"/>
                                        <p:tgtEl>
                                          <p:spTgt spid="174096"/>
                                        </p:tgtEl>
                                        <p:attrNameLst>
                                          <p:attrName>ppt_x</p:attrName>
                                        </p:attrNameLst>
                                      </p:cBhvr>
                                      <p:tavLst>
                                        <p:tav tm="0">
                                          <p:val>
                                            <p:strVal val="#ppt_x"/>
                                          </p:val>
                                        </p:tav>
                                        <p:tav tm="100000">
                                          <p:val>
                                            <p:strVal val="#ppt_x"/>
                                          </p:val>
                                        </p:tav>
                                      </p:tavLst>
                                    </p:anim>
                                    <p:anim calcmode="lin" valueType="num">
                                      <p:cBhvr additive="base">
                                        <p:cTn id="64" dur="500" fill="hold"/>
                                        <p:tgtEl>
                                          <p:spTgt spid="17409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3" grpId="0" animBg="1"/>
      <p:bldP spid="174084" grpId="0" animBg="1"/>
      <p:bldP spid="174085" grpId="0" animBg="1"/>
      <p:bldP spid="174086" grpId="0" animBg="1"/>
      <p:bldP spid="174087" grpId="0" animBg="1"/>
      <p:bldP spid="174088" grpId="0" animBg="1"/>
      <p:bldP spid="174089" grpId="0" animBg="1"/>
      <p:bldP spid="174090" grpId="0" animBg="1"/>
      <p:bldP spid="174091" grpId="0" animBg="1"/>
      <p:bldP spid="174092" grpId="0" animBg="1"/>
      <p:bldP spid="174093" grpId="0" animBg="1"/>
      <p:bldP spid="174094" grpId="0" animBg="1"/>
      <p:bldP spid="174095" grpId="0" animBg="1"/>
      <p:bldP spid="17409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dirty="0" smtClean="0">
                <a:latin typeface="+mj-lt"/>
              </a:rPr>
              <a:t>Implementing ROMA – A Video Series for CAA Boards </a:t>
            </a:r>
            <a:endParaRPr lang="en-US" sz="4000" b="1" dirty="0">
              <a:latin typeface="+mj-lt"/>
            </a:endParaRPr>
          </a:p>
        </p:txBody>
      </p:sp>
      <p:graphicFrame>
        <p:nvGraphicFramePr>
          <p:cNvPr id="6" name="Content Placeholder 5"/>
          <p:cNvGraphicFramePr>
            <a:graphicFrameLocks noGrp="1"/>
          </p:cNvGraphicFramePr>
          <p:nvPr>
            <p:ph idx="1"/>
          </p:nvPr>
        </p:nvGraphicFramePr>
        <p:xfrm>
          <a:off x="0" y="1607574"/>
          <a:ext cx="8834284" cy="49407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10685191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4294967295"/>
          </p:nvPr>
        </p:nvPicPr>
        <p:blipFill>
          <a:blip r:embed="rId3" cstate="print"/>
          <a:srcRect/>
          <a:stretch>
            <a:fillRect/>
          </a:stretch>
        </p:blipFill>
        <p:spPr bwMode="auto">
          <a:xfrm rot="5400000">
            <a:off x="1679586" y="-881104"/>
            <a:ext cx="5714614" cy="8299814"/>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srcRect t="12248"/>
          <a:stretch/>
        </p:blipFill>
        <p:spPr>
          <a:xfrm>
            <a:off x="1504334" y="600114"/>
            <a:ext cx="6883411" cy="567745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280988" y="652463"/>
            <a:ext cx="8582025" cy="5553075"/>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srcRect/>
          <a:stretch>
            <a:fillRect/>
          </a:stretch>
        </p:blipFill>
        <p:spPr bwMode="auto">
          <a:xfrm>
            <a:off x="766763" y="704850"/>
            <a:ext cx="7610475" cy="544830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latin typeface="+mj-lt"/>
              </a:rPr>
              <a:t>Taking Action</a:t>
            </a:r>
            <a:endParaRPr lang="en-US" sz="4800" b="1" dirty="0">
              <a:latin typeface="+mj-lt"/>
            </a:endParaRPr>
          </a:p>
        </p:txBody>
      </p:sp>
      <p:sp>
        <p:nvSpPr>
          <p:cNvPr id="3" name="Content Placeholder 2"/>
          <p:cNvSpPr>
            <a:spLocks noGrp="1"/>
          </p:cNvSpPr>
          <p:nvPr>
            <p:ph idx="1"/>
          </p:nvPr>
        </p:nvSpPr>
        <p:spPr>
          <a:xfrm>
            <a:off x="457200" y="1767840"/>
            <a:ext cx="8229600" cy="4221163"/>
          </a:xfrm>
        </p:spPr>
        <p:txBody>
          <a:bodyPr>
            <a:noAutofit/>
          </a:bodyPr>
          <a:lstStyle/>
          <a:p>
            <a:pPr>
              <a:buFont typeface="Wingdings" panose="05000000000000000000" pitchFamily="2" charset="2"/>
              <a:buChar char="q"/>
            </a:pPr>
            <a:r>
              <a:rPr lang="en-US" b="1" dirty="0" smtClean="0">
                <a:latin typeface="+mj-lt"/>
              </a:rPr>
              <a:t>Consider the “big picture” relating to your agency’s goals and how you plan to achieve them</a:t>
            </a:r>
          </a:p>
          <a:p>
            <a:pPr marL="342900" lvl="1" indent="0">
              <a:buNone/>
            </a:pPr>
            <a:r>
              <a:rPr lang="en-US" sz="2200" i="1" dirty="0" smtClean="0">
                <a:solidFill>
                  <a:srgbClr val="C80452"/>
                </a:solidFill>
                <a:latin typeface="+mj-lt"/>
              </a:rPr>
              <a:t>- How does it all fit together to achieve outcomes? </a:t>
            </a:r>
          </a:p>
          <a:p>
            <a:endParaRPr lang="en-US" sz="2800" dirty="0" smtClean="0">
              <a:latin typeface="+mj-lt"/>
            </a:endParaRPr>
          </a:p>
          <a:p>
            <a:pPr>
              <a:buFont typeface="Wingdings" panose="05000000000000000000" pitchFamily="2" charset="2"/>
              <a:buChar char="q"/>
            </a:pPr>
            <a:r>
              <a:rPr lang="en-US" b="1" dirty="0" smtClean="0">
                <a:latin typeface="+mj-lt"/>
              </a:rPr>
              <a:t>Get ready for Strategic Planning process: </a:t>
            </a:r>
          </a:p>
          <a:p>
            <a:pPr marL="342900" lvl="1" indent="0">
              <a:buNone/>
            </a:pPr>
            <a:r>
              <a:rPr lang="en-US" sz="2300" dirty="0" smtClean="0">
                <a:latin typeface="+mj-lt"/>
              </a:rPr>
              <a:t>- </a:t>
            </a:r>
            <a:r>
              <a:rPr lang="en-US" sz="2200" i="1" dirty="0" smtClean="0">
                <a:solidFill>
                  <a:srgbClr val="C80452"/>
                </a:solidFill>
                <a:latin typeface="+mj-lt"/>
              </a:rPr>
              <a:t>The Community Needs Assessment, your agency Mission Statement and your local Theory of Change are the documents you will need as you begin Strategic Planning</a:t>
            </a:r>
          </a:p>
          <a:p>
            <a:pPr marL="342900" lvl="1" indent="0">
              <a:buNone/>
            </a:pPr>
            <a:r>
              <a:rPr lang="en-US" sz="2200" i="1" dirty="0" smtClean="0">
                <a:solidFill>
                  <a:srgbClr val="C80452"/>
                </a:solidFill>
                <a:latin typeface="+mj-lt"/>
              </a:rPr>
              <a:t>- You also need agency fiscal reports so you know what funds you have available to support your planned actions</a:t>
            </a:r>
            <a:endParaRPr lang="en-US" sz="2200" i="1" dirty="0">
              <a:solidFill>
                <a:srgbClr val="C80452"/>
              </a:solidFill>
              <a:latin typeface="+mj-l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38" descr="ROMACircle"/>
          <p:cNvPicPr>
            <a:picLocks noGrp="1" noChangeAspect="1" noChangeArrowheads="1"/>
          </p:cNvPicPr>
          <p:nvPr>
            <p:ph idx="4294967295"/>
          </p:nvPr>
        </p:nvPicPr>
        <p:blipFill>
          <a:blip r:embed="rId3" cstate="print"/>
          <a:srcRect/>
          <a:stretch>
            <a:fillRect/>
          </a:stretch>
        </p:blipFill>
        <p:spPr bwMode="auto">
          <a:xfrm>
            <a:off x="762000" y="228600"/>
            <a:ext cx="8001000" cy="6477000"/>
          </a:xfrm>
          <a:prstGeom prst="rect">
            <a:avLst/>
          </a:prstGeom>
          <a:noFill/>
          <a:ln w="9525">
            <a:noFill/>
            <a:miter lim="800000"/>
            <a:headEnd/>
            <a:tailEnd/>
          </a:ln>
        </p:spPr>
      </p:pic>
      <p:sp>
        <p:nvSpPr>
          <p:cNvPr id="3" name="Slide Number Placeholder 2"/>
          <p:cNvSpPr>
            <a:spLocks noGrp="1"/>
          </p:cNvSpPr>
          <p:nvPr>
            <p:ph type="sldNum" sz="quarter" idx="4294967295"/>
          </p:nvPr>
        </p:nvSpPr>
        <p:spPr>
          <a:xfrm>
            <a:off x="6553200" y="6356350"/>
            <a:ext cx="2133600" cy="365125"/>
          </a:xfrm>
          <a:prstGeom prst="rect">
            <a:avLst/>
          </a:prstGeom>
        </p:spPr>
        <p:txBody>
          <a:bodyPr/>
          <a:lstStyle/>
          <a:p>
            <a:fld id="{E31375A4-56A4-47D6-9801-1991572033F7}" type="slidenum">
              <a:rPr lang="en-US" smtClean="0"/>
              <a:pPr/>
              <a:t>3</a:t>
            </a:fld>
            <a:endParaRPr lang="en-US"/>
          </a:p>
        </p:txBody>
      </p:sp>
      <p:sp>
        <p:nvSpPr>
          <p:cNvPr id="7" name="5-Point Star 6"/>
          <p:cNvSpPr/>
          <p:nvPr/>
        </p:nvSpPr>
        <p:spPr>
          <a:xfrm>
            <a:off x="4574459" y="2743200"/>
            <a:ext cx="572729" cy="655991"/>
          </a:xfrm>
          <a:prstGeom prst="star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660490" y="2138517"/>
            <a:ext cx="1548580" cy="923330"/>
          </a:xfrm>
          <a:prstGeom prst="rect">
            <a:avLst/>
          </a:prstGeom>
          <a:noFill/>
          <a:ln w="6350">
            <a:solidFill>
              <a:schemeClr val="tx1"/>
            </a:solidFill>
          </a:ln>
        </p:spPr>
        <p:txBody>
          <a:bodyPr wrap="square" rtlCol="0">
            <a:spAutoFit/>
          </a:bodyPr>
          <a:lstStyle/>
          <a:p>
            <a:pPr algn="ctr"/>
            <a:r>
              <a:rPr lang="en-US" dirty="0" smtClean="0">
                <a:solidFill>
                  <a:srgbClr val="FF0000"/>
                </a:solidFill>
              </a:rPr>
              <a:t>Creating a Local Theory of Change</a:t>
            </a:r>
            <a:endParaRPr lang="en-US" dirty="0">
              <a:solidFill>
                <a:srgbClr val="FF0000"/>
              </a:solidFill>
            </a:endParaRPr>
          </a:p>
        </p:txBody>
      </p:sp>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lum bright="70000" contrast="-70000"/>
            <a:extLst>
              <a:ext uri="{BEBA8EAE-BF5A-486C-A8C5-ECC9F3942E4B}">
                <a14:imgProps xmlns:a14="http://schemas.microsoft.com/office/drawing/2010/main" xmlns="">
                  <a14:imgLayer r:embed="rId4">
                    <a14:imgEffect>
                      <a14:artisticMarker/>
                    </a14:imgEffect>
                  </a14:imgLayer>
                </a14:imgProps>
              </a:ext>
              <a:ext uri="{28A0092B-C50C-407E-A947-70E740481C1C}">
                <a14:useLocalDpi xmlns:a14="http://schemas.microsoft.com/office/drawing/2010/main" xmlns="" val="0"/>
              </a:ext>
            </a:extLst>
          </a:blip>
          <a:stretch>
            <a:fillRect/>
          </a:stretch>
        </p:blipFill>
        <p:spPr>
          <a:xfrm>
            <a:off x="948690" y="311805"/>
            <a:ext cx="7246619" cy="4710966"/>
          </a:xfrm>
          <a:prstGeom prst="rect">
            <a:avLst/>
          </a:prstGeom>
        </p:spPr>
      </p:pic>
      <p:sp>
        <p:nvSpPr>
          <p:cNvPr id="2" name="Title 1"/>
          <p:cNvSpPr>
            <a:spLocks noGrp="1"/>
          </p:cNvSpPr>
          <p:nvPr>
            <p:ph type="title"/>
          </p:nvPr>
        </p:nvSpPr>
        <p:spPr>
          <a:xfrm>
            <a:off x="722313" y="4909822"/>
            <a:ext cx="7772400" cy="1362075"/>
          </a:xfrm>
        </p:spPr>
        <p:txBody>
          <a:bodyPr>
            <a:normAutofit/>
          </a:bodyPr>
          <a:lstStyle/>
          <a:p>
            <a:pPr algn="ctr"/>
            <a:r>
              <a:rPr lang="en-US" sz="5400" b="1" dirty="0" smtClean="0">
                <a:latin typeface="+mj-lt"/>
              </a:rPr>
              <a:t>What is your mission?</a:t>
            </a:r>
            <a:endParaRPr lang="en-US" sz="5400" b="1" dirty="0">
              <a:latin typeface="+mj-lt"/>
            </a:endParaRPr>
          </a:p>
        </p:txBody>
      </p:sp>
      <p:sp>
        <p:nvSpPr>
          <p:cNvPr id="3" name="Content Placeholder 2"/>
          <p:cNvSpPr>
            <a:spLocks noGrp="1"/>
          </p:cNvSpPr>
          <p:nvPr>
            <p:ph type="body" idx="1"/>
          </p:nvPr>
        </p:nvSpPr>
        <p:spPr>
          <a:xfrm>
            <a:off x="1326992" y="950535"/>
            <a:ext cx="6490017" cy="3433506"/>
          </a:xfrm>
        </p:spPr>
        <p:txBody>
          <a:bodyPr>
            <a:normAutofit fontScale="92500" lnSpcReduction="10000"/>
          </a:bodyPr>
          <a:lstStyle/>
          <a:p>
            <a:pPr algn="ctr"/>
            <a:r>
              <a:rPr lang="en-US" sz="5100" dirty="0" smtClean="0">
                <a:solidFill>
                  <a:schemeClr val="accent1"/>
                </a:solidFill>
                <a:latin typeface="+mj-lt"/>
              </a:rPr>
              <a:t>The mission statement of your organization is the first consideration when identifying your agency’s theory of change.</a:t>
            </a:r>
          </a:p>
          <a:p>
            <a:pPr algn="ctr"/>
            <a:endParaRPr lang="en-US" dirty="0" smtClean="0">
              <a:solidFill>
                <a:schemeClr val="accent1"/>
              </a:solidFill>
              <a:latin typeface="+mj-l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latin typeface="+mj-lt"/>
              </a:rPr>
              <a:t>The Essence of Who You Are</a:t>
            </a:r>
            <a:endParaRPr lang="en-US" sz="3600" b="1" dirty="0">
              <a:latin typeface="+mj-lt"/>
            </a:endParaRPr>
          </a:p>
        </p:txBody>
      </p:sp>
      <p:sp>
        <p:nvSpPr>
          <p:cNvPr id="3" name="Content Placeholder 2"/>
          <p:cNvSpPr>
            <a:spLocks noGrp="1"/>
          </p:cNvSpPr>
          <p:nvPr>
            <p:ph idx="1"/>
          </p:nvPr>
        </p:nvSpPr>
        <p:spPr/>
        <p:txBody>
          <a:bodyPr>
            <a:normAutofit lnSpcReduction="10000"/>
          </a:bodyPr>
          <a:lstStyle/>
          <a:p>
            <a:r>
              <a:rPr lang="en-US" sz="3200" b="1" dirty="0" smtClean="0">
                <a:latin typeface="+mj-lt"/>
              </a:rPr>
              <a:t>A Mission Statement contains the essence of who you are, as an agency</a:t>
            </a:r>
            <a:endParaRPr lang="en-US" sz="3200" dirty="0" smtClean="0">
              <a:latin typeface="+mj-lt"/>
            </a:endParaRPr>
          </a:p>
          <a:p>
            <a:pPr lvl="1"/>
            <a:r>
              <a:rPr lang="en-US" sz="2900" dirty="0" smtClean="0">
                <a:latin typeface="+mj-lt"/>
              </a:rPr>
              <a:t>After reading your Mission Statement, someone should know what your agency believes about poverty and what the long term goals (changes) your agency will achieve</a:t>
            </a:r>
          </a:p>
          <a:p>
            <a:pPr lvl="1"/>
            <a:r>
              <a:rPr lang="en-US" sz="2900" dirty="0" smtClean="0">
                <a:latin typeface="+mj-lt"/>
              </a:rPr>
              <a:t>Anyone should also know who you serve and if you have connections with others in the community</a:t>
            </a:r>
            <a:endParaRPr lang="en-US" sz="2900" dirty="0">
              <a:latin typeface="+mj-l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latin typeface="+mj-lt"/>
              </a:rPr>
              <a:t>Assumptions Behind Mission Statements</a:t>
            </a:r>
            <a:endParaRPr lang="en-US" sz="3600" b="1" dirty="0">
              <a:latin typeface="+mj-lt"/>
            </a:endParaRPr>
          </a:p>
        </p:txBody>
      </p:sp>
      <p:sp>
        <p:nvSpPr>
          <p:cNvPr id="3" name="Content Placeholder 2"/>
          <p:cNvSpPr>
            <a:spLocks noGrp="1"/>
          </p:cNvSpPr>
          <p:nvPr>
            <p:ph idx="1"/>
          </p:nvPr>
        </p:nvSpPr>
        <p:spPr>
          <a:xfrm>
            <a:off x="457200" y="1703832"/>
            <a:ext cx="8229600" cy="4221163"/>
          </a:xfrm>
        </p:spPr>
        <p:txBody>
          <a:bodyPr>
            <a:noAutofit/>
          </a:bodyPr>
          <a:lstStyle/>
          <a:p>
            <a:pPr lvl="0">
              <a:buNone/>
            </a:pPr>
            <a:r>
              <a:rPr lang="en-US" sz="3200" b="1" u="sng" dirty="0" smtClean="0">
                <a:latin typeface="+mj-lt"/>
              </a:rPr>
              <a:t>Examples to consider:</a:t>
            </a:r>
          </a:p>
          <a:p>
            <a:pPr lvl="0">
              <a:buNone/>
            </a:pPr>
            <a:endParaRPr lang="en-US" sz="1200" dirty="0" smtClean="0">
              <a:latin typeface="+mj-lt"/>
            </a:endParaRPr>
          </a:p>
          <a:p>
            <a:pPr lvl="0"/>
            <a:r>
              <a:rPr lang="en-US" sz="2600" dirty="0" smtClean="0">
                <a:latin typeface="+mj-lt"/>
              </a:rPr>
              <a:t>To eliminate the causes of poverty in partnership with the county human service offices by strengthening low income individuals, families, and communities through self-sufficiency initiatives in XX County.</a:t>
            </a:r>
          </a:p>
          <a:p>
            <a:pPr lvl="0"/>
            <a:endParaRPr lang="en-US" sz="2600" dirty="0" smtClean="0">
              <a:latin typeface="+mj-lt"/>
            </a:endParaRPr>
          </a:p>
          <a:p>
            <a:r>
              <a:rPr lang="en-US" sz="2600" dirty="0" smtClean="0">
                <a:latin typeface="+mj-lt"/>
              </a:rPr>
              <a:t>To work with other agencies, jurisdictions, and the people of YY County to plan and manage social services and to achieve a safe and healthy community.</a:t>
            </a:r>
          </a:p>
          <a:p>
            <a:pPr lvl="0"/>
            <a:endParaRPr lang="en-US" dirty="0" smtClean="0">
              <a:latin typeface="+mj-lt"/>
            </a:endParaRPr>
          </a:p>
          <a:p>
            <a:endParaRPr lang="en-US" dirty="0">
              <a:latin typeface="+mj-l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latin typeface="+mj-lt"/>
              </a:rPr>
              <a:t>Anti-Poverty Mission</a:t>
            </a:r>
            <a:endParaRPr lang="en-US" sz="3600" b="1" dirty="0">
              <a:latin typeface="+mj-lt"/>
            </a:endParaRPr>
          </a:p>
        </p:txBody>
      </p:sp>
      <p:sp>
        <p:nvSpPr>
          <p:cNvPr id="3" name="Content Placeholder 2"/>
          <p:cNvSpPr>
            <a:spLocks noGrp="1"/>
          </p:cNvSpPr>
          <p:nvPr>
            <p:ph idx="1"/>
          </p:nvPr>
        </p:nvSpPr>
        <p:spPr/>
        <p:txBody>
          <a:bodyPr/>
          <a:lstStyle/>
          <a:p>
            <a:r>
              <a:rPr lang="en-US" sz="3200" dirty="0" smtClean="0">
                <a:latin typeface="+mj-lt"/>
              </a:rPr>
              <a:t>What needs that have been identified do you think you are able to address?</a:t>
            </a:r>
          </a:p>
          <a:p>
            <a:endParaRPr lang="en-US" sz="3200" dirty="0" smtClean="0">
              <a:latin typeface="+mj-lt"/>
            </a:endParaRPr>
          </a:p>
          <a:p>
            <a:r>
              <a:rPr lang="en-US" sz="3200" dirty="0" smtClean="0">
                <a:latin typeface="+mj-lt"/>
              </a:rPr>
              <a:t>How will addressing </a:t>
            </a:r>
            <a:r>
              <a:rPr lang="en-US" sz="3200" b="1" i="1" dirty="0" smtClean="0">
                <a:solidFill>
                  <a:srgbClr val="C80452"/>
                </a:solidFill>
                <a:latin typeface="+mj-lt"/>
              </a:rPr>
              <a:t>specific</a:t>
            </a:r>
            <a:r>
              <a:rPr lang="en-US" sz="3200" dirty="0" smtClean="0">
                <a:latin typeface="+mj-lt"/>
              </a:rPr>
              <a:t> needs align with the overall anti-poverty mission of the CSBG funding?  </a:t>
            </a:r>
          </a:p>
          <a:p>
            <a:endParaRPr lang="en-US" dirty="0">
              <a:latin typeface="+mj-l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latin typeface="+mn-lt"/>
              </a:rPr>
              <a:t>Definitions – Beyond FPL</a:t>
            </a:r>
            <a:endParaRPr lang="en-US" sz="3600" b="1" dirty="0">
              <a:latin typeface="+mn-lt"/>
            </a:endParaRPr>
          </a:p>
        </p:txBody>
      </p:sp>
      <p:sp>
        <p:nvSpPr>
          <p:cNvPr id="3" name="Content Placeholder 2"/>
          <p:cNvSpPr>
            <a:spLocks noGrp="1"/>
          </p:cNvSpPr>
          <p:nvPr>
            <p:ph idx="1"/>
          </p:nvPr>
        </p:nvSpPr>
        <p:spPr>
          <a:xfrm>
            <a:off x="457200" y="1813560"/>
            <a:ext cx="8229600" cy="4221163"/>
          </a:xfrm>
        </p:spPr>
        <p:txBody>
          <a:bodyPr>
            <a:normAutofit/>
          </a:bodyPr>
          <a:lstStyle/>
          <a:p>
            <a:pPr marL="0" indent="0">
              <a:buNone/>
            </a:pPr>
            <a:r>
              <a:rPr lang="en-US" sz="2800" b="1" u="sng" dirty="0" smtClean="0">
                <a:latin typeface="+mj-lt"/>
              </a:rPr>
              <a:t>Poverty Defined:</a:t>
            </a:r>
          </a:p>
          <a:p>
            <a:r>
              <a:rPr lang="en-US" dirty="0" smtClean="0">
                <a:latin typeface="+mj-lt"/>
              </a:rPr>
              <a:t>"</a:t>
            </a:r>
            <a:r>
              <a:rPr lang="en-US" b="1" i="1" dirty="0">
                <a:solidFill>
                  <a:srgbClr val="C80452"/>
                </a:solidFill>
                <a:latin typeface="+mj-lt"/>
              </a:rPr>
              <a:t>the state of one who lacks a usual or socially acceptable amount of money or material </a:t>
            </a:r>
            <a:r>
              <a:rPr lang="en-US" b="1" i="1" dirty="0" smtClean="0">
                <a:solidFill>
                  <a:srgbClr val="C80452"/>
                </a:solidFill>
                <a:latin typeface="+mj-lt"/>
              </a:rPr>
              <a:t>possessions</a:t>
            </a:r>
            <a:r>
              <a:rPr lang="en-US" dirty="0" smtClean="0">
                <a:latin typeface="+mj-lt"/>
              </a:rPr>
              <a:t>”                                  –   </a:t>
            </a:r>
            <a:r>
              <a:rPr lang="en-US" b="1" dirty="0" smtClean="0">
                <a:latin typeface="+mj-lt"/>
              </a:rPr>
              <a:t>Webster's </a:t>
            </a:r>
            <a:r>
              <a:rPr lang="en-US" b="1" dirty="0">
                <a:latin typeface="+mj-lt"/>
              </a:rPr>
              <a:t>D</a:t>
            </a:r>
            <a:r>
              <a:rPr lang="en-US" b="1" dirty="0" smtClean="0">
                <a:latin typeface="+mj-lt"/>
              </a:rPr>
              <a:t>ictionary </a:t>
            </a:r>
          </a:p>
          <a:p>
            <a:pPr marL="0" indent="0">
              <a:buNone/>
            </a:pPr>
            <a:endParaRPr lang="en-US" dirty="0" smtClean="0">
              <a:latin typeface="+mj-lt"/>
            </a:endParaRPr>
          </a:p>
          <a:p>
            <a:r>
              <a:rPr lang="en-US" b="1" i="1" dirty="0" smtClean="0">
                <a:solidFill>
                  <a:srgbClr val="C80452"/>
                </a:solidFill>
                <a:latin typeface="+mj-lt"/>
              </a:rPr>
              <a:t>“[when someone's] resources </a:t>
            </a:r>
            <a:r>
              <a:rPr lang="en-US" b="1" i="1" dirty="0">
                <a:solidFill>
                  <a:srgbClr val="C80452"/>
                </a:solidFill>
                <a:latin typeface="+mj-lt"/>
              </a:rPr>
              <a:t>are so seriously below those commanded by the average individual or family that they are, in effect, excluded from ordinary living patterns, customs and </a:t>
            </a:r>
            <a:r>
              <a:rPr lang="en-US" b="1" i="1" dirty="0" smtClean="0">
                <a:solidFill>
                  <a:srgbClr val="C80452"/>
                </a:solidFill>
                <a:latin typeface="+mj-lt"/>
              </a:rPr>
              <a:t>activities</a:t>
            </a:r>
            <a:r>
              <a:rPr lang="en-US" dirty="0" smtClean="0">
                <a:latin typeface="+mj-lt"/>
              </a:rPr>
              <a:t>“ - </a:t>
            </a:r>
            <a:r>
              <a:rPr lang="en-US" b="1" dirty="0">
                <a:latin typeface="+mj-lt"/>
              </a:rPr>
              <a:t>Professor Peter Townsend</a:t>
            </a:r>
            <a:r>
              <a:rPr lang="en-US" dirty="0">
                <a:latin typeface="+mj-lt"/>
              </a:rPr>
              <a:t>, the leading authority of the last </a:t>
            </a:r>
            <a:r>
              <a:rPr lang="en-US" dirty="0" smtClean="0">
                <a:latin typeface="+mj-lt"/>
              </a:rPr>
              <a:t>50 </a:t>
            </a:r>
            <a:r>
              <a:rPr lang="en-US" dirty="0">
                <a:latin typeface="+mj-lt"/>
              </a:rPr>
              <a:t>years on UK </a:t>
            </a:r>
            <a:r>
              <a:rPr lang="en-US" dirty="0" smtClean="0">
                <a:latin typeface="+mj-lt"/>
              </a:rPr>
              <a:t>poverty</a:t>
            </a:r>
            <a:endParaRPr lang="en-US" dirty="0">
              <a:latin typeface="+mj-l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latin typeface="+mj-lt"/>
              </a:rPr>
              <a:t>Social Exclusion</a:t>
            </a:r>
            <a:endParaRPr lang="en-US" sz="3600" b="1" dirty="0">
              <a:latin typeface="+mj-lt"/>
            </a:endParaRPr>
          </a:p>
        </p:txBody>
      </p:sp>
      <p:sp>
        <p:nvSpPr>
          <p:cNvPr id="3" name="Content Placeholder 2"/>
          <p:cNvSpPr>
            <a:spLocks noGrp="1"/>
          </p:cNvSpPr>
          <p:nvPr>
            <p:ph idx="1"/>
          </p:nvPr>
        </p:nvSpPr>
        <p:spPr>
          <a:xfrm>
            <a:off x="457200" y="1779270"/>
            <a:ext cx="8229600" cy="4221163"/>
          </a:xfrm>
        </p:spPr>
        <p:txBody>
          <a:bodyPr>
            <a:normAutofit/>
          </a:bodyPr>
          <a:lstStyle/>
          <a:p>
            <a:pPr marL="0" indent="0" algn="ctr">
              <a:buNone/>
            </a:pPr>
            <a:r>
              <a:rPr lang="en-US" sz="4400" dirty="0" smtClean="0">
                <a:latin typeface="Arial Rounded MT Bold" panose="020F0704030504030204" pitchFamily="34" charset="0"/>
              </a:rPr>
              <a:t>“</a:t>
            </a:r>
            <a:r>
              <a:rPr lang="en-US" sz="3200" dirty="0" smtClean="0">
                <a:latin typeface="+mj-lt"/>
              </a:rPr>
              <a:t>Individuals, families, and groups in the population can be said to be in poverty </a:t>
            </a:r>
            <a:r>
              <a:rPr lang="en-US" sz="3200" b="1" dirty="0" smtClean="0">
                <a:latin typeface="+mj-lt"/>
              </a:rPr>
              <a:t>when they lack the resources </a:t>
            </a:r>
            <a:r>
              <a:rPr lang="en-US" sz="3200" dirty="0" smtClean="0">
                <a:latin typeface="+mj-lt"/>
              </a:rPr>
              <a:t>to obtain the type of diet, participate in the activities and have the living conditions and amenities </a:t>
            </a:r>
            <a:r>
              <a:rPr lang="en-US" sz="3200" b="1" dirty="0" smtClean="0">
                <a:latin typeface="+mj-lt"/>
              </a:rPr>
              <a:t>which are customary </a:t>
            </a:r>
            <a:r>
              <a:rPr lang="en-US" sz="3200" dirty="0" smtClean="0">
                <a:latin typeface="+mj-lt"/>
              </a:rPr>
              <a:t>or at least widely encouraged or approved </a:t>
            </a:r>
            <a:r>
              <a:rPr lang="en-US" sz="3200" b="1" dirty="0" smtClean="0">
                <a:latin typeface="+mj-lt"/>
              </a:rPr>
              <a:t>in the societies in which they belong</a:t>
            </a:r>
            <a:r>
              <a:rPr lang="en-US" sz="4400" dirty="0">
                <a:latin typeface="Arial Rounded MT Bold" panose="020F0704030504030204" pitchFamily="34" charset="0"/>
              </a:rPr>
              <a:t>”</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ROMA NG Video Series 2">
  <a:themeElements>
    <a:clrScheme name="CAP">
      <a:dk1>
        <a:srgbClr val="000000"/>
      </a:dk1>
      <a:lt1>
        <a:srgbClr val="FFFFFF"/>
      </a:lt1>
      <a:dk2>
        <a:srgbClr val="545454"/>
      </a:dk2>
      <a:lt2>
        <a:srgbClr val="BFBFBF"/>
      </a:lt2>
      <a:accent1>
        <a:srgbClr val="005288"/>
      </a:accent1>
      <a:accent2>
        <a:srgbClr val="C80452"/>
      </a:accent2>
      <a:accent3>
        <a:srgbClr val="6C87B5"/>
      </a:accent3>
      <a:accent4>
        <a:srgbClr val="72993C"/>
      </a:accent4>
      <a:accent5>
        <a:srgbClr val="871E2E"/>
      </a:accent5>
      <a:accent6>
        <a:srgbClr val="005288"/>
      </a:accent6>
      <a:hlink>
        <a:srgbClr val="6C87B5"/>
      </a:hlink>
      <a:folHlink>
        <a:srgbClr val="72993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ROMA NG Video Series 2" id="{1CB16A68-2217-46D9-8930-02F302E8326D}" vid="{BAE5D03E-8222-46E5-8FC6-CE34C9FE91B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ROMA NG Video Series 2</Template>
  <TotalTime>3252</TotalTime>
  <Words>3046</Words>
  <Application>Microsoft Office PowerPoint</Application>
  <PresentationFormat>On-screen Show (4:3)</PresentationFormat>
  <Paragraphs>277</Paragraphs>
  <Slides>24</Slides>
  <Notes>24</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ROMA NG Video Series 2</vt:lpstr>
      <vt:lpstr>Creating a Local Theory of Change for Boards</vt:lpstr>
      <vt:lpstr>Implementing ROMA – A Video Series for CAA Boards </vt:lpstr>
      <vt:lpstr>Slide 3</vt:lpstr>
      <vt:lpstr>What is your mission?</vt:lpstr>
      <vt:lpstr>The Essence of Who You Are</vt:lpstr>
      <vt:lpstr>Assumptions Behind Mission Statements</vt:lpstr>
      <vt:lpstr>Anti-Poverty Mission</vt:lpstr>
      <vt:lpstr>Definitions – Beyond FPL</vt:lpstr>
      <vt:lpstr>Social Exclusion</vt:lpstr>
      <vt:lpstr>Your Neighborhood Matters</vt:lpstr>
      <vt:lpstr>The Economic Costs of Poverty </vt:lpstr>
      <vt:lpstr>The Economic Costs of Poverty (continued)</vt:lpstr>
      <vt:lpstr>Different Kinds of Poverty</vt:lpstr>
      <vt:lpstr>What Can You Change  or Maintain?</vt:lpstr>
      <vt:lpstr>Maintaining Stability</vt:lpstr>
      <vt:lpstr>How Will You Know? </vt:lpstr>
      <vt:lpstr>Slide 17</vt:lpstr>
      <vt:lpstr>Slide 18</vt:lpstr>
      <vt:lpstr>Two Different Approaches</vt:lpstr>
      <vt:lpstr>Slide 20</vt:lpstr>
      <vt:lpstr>Slide 21</vt:lpstr>
      <vt:lpstr>Slide 22</vt:lpstr>
      <vt:lpstr>Slide 23</vt:lpstr>
      <vt:lpstr>Taking Action</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 to boards</dc:title>
  <dc:creator>ANCRT</dc:creator>
  <cp:lastModifiedBy>Windows User</cp:lastModifiedBy>
  <cp:revision>285</cp:revision>
  <dcterms:created xsi:type="dcterms:W3CDTF">2017-09-07T19:59:37Z</dcterms:created>
  <dcterms:modified xsi:type="dcterms:W3CDTF">2018-06-21T13:14:29Z</dcterms:modified>
</cp:coreProperties>
</file>