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527" r:id="rId2"/>
    <p:sldId id="581" r:id="rId3"/>
    <p:sldId id="582" r:id="rId4"/>
    <p:sldId id="544" r:id="rId5"/>
    <p:sldId id="545" r:id="rId6"/>
    <p:sldId id="546" r:id="rId7"/>
    <p:sldId id="547" r:id="rId8"/>
    <p:sldId id="565" r:id="rId9"/>
    <p:sldId id="566" r:id="rId10"/>
    <p:sldId id="548" r:id="rId11"/>
    <p:sldId id="549" r:id="rId12"/>
    <p:sldId id="552" r:id="rId13"/>
    <p:sldId id="567" r:id="rId14"/>
    <p:sldId id="553" r:id="rId15"/>
    <p:sldId id="554" r:id="rId16"/>
    <p:sldId id="568" r:id="rId17"/>
    <p:sldId id="571" r:id="rId18"/>
    <p:sldId id="572" r:id="rId19"/>
    <p:sldId id="573" r:id="rId20"/>
    <p:sldId id="574" r:id="rId21"/>
    <p:sldId id="569" r:id="rId22"/>
    <p:sldId id="555" r:id="rId23"/>
    <p:sldId id="570" r:id="rId24"/>
    <p:sldId id="556" r:id="rId25"/>
    <p:sldId id="580" r:id="rId26"/>
    <p:sldId id="560" r:id="rId27"/>
    <p:sldId id="561" r:id="rId28"/>
    <p:sldId id="562" r:id="rId29"/>
    <p:sldId id="563" r:id="rId30"/>
    <p:sldId id="5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Orr" initials="JO" lastIdx="3" clrIdx="0">
    <p:extLst>
      <p:ext uri="{19B8F6BF-5375-455C-9EA6-DF929625EA0E}">
        <p15:presenceInfo xmlns:p15="http://schemas.microsoft.com/office/powerpoint/2012/main" userId="Jackie O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5" autoAdjust="0"/>
    <p:restoredTop sz="71884" autoAdjust="0"/>
  </p:normalViewPr>
  <p:slideViewPr>
    <p:cSldViewPr snapToGrid="0">
      <p:cViewPr varScale="1">
        <p:scale>
          <a:sx n="84" d="100"/>
          <a:sy n="84" d="100"/>
        </p:scale>
        <p:origin x="244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ABD33-30F1-4173-BA2D-67702F87E325}" type="doc">
      <dgm:prSet loTypeId="urn:microsoft.com/office/officeart/2005/8/layout/default#2" loCatId="list" qsTypeId="urn:microsoft.com/office/officeart/2005/8/quickstyle/simple1" qsCatId="simple" csTypeId="urn:microsoft.com/office/officeart/2005/8/colors/colorful4" csCatId="colorful" phldr="1"/>
      <dgm:spPr/>
      <dgm:t>
        <a:bodyPr/>
        <a:lstStyle/>
        <a:p>
          <a:endParaRPr lang="en-US"/>
        </a:p>
      </dgm:t>
    </dgm:pt>
    <dgm:pt modelId="{291CD902-6FA5-4288-BB0C-21C2F1C60CC6}">
      <dgm:prSet phldrT="[Text]"/>
      <dgm:spPr/>
      <dgm:t>
        <a:bodyPr/>
        <a:lstStyle/>
        <a:p>
          <a:r>
            <a:rPr lang="en-US" dirty="0" smtClean="0"/>
            <a:t>Introduction to Implementing ROMA for Boards</a:t>
          </a:r>
          <a:endParaRPr lang="en-US" dirty="0"/>
        </a:p>
      </dgm:t>
    </dgm:pt>
    <dgm:pt modelId="{6E6A9767-FAC1-4DE6-BC5D-28A5FBD81A24}" type="parTrans" cxnId="{5A8034FD-34FA-4B47-91D4-74B6C5FD6F73}">
      <dgm:prSet/>
      <dgm:spPr/>
      <dgm:t>
        <a:bodyPr/>
        <a:lstStyle/>
        <a:p>
          <a:endParaRPr lang="en-US"/>
        </a:p>
      </dgm:t>
    </dgm:pt>
    <dgm:pt modelId="{30E6B257-386A-4E8E-A59E-DE08810FF4A5}" type="sibTrans" cxnId="{5A8034FD-34FA-4B47-91D4-74B6C5FD6F73}">
      <dgm:prSet/>
      <dgm:spPr/>
      <dgm:t>
        <a:bodyPr/>
        <a:lstStyle/>
        <a:p>
          <a:endParaRPr lang="en-US"/>
        </a:p>
      </dgm:t>
    </dgm:pt>
    <dgm:pt modelId="{FD148CD7-C5D0-421B-9012-BA10DACEE5CA}">
      <dgm:prSet phldrT="[Text]"/>
      <dgm:spPr/>
      <dgm:t>
        <a:bodyPr/>
        <a:lstStyle/>
        <a:p>
          <a:r>
            <a:rPr lang="en-US" dirty="0" smtClean="0"/>
            <a:t>Creating a Local Theory of Change</a:t>
          </a:r>
          <a:endParaRPr lang="en-US" dirty="0"/>
        </a:p>
      </dgm:t>
    </dgm:pt>
    <dgm:pt modelId="{AC78A490-CE70-43BC-BE6D-C8B53C8BC224}" type="parTrans" cxnId="{7836D8B9-FDDC-49F6-B423-EE2EE8E30487}">
      <dgm:prSet/>
      <dgm:spPr/>
      <dgm:t>
        <a:bodyPr/>
        <a:lstStyle/>
        <a:p>
          <a:endParaRPr lang="en-US"/>
        </a:p>
      </dgm:t>
    </dgm:pt>
    <dgm:pt modelId="{CBB82C42-79B2-4A8B-81CC-61095FD76CE0}" type="sibTrans" cxnId="{7836D8B9-FDDC-49F6-B423-EE2EE8E30487}">
      <dgm:prSet/>
      <dgm:spPr/>
      <dgm:t>
        <a:bodyPr/>
        <a:lstStyle/>
        <a:p>
          <a:endParaRPr lang="en-US"/>
        </a:p>
      </dgm:t>
    </dgm:pt>
    <dgm:pt modelId="{C6A8883E-ABD8-41BB-A656-E058E10F11F1}">
      <dgm:prSet phldrT="[Text]"/>
      <dgm:spPr/>
      <dgm:t>
        <a:bodyPr/>
        <a:lstStyle/>
        <a:p>
          <a:pPr algn="ctr"/>
          <a:r>
            <a:rPr lang="en-US" dirty="0" smtClean="0"/>
            <a:t>Strategic Planning</a:t>
          </a:r>
          <a:endParaRPr lang="en-US" dirty="0"/>
        </a:p>
      </dgm:t>
    </dgm:pt>
    <dgm:pt modelId="{A758CA35-BECD-4F71-BBC3-1CDE54F41D6F}" type="parTrans" cxnId="{1A512154-F25A-49EF-8530-15E0AE87941D}">
      <dgm:prSet/>
      <dgm:spPr/>
      <dgm:t>
        <a:bodyPr/>
        <a:lstStyle/>
        <a:p>
          <a:endParaRPr lang="en-US"/>
        </a:p>
      </dgm:t>
    </dgm:pt>
    <dgm:pt modelId="{7B42C12F-607B-4CE7-93DE-6E1C5505F91C}" type="sibTrans" cxnId="{1A512154-F25A-49EF-8530-15E0AE87941D}">
      <dgm:prSet/>
      <dgm:spPr/>
      <dgm:t>
        <a:bodyPr/>
        <a:lstStyle/>
        <a:p>
          <a:endParaRPr lang="en-US"/>
        </a:p>
      </dgm:t>
    </dgm:pt>
    <dgm:pt modelId="{80C6516B-0C3E-4A66-8DCF-CBE22DBFCFE8}">
      <dgm:prSet phldrT="[Text]"/>
      <dgm:spPr/>
      <dgm:t>
        <a:bodyPr/>
        <a:lstStyle/>
        <a:p>
          <a:r>
            <a:rPr lang="en-US" dirty="0" smtClean="0"/>
            <a:t>Implementation of Services and Strategies</a:t>
          </a:r>
          <a:endParaRPr lang="en-US" dirty="0"/>
        </a:p>
      </dgm:t>
    </dgm:pt>
    <dgm:pt modelId="{47DFB490-715F-456C-BCDD-648307D7E8B3}" type="parTrans" cxnId="{54013A41-3D77-49BA-9E82-7E9A8D3120D1}">
      <dgm:prSet/>
      <dgm:spPr/>
      <dgm:t>
        <a:bodyPr/>
        <a:lstStyle/>
        <a:p>
          <a:endParaRPr lang="en-US"/>
        </a:p>
      </dgm:t>
    </dgm:pt>
    <dgm:pt modelId="{95FEF68D-6713-413B-A4FC-DBF586222EEE}" type="sibTrans" cxnId="{54013A41-3D77-49BA-9E82-7E9A8D3120D1}">
      <dgm:prSet/>
      <dgm:spPr/>
      <dgm:t>
        <a:bodyPr/>
        <a:lstStyle/>
        <a:p>
          <a:endParaRPr lang="en-US"/>
        </a:p>
      </dgm:t>
    </dgm:pt>
    <dgm:pt modelId="{3FB0C856-3C53-428E-AC30-41C3965CA552}">
      <dgm:prSet phldrT="[Text]"/>
      <dgm:spPr/>
      <dgm:t>
        <a:bodyPr/>
        <a:lstStyle/>
        <a:p>
          <a:r>
            <a:rPr lang="en-US" dirty="0" smtClean="0"/>
            <a:t>Observing and Reporting Results</a:t>
          </a:r>
          <a:endParaRPr lang="en-US" dirty="0"/>
        </a:p>
      </dgm:t>
    </dgm:pt>
    <dgm:pt modelId="{50B225BD-C9B6-4961-94AB-F4B9365119F4}" type="parTrans" cxnId="{8ACDF693-F0D9-4997-8FD3-448B2C5F08C0}">
      <dgm:prSet/>
      <dgm:spPr/>
      <dgm:t>
        <a:bodyPr/>
        <a:lstStyle/>
        <a:p>
          <a:endParaRPr lang="en-US"/>
        </a:p>
      </dgm:t>
    </dgm:pt>
    <dgm:pt modelId="{F5A61928-1D5A-4753-A577-5CB73D9B215A}" type="sibTrans" cxnId="{8ACDF693-F0D9-4997-8FD3-448B2C5F08C0}">
      <dgm:prSet/>
      <dgm:spPr/>
      <dgm:t>
        <a:bodyPr/>
        <a:lstStyle/>
        <a:p>
          <a:endParaRPr lang="en-US"/>
        </a:p>
      </dgm:t>
    </dgm:pt>
    <dgm:pt modelId="{621F3954-6B3F-44BA-8B56-45B37F2671E2}">
      <dgm:prSet custT="1"/>
      <dgm:spPr/>
      <dgm:t>
        <a:bodyPr/>
        <a:lstStyle/>
        <a:p>
          <a:r>
            <a:rPr lang="en-US" sz="2800" dirty="0" smtClean="0"/>
            <a:t>Community Needs Assessments</a:t>
          </a:r>
          <a:endParaRPr lang="en-US" sz="2800" dirty="0"/>
        </a:p>
      </dgm:t>
    </dgm:pt>
    <dgm:pt modelId="{E4508E51-E55E-4FFE-A811-DAEF297D2077}" type="parTrans" cxnId="{A9DBA875-258C-4B0C-8316-417AE44BEABB}">
      <dgm:prSet/>
      <dgm:spPr/>
      <dgm:t>
        <a:bodyPr/>
        <a:lstStyle/>
        <a:p>
          <a:endParaRPr lang="en-US"/>
        </a:p>
      </dgm:t>
    </dgm:pt>
    <dgm:pt modelId="{A5165A64-6856-4C8F-A666-51ED7D08990D}" type="sibTrans" cxnId="{A9DBA875-258C-4B0C-8316-417AE44BEABB}">
      <dgm:prSet/>
      <dgm:spPr/>
      <dgm:t>
        <a:bodyPr/>
        <a:lstStyle/>
        <a:p>
          <a:endParaRPr lang="en-US"/>
        </a:p>
      </dgm:t>
    </dgm:pt>
    <dgm:pt modelId="{49315D18-8655-4966-B905-1FE7AA67E132}">
      <dgm:prSet phldrT="[Text]"/>
      <dgm:spPr/>
      <dgm:t>
        <a:bodyPr/>
        <a:lstStyle/>
        <a:p>
          <a:r>
            <a:rPr lang="en-US" dirty="0" smtClean="0"/>
            <a:t>Analysis and Evaluation</a:t>
          </a:r>
          <a:endParaRPr lang="en-US" dirty="0"/>
        </a:p>
      </dgm:t>
    </dgm:pt>
    <dgm:pt modelId="{30CD7455-A6C8-47DC-9D12-F6876627D38E}" type="parTrans" cxnId="{2C279118-D4A6-4C30-8096-BD6ED8876F91}">
      <dgm:prSet/>
      <dgm:spPr/>
      <dgm:t>
        <a:bodyPr/>
        <a:lstStyle/>
        <a:p>
          <a:endParaRPr lang="en-US"/>
        </a:p>
      </dgm:t>
    </dgm:pt>
    <dgm:pt modelId="{9C72369A-519D-4DF1-B4B4-6CEE30244FA8}" type="sibTrans" cxnId="{2C279118-D4A6-4C30-8096-BD6ED8876F91}">
      <dgm:prSet/>
      <dgm:spPr/>
      <dgm:t>
        <a:bodyPr/>
        <a:lstStyle/>
        <a:p>
          <a:endParaRPr lang="en-US"/>
        </a:p>
      </dgm:t>
    </dgm:pt>
    <dgm:pt modelId="{2185C29E-DC4F-46A1-B5BD-6293DD867197}" type="pres">
      <dgm:prSet presAssocID="{C30ABD33-30F1-4173-BA2D-67702F87E325}" presName="diagram" presStyleCnt="0">
        <dgm:presLayoutVars>
          <dgm:dir/>
          <dgm:resizeHandles val="exact"/>
        </dgm:presLayoutVars>
      </dgm:prSet>
      <dgm:spPr/>
      <dgm:t>
        <a:bodyPr/>
        <a:lstStyle/>
        <a:p>
          <a:endParaRPr lang="en-US"/>
        </a:p>
      </dgm:t>
    </dgm:pt>
    <dgm:pt modelId="{6BCB6F61-4437-465E-8AB7-A28243EDCADF}" type="pres">
      <dgm:prSet presAssocID="{291CD902-6FA5-4288-BB0C-21C2F1C60CC6}" presName="node" presStyleLbl="node1" presStyleIdx="0" presStyleCnt="7" custLinFactX="29316" custLinFactNeighborX="100000" custLinFactNeighborY="-79239">
        <dgm:presLayoutVars>
          <dgm:bulletEnabled val="1"/>
        </dgm:presLayoutVars>
      </dgm:prSet>
      <dgm:spPr/>
      <dgm:t>
        <a:bodyPr/>
        <a:lstStyle/>
        <a:p>
          <a:endParaRPr lang="en-US"/>
        </a:p>
      </dgm:t>
    </dgm:pt>
    <dgm:pt modelId="{7CD1AB0F-7D90-455E-AFB2-1F958413F721}" type="pres">
      <dgm:prSet presAssocID="{30E6B257-386A-4E8E-A59E-DE08810FF4A5}" presName="sibTrans" presStyleCnt="0"/>
      <dgm:spPr/>
      <dgm:t>
        <a:bodyPr/>
        <a:lstStyle/>
        <a:p>
          <a:endParaRPr lang="en-US"/>
        </a:p>
      </dgm:t>
    </dgm:pt>
    <dgm:pt modelId="{EE46CAEA-2BA4-4CCE-87E4-107F83203921}" type="pres">
      <dgm:prSet presAssocID="{621F3954-6B3F-44BA-8B56-45B37F2671E2}" presName="node" presStyleLbl="node1" presStyleIdx="1" presStyleCnt="7" custScaleX="139262" custScaleY="191933" custLinFactX="-26969" custLinFactNeighborX="-100000" custLinFactNeighborY="65331">
        <dgm:presLayoutVars>
          <dgm:bulletEnabled val="1"/>
        </dgm:presLayoutVars>
      </dgm:prSet>
      <dgm:spPr/>
      <dgm:t>
        <a:bodyPr/>
        <a:lstStyle/>
        <a:p>
          <a:endParaRPr lang="en-US"/>
        </a:p>
      </dgm:t>
    </dgm:pt>
    <dgm:pt modelId="{CF8D7148-9850-4A55-810C-FEADA22C8FEB}" type="pres">
      <dgm:prSet presAssocID="{A5165A64-6856-4C8F-A666-51ED7D08990D}" presName="sibTrans" presStyleCnt="0"/>
      <dgm:spPr/>
      <dgm:t>
        <a:bodyPr/>
        <a:lstStyle/>
        <a:p>
          <a:endParaRPr lang="en-US"/>
        </a:p>
      </dgm:t>
    </dgm:pt>
    <dgm:pt modelId="{68EA17DA-EF54-46B6-B9F2-F8C49A7D751D}" type="pres">
      <dgm:prSet presAssocID="{FD148CD7-C5D0-421B-9012-BA10DACEE5CA}" presName="node" presStyleLbl="node1" presStyleIdx="2" presStyleCnt="7" custLinFactNeighborX="-16973" custLinFactNeighborY="-43418">
        <dgm:presLayoutVars>
          <dgm:bulletEnabled val="1"/>
        </dgm:presLayoutVars>
      </dgm:prSet>
      <dgm:spPr/>
      <dgm:t>
        <a:bodyPr/>
        <a:lstStyle/>
        <a:p>
          <a:endParaRPr lang="en-US"/>
        </a:p>
      </dgm:t>
    </dgm:pt>
    <dgm:pt modelId="{884B5C3D-152F-4311-BCE9-1ED3E962615F}" type="pres">
      <dgm:prSet presAssocID="{CBB82C42-79B2-4A8B-81CC-61095FD76CE0}" presName="sibTrans" presStyleCnt="0"/>
      <dgm:spPr/>
      <dgm:t>
        <a:bodyPr/>
        <a:lstStyle/>
        <a:p>
          <a:endParaRPr lang="en-US"/>
        </a:p>
      </dgm:t>
    </dgm:pt>
    <dgm:pt modelId="{90A5D5D7-B622-4526-BCC2-A83BC75CD905}" type="pres">
      <dgm:prSet presAssocID="{C6A8883E-ABD8-41BB-A656-E058E10F11F1}" presName="node" presStyleLbl="node1" presStyleIdx="3" presStyleCnt="7" custLinFactX="82455" custLinFactY="-9356" custLinFactNeighborX="100000" custLinFactNeighborY="-100000">
        <dgm:presLayoutVars>
          <dgm:bulletEnabled val="1"/>
        </dgm:presLayoutVars>
      </dgm:prSet>
      <dgm:spPr/>
      <dgm:t>
        <a:bodyPr/>
        <a:lstStyle/>
        <a:p>
          <a:endParaRPr lang="en-US"/>
        </a:p>
      </dgm:t>
    </dgm:pt>
    <dgm:pt modelId="{A240F38C-3FA6-4D90-A633-9BA4BD42F896}" type="pres">
      <dgm:prSet presAssocID="{7B42C12F-607B-4CE7-93DE-6E1C5505F91C}" presName="sibTrans" presStyleCnt="0"/>
      <dgm:spPr/>
      <dgm:t>
        <a:bodyPr/>
        <a:lstStyle/>
        <a:p>
          <a:endParaRPr lang="en-US"/>
        </a:p>
      </dgm:t>
    </dgm:pt>
    <dgm:pt modelId="{7C4740A7-9F19-40FA-BB23-C95FA2F3167E}" type="pres">
      <dgm:prSet presAssocID="{80C6516B-0C3E-4A66-8DCF-CBE22DBFCFE8}" presName="node" presStyleLbl="node1" presStyleIdx="4" presStyleCnt="7" custLinFactX="96508" custLinFactY="-2760" custLinFactNeighborX="100000" custLinFactNeighborY="-100000">
        <dgm:presLayoutVars>
          <dgm:bulletEnabled val="1"/>
        </dgm:presLayoutVars>
      </dgm:prSet>
      <dgm:spPr/>
      <dgm:t>
        <a:bodyPr/>
        <a:lstStyle/>
        <a:p>
          <a:endParaRPr lang="en-US"/>
        </a:p>
      </dgm:t>
    </dgm:pt>
    <dgm:pt modelId="{A58927BA-D696-400B-979A-61F6EF091411}" type="pres">
      <dgm:prSet presAssocID="{95FEF68D-6713-413B-A4FC-DBF586222EEE}" presName="sibTrans" presStyleCnt="0"/>
      <dgm:spPr/>
      <dgm:t>
        <a:bodyPr/>
        <a:lstStyle/>
        <a:p>
          <a:endParaRPr lang="en-US"/>
        </a:p>
      </dgm:t>
    </dgm:pt>
    <dgm:pt modelId="{F0358564-9380-4563-BCC6-23B07D89DE5B}" type="pres">
      <dgm:prSet presAssocID="{3FB0C856-3C53-428E-AC30-41C3965CA552}" presName="node" presStyleLbl="node1" presStyleIdx="5" presStyleCnt="7" custLinFactNeighborX="-23085" custLinFactNeighborY="14185">
        <dgm:presLayoutVars>
          <dgm:bulletEnabled val="1"/>
        </dgm:presLayoutVars>
      </dgm:prSet>
      <dgm:spPr/>
      <dgm:t>
        <a:bodyPr/>
        <a:lstStyle/>
        <a:p>
          <a:endParaRPr lang="en-US"/>
        </a:p>
      </dgm:t>
    </dgm:pt>
    <dgm:pt modelId="{F41F9A1B-F5B1-4F7C-A504-35F7611465BC}" type="pres">
      <dgm:prSet presAssocID="{F5A61928-1D5A-4753-A577-5CB73D9B215A}" presName="sibTrans" presStyleCnt="0"/>
      <dgm:spPr/>
      <dgm:t>
        <a:bodyPr/>
        <a:lstStyle/>
        <a:p>
          <a:endParaRPr lang="en-US"/>
        </a:p>
      </dgm:t>
    </dgm:pt>
    <dgm:pt modelId="{2F7FA04F-12A0-4EB7-B245-C1EA4C533C82}" type="pres">
      <dgm:prSet presAssocID="{49315D18-8655-4966-B905-1FE7AA67E132}" presName="node" presStyleLbl="node1" presStyleIdx="6" presStyleCnt="7" custScaleY="79808" custLinFactNeighborX="47247" custLinFactNeighborY="4406">
        <dgm:presLayoutVars>
          <dgm:bulletEnabled val="1"/>
        </dgm:presLayoutVars>
      </dgm:prSet>
      <dgm:spPr/>
      <dgm:t>
        <a:bodyPr/>
        <a:lstStyle/>
        <a:p>
          <a:endParaRPr lang="en-US"/>
        </a:p>
      </dgm:t>
    </dgm:pt>
  </dgm:ptLst>
  <dgm:cxnLst>
    <dgm:cxn modelId="{67FFA0A8-432D-433B-9D45-712CE53B2CDF}" type="presOf" srcId="{80C6516B-0C3E-4A66-8DCF-CBE22DBFCFE8}" destId="{7C4740A7-9F19-40FA-BB23-C95FA2F3167E}" srcOrd="0" destOrd="0" presId="urn:microsoft.com/office/officeart/2005/8/layout/default#2"/>
    <dgm:cxn modelId="{1A512154-F25A-49EF-8530-15E0AE87941D}" srcId="{C30ABD33-30F1-4173-BA2D-67702F87E325}" destId="{C6A8883E-ABD8-41BB-A656-E058E10F11F1}" srcOrd="3" destOrd="0" parTransId="{A758CA35-BECD-4F71-BBC3-1CDE54F41D6F}" sibTransId="{7B42C12F-607B-4CE7-93DE-6E1C5505F91C}"/>
    <dgm:cxn modelId="{A8D5F583-FD24-4718-BE74-CD84444218ED}" type="presOf" srcId="{C30ABD33-30F1-4173-BA2D-67702F87E325}" destId="{2185C29E-DC4F-46A1-B5BD-6293DD867197}" srcOrd="0" destOrd="0" presId="urn:microsoft.com/office/officeart/2005/8/layout/default#2"/>
    <dgm:cxn modelId="{DCCD1687-AB6A-4170-9AFA-D825C4B21B9A}" type="presOf" srcId="{621F3954-6B3F-44BA-8B56-45B37F2671E2}" destId="{EE46CAEA-2BA4-4CCE-87E4-107F83203921}" srcOrd="0" destOrd="0" presId="urn:microsoft.com/office/officeart/2005/8/layout/default#2"/>
    <dgm:cxn modelId="{2C279118-D4A6-4C30-8096-BD6ED8876F91}" srcId="{C30ABD33-30F1-4173-BA2D-67702F87E325}" destId="{49315D18-8655-4966-B905-1FE7AA67E132}" srcOrd="6" destOrd="0" parTransId="{30CD7455-A6C8-47DC-9D12-F6876627D38E}" sibTransId="{9C72369A-519D-4DF1-B4B4-6CEE30244FA8}"/>
    <dgm:cxn modelId="{54013A41-3D77-49BA-9E82-7E9A8D3120D1}" srcId="{C30ABD33-30F1-4173-BA2D-67702F87E325}" destId="{80C6516B-0C3E-4A66-8DCF-CBE22DBFCFE8}" srcOrd="4" destOrd="0" parTransId="{47DFB490-715F-456C-BCDD-648307D7E8B3}" sibTransId="{95FEF68D-6713-413B-A4FC-DBF586222EEE}"/>
    <dgm:cxn modelId="{8ACDF693-F0D9-4997-8FD3-448B2C5F08C0}" srcId="{C30ABD33-30F1-4173-BA2D-67702F87E325}" destId="{3FB0C856-3C53-428E-AC30-41C3965CA552}" srcOrd="5" destOrd="0" parTransId="{50B225BD-C9B6-4961-94AB-F4B9365119F4}" sibTransId="{F5A61928-1D5A-4753-A577-5CB73D9B215A}"/>
    <dgm:cxn modelId="{5A8034FD-34FA-4B47-91D4-74B6C5FD6F73}" srcId="{C30ABD33-30F1-4173-BA2D-67702F87E325}" destId="{291CD902-6FA5-4288-BB0C-21C2F1C60CC6}" srcOrd="0" destOrd="0" parTransId="{6E6A9767-FAC1-4DE6-BC5D-28A5FBD81A24}" sibTransId="{30E6B257-386A-4E8E-A59E-DE08810FF4A5}"/>
    <dgm:cxn modelId="{E3D54C1F-F69D-455E-A3A7-CF4BE25A401B}" type="presOf" srcId="{C6A8883E-ABD8-41BB-A656-E058E10F11F1}" destId="{90A5D5D7-B622-4526-BCC2-A83BC75CD905}" srcOrd="0" destOrd="0" presId="urn:microsoft.com/office/officeart/2005/8/layout/default#2"/>
    <dgm:cxn modelId="{15E03ECC-DCDE-45F1-8D03-573FF0557EB7}" type="presOf" srcId="{3FB0C856-3C53-428E-AC30-41C3965CA552}" destId="{F0358564-9380-4563-BCC6-23B07D89DE5B}" srcOrd="0" destOrd="0" presId="urn:microsoft.com/office/officeart/2005/8/layout/default#2"/>
    <dgm:cxn modelId="{6A425B72-7E38-4278-BD6F-FA36C75BB04A}" type="presOf" srcId="{291CD902-6FA5-4288-BB0C-21C2F1C60CC6}" destId="{6BCB6F61-4437-465E-8AB7-A28243EDCADF}" srcOrd="0" destOrd="0" presId="urn:microsoft.com/office/officeart/2005/8/layout/default#2"/>
    <dgm:cxn modelId="{A9DBA875-258C-4B0C-8316-417AE44BEABB}" srcId="{C30ABD33-30F1-4173-BA2D-67702F87E325}" destId="{621F3954-6B3F-44BA-8B56-45B37F2671E2}" srcOrd="1" destOrd="0" parTransId="{E4508E51-E55E-4FFE-A811-DAEF297D2077}" sibTransId="{A5165A64-6856-4C8F-A666-51ED7D08990D}"/>
    <dgm:cxn modelId="{18B62356-8FCF-4500-AA19-7637EE5660DB}" type="presOf" srcId="{49315D18-8655-4966-B905-1FE7AA67E132}" destId="{2F7FA04F-12A0-4EB7-B245-C1EA4C533C82}" srcOrd="0" destOrd="0" presId="urn:microsoft.com/office/officeart/2005/8/layout/default#2"/>
    <dgm:cxn modelId="{26A85666-2041-4331-A038-491783705B89}" type="presOf" srcId="{FD148CD7-C5D0-421B-9012-BA10DACEE5CA}" destId="{68EA17DA-EF54-46B6-B9F2-F8C49A7D751D}" srcOrd="0" destOrd="0" presId="urn:microsoft.com/office/officeart/2005/8/layout/default#2"/>
    <dgm:cxn modelId="{7836D8B9-FDDC-49F6-B423-EE2EE8E30487}" srcId="{C30ABD33-30F1-4173-BA2D-67702F87E325}" destId="{FD148CD7-C5D0-421B-9012-BA10DACEE5CA}" srcOrd="2" destOrd="0" parTransId="{AC78A490-CE70-43BC-BE6D-C8B53C8BC224}" sibTransId="{CBB82C42-79B2-4A8B-81CC-61095FD76CE0}"/>
    <dgm:cxn modelId="{CDE28109-B477-41BB-9AAA-CD4A1D514452}" type="presParOf" srcId="{2185C29E-DC4F-46A1-B5BD-6293DD867197}" destId="{6BCB6F61-4437-465E-8AB7-A28243EDCADF}" srcOrd="0" destOrd="0" presId="urn:microsoft.com/office/officeart/2005/8/layout/default#2"/>
    <dgm:cxn modelId="{5A8112EA-D56D-48A6-86BD-E83CC275F513}" type="presParOf" srcId="{2185C29E-DC4F-46A1-B5BD-6293DD867197}" destId="{7CD1AB0F-7D90-455E-AFB2-1F958413F721}" srcOrd="1" destOrd="0" presId="urn:microsoft.com/office/officeart/2005/8/layout/default#2"/>
    <dgm:cxn modelId="{ED545554-48E1-4A80-8DB9-92C91C4B5452}" type="presParOf" srcId="{2185C29E-DC4F-46A1-B5BD-6293DD867197}" destId="{EE46CAEA-2BA4-4CCE-87E4-107F83203921}" srcOrd="2" destOrd="0" presId="urn:microsoft.com/office/officeart/2005/8/layout/default#2"/>
    <dgm:cxn modelId="{0775D1AD-7778-4666-BBC4-91D6DED8FB20}" type="presParOf" srcId="{2185C29E-DC4F-46A1-B5BD-6293DD867197}" destId="{CF8D7148-9850-4A55-810C-FEADA22C8FEB}" srcOrd="3" destOrd="0" presId="urn:microsoft.com/office/officeart/2005/8/layout/default#2"/>
    <dgm:cxn modelId="{43F28183-6B4B-4309-846D-C9D85C666A35}" type="presParOf" srcId="{2185C29E-DC4F-46A1-B5BD-6293DD867197}" destId="{68EA17DA-EF54-46B6-B9F2-F8C49A7D751D}" srcOrd="4" destOrd="0" presId="urn:microsoft.com/office/officeart/2005/8/layout/default#2"/>
    <dgm:cxn modelId="{A6C496F6-7A96-494F-AF4D-3664D169A491}" type="presParOf" srcId="{2185C29E-DC4F-46A1-B5BD-6293DD867197}" destId="{884B5C3D-152F-4311-BCE9-1ED3E962615F}" srcOrd="5" destOrd="0" presId="urn:microsoft.com/office/officeart/2005/8/layout/default#2"/>
    <dgm:cxn modelId="{32627637-AF8C-4FF8-A982-E7FB4A7F3746}" type="presParOf" srcId="{2185C29E-DC4F-46A1-B5BD-6293DD867197}" destId="{90A5D5D7-B622-4526-BCC2-A83BC75CD905}" srcOrd="6" destOrd="0" presId="urn:microsoft.com/office/officeart/2005/8/layout/default#2"/>
    <dgm:cxn modelId="{36B82940-B08B-480C-8176-8835F526B6F1}" type="presParOf" srcId="{2185C29E-DC4F-46A1-B5BD-6293DD867197}" destId="{A240F38C-3FA6-4D90-A633-9BA4BD42F896}" srcOrd="7" destOrd="0" presId="urn:microsoft.com/office/officeart/2005/8/layout/default#2"/>
    <dgm:cxn modelId="{31334F59-5214-4ECE-A5E5-AC94578D3B8C}" type="presParOf" srcId="{2185C29E-DC4F-46A1-B5BD-6293DD867197}" destId="{7C4740A7-9F19-40FA-BB23-C95FA2F3167E}" srcOrd="8" destOrd="0" presId="urn:microsoft.com/office/officeart/2005/8/layout/default#2"/>
    <dgm:cxn modelId="{A090AEA0-96A4-4F10-B82A-D03781139304}" type="presParOf" srcId="{2185C29E-DC4F-46A1-B5BD-6293DD867197}" destId="{A58927BA-D696-400B-979A-61F6EF091411}" srcOrd="9" destOrd="0" presId="urn:microsoft.com/office/officeart/2005/8/layout/default#2"/>
    <dgm:cxn modelId="{04AA67DE-BDF7-4035-A57D-362F200EB5FF}" type="presParOf" srcId="{2185C29E-DC4F-46A1-B5BD-6293DD867197}" destId="{F0358564-9380-4563-BCC6-23B07D89DE5B}" srcOrd="10" destOrd="0" presId="urn:microsoft.com/office/officeart/2005/8/layout/default#2"/>
    <dgm:cxn modelId="{505B9382-41A1-452D-8051-B96519A31163}" type="presParOf" srcId="{2185C29E-DC4F-46A1-B5BD-6293DD867197}" destId="{F41F9A1B-F5B1-4F7C-A504-35F7611465BC}" srcOrd="11" destOrd="0" presId="urn:microsoft.com/office/officeart/2005/8/layout/default#2"/>
    <dgm:cxn modelId="{3A630DEB-5D4B-4DA5-B2B3-75FF4B1C4064}" type="presParOf" srcId="{2185C29E-DC4F-46A1-B5BD-6293DD867197}" destId="{2F7FA04F-12A0-4EB7-B245-C1EA4C533C82}" srcOrd="1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CFAFF-21FF-4797-B2C2-07F4605C43BD}" type="doc">
      <dgm:prSet loTypeId="urn:microsoft.com/office/officeart/2005/8/layout/venn2" loCatId="relationship" qsTypeId="urn:microsoft.com/office/officeart/2005/8/quickstyle/simple4" qsCatId="simple" csTypeId="urn:microsoft.com/office/officeart/2005/8/colors/colorful4" csCatId="colorful" phldr="1"/>
      <dgm:spPr/>
    </dgm:pt>
    <dgm:pt modelId="{84728183-9542-4EBA-943D-E890E3D53300}">
      <dgm:prSet phldrT="[Text]" custT="1"/>
      <dgm:spPr/>
      <dgm:t>
        <a:bodyPr/>
        <a:lstStyle/>
        <a:p>
          <a:r>
            <a:rPr lang="en-US" sz="1800" b="1" dirty="0" smtClean="0"/>
            <a:t>General Public and Policy Makers</a:t>
          </a:r>
          <a:endParaRPr lang="en-US" sz="1800" b="1" dirty="0"/>
        </a:p>
      </dgm:t>
    </dgm:pt>
    <dgm:pt modelId="{7B2AC809-58DB-489F-B26F-81E706996ED7}" type="parTrans" cxnId="{D8924B91-BCB2-456C-9F57-CB13C9F36306}">
      <dgm:prSet/>
      <dgm:spPr/>
      <dgm:t>
        <a:bodyPr/>
        <a:lstStyle/>
        <a:p>
          <a:endParaRPr lang="en-US" sz="3600" b="1">
            <a:solidFill>
              <a:schemeClr val="bg1"/>
            </a:solidFill>
          </a:endParaRPr>
        </a:p>
      </dgm:t>
    </dgm:pt>
    <dgm:pt modelId="{037D3425-ECDA-4088-97CD-EE28D923960D}" type="sibTrans" cxnId="{D8924B91-BCB2-456C-9F57-CB13C9F36306}">
      <dgm:prSet/>
      <dgm:spPr/>
      <dgm:t>
        <a:bodyPr/>
        <a:lstStyle/>
        <a:p>
          <a:endParaRPr lang="en-US" sz="3600" b="1">
            <a:solidFill>
              <a:schemeClr val="bg1"/>
            </a:solidFill>
          </a:endParaRPr>
        </a:p>
      </dgm:t>
    </dgm:pt>
    <dgm:pt modelId="{63453E5B-CBFE-42DA-B5BA-D1F66D9B61A9}">
      <dgm:prSet phldrT="[Text]" custT="1"/>
      <dgm:spPr/>
      <dgm:t>
        <a:bodyPr/>
        <a:lstStyle/>
        <a:p>
          <a:r>
            <a:rPr lang="en-US" sz="1800" b="1" dirty="0" smtClean="0"/>
            <a:t>Businesses/People Who Work in the Community</a:t>
          </a:r>
          <a:endParaRPr lang="en-US" sz="1800" b="1" dirty="0"/>
        </a:p>
      </dgm:t>
    </dgm:pt>
    <dgm:pt modelId="{71A55A5E-6043-4E45-A2DA-5017F33EEEC1}" type="parTrans" cxnId="{90BAEF84-BCCC-41E3-B2FB-B36406CDEC3D}">
      <dgm:prSet/>
      <dgm:spPr/>
      <dgm:t>
        <a:bodyPr/>
        <a:lstStyle/>
        <a:p>
          <a:endParaRPr lang="en-US" sz="3600" b="1">
            <a:solidFill>
              <a:schemeClr val="bg1"/>
            </a:solidFill>
          </a:endParaRPr>
        </a:p>
      </dgm:t>
    </dgm:pt>
    <dgm:pt modelId="{10224792-604A-4520-A220-84CA3804BD32}" type="sibTrans" cxnId="{90BAEF84-BCCC-41E3-B2FB-B36406CDEC3D}">
      <dgm:prSet/>
      <dgm:spPr/>
      <dgm:t>
        <a:bodyPr/>
        <a:lstStyle/>
        <a:p>
          <a:endParaRPr lang="en-US" sz="3600" b="1">
            <a:solidFill>
              <a:schemeClr val="bg1"/>
            </a:solidFill>
          </a:endParaRPr>
        </a:p>
      </dgm:t>
    </dgm:pt>
    <dgm:pt modelId="{BF49E06B-F64A-41BB-B9AC-9F53B23A00A2}">
      <dgm:prSet phldrT="[Text]" custT="1"/>
      <dgm:spPr/>
      <dgm:t>
        <a:bodyPr/>
        <a:lstStyle/>
        <a:p>
          <a:r>
            <a:rPr lang="en-US" sz="1800" b="1" dirty="0" smtClean="0"/>
            <a:t>Customers and Other Residents with Low-Income</a:t>
          </a:r>
          <a:endParaRPr lang="en-US" sz="1800" b="1" dirty="0"/>
        </a:p>
      </dgm:t>
    </dgm:pt>
    <dgm:pt modelId="{9197F968-7BA0-4650-8FAF-A712AB2D9150}" type="parTrans" cxnId="{7B529C13-FE53-4EB2-901A-57EDF8562D42}">
      <dgm:prSet/>
      <dgm:spPr/>
      <dgm:t>
        <a:bodyPr/>
        <a:lstStyle/>
        <a:p>
          <a:endParaRPr lang="en-US" sz="3600" b="1">
            <a:solidFill>
              <a:schemeClr val="bg1"/>
            </a:solidFill>
          </a:endParaRPr>
        </a:p>
      </dgm:t>
    </dgm:pt>
    <dgm:pt modelId="{A4FBFFF0-86DD-4691-8B29-07FC85FD7E05}" type="sibTrans" cxnId="{7B529C13-FE53-4EB2-901A-57EDF8562D42}">
      <dgm:prSet/>
      <dgm:spPr/>
      <dgm:t>
        <a:bodyPr/>
        <a:lstStyle/>
        <a:p>
          <a:endParaRPr lang="en-US" sz="3600" b="1">
            <a:solidFill>
              <a:schemeClr val="bg1"/>
            </a:solidFill>
          </a:endParaRPr>
        </a:p>
      </dgm:t>
    </dgm:pt>
    <dgm:pt modelId="{55A950B4-57F8-4099-BC02-B6B83EA78262}">
      <dgm:prSet custT="1"/>
      <dgm:spPr/>
      <dgm:t>
        <a:bodyPr/>
        <a:lstStyle/>
        <a:p>
          <a:r>
            <a:rPr lang="en-US" sz="1800" b="1" dirty="0" smtClean="0"/>
            <a:t>Members of Other Organizations</a:t>
          </a:r>
          <a:endParaRPr lang="en-US" sz="1800" b="1" dirty="0"/>
        </a:p>
      </dgm:t>
    </dgm:pt>
    <dgm:pt modelId="{836D6AC6-3D30-44BC-8637-D8AD8DF7BB82}" type="parTrans" cxnId="{7F36E05D-9A79-4766-AE1F-B291D9002311}">
      <dgm:prSet/>
      <dgm:spPr/>
      <dgm:t>
        <a:bodyPr/>
        <a:lstStyle/>
        <a:p>
          <a:endParaRPr lang="en-US" sz="3600" b="1">
            <a:solidFill>
              <a:schemeClr val="bg1"/>
            </a:solidFill>
          </a:endParaRPr>
        </a:p>
      </dgm:t>
    </dgm:pt>
    <dgm:pt modelId="{319EAC79-07C4-4456-A258-EF8EAEC5A548}" type="sibTrans" cxnId="{7F36E05D-9A79-4766-AE1F-B291D9002311}">
      <dgm:prSet/>
      <dgm:spPr/>
      <dgm:t>
        <a:bodyPr/>
        <a:lstStyle/>
        <a:p>
          <a:endParaRPr lang="en-US" sz="3600" b="1">
            <a:solidFill>
              <a:schemeClr val="bg1"/>
            </a:solidFill>
          </a:endParaRPr>
        </a:p>
      </dgm:t>
    </dgm:pt>
    <dgm:pt modelId="{D940438C-39E2-45A7-9754-C8732D0C4BF5}">
      <dgm:prSet custT="1"/>
      <dgm:spPr/>
      <dgm:t>
        <a:bodyPr/>
        <a:lstStyle/>
        <a:p>
          <a:r>
            <a:rPr lang="en-US" sz="1800" b="1" dirty="0" smtClean="0"/>
            <a:t>Human Service Providers</a:t>
          </a:r>
          <a:endParaRPr lang="en-US" sz="1800" b="1" dirty="0"/>
        </a:p>
      </dgm:t>
    </dgm:pt>
    <dgm:pt modelId="{D3A20F5E-3210-45F1-9A99-968B3031CC42}" type="parTrans" cxnId="{7B8754C1-3A02-45E9-993F-87FB4FBE491B}">
      <dgm:prSet/>
      <dgm:spPr/>
      <dgm:t>
        <a:bodyPr/>
        <a:lstStyle/>
        <a:p>
          <a:endParaRPr lang="en-US" sz="3600" b="1">
            <a:solidFill>
              <a:schemeClr val="bg1"/>
            </a:solidFill>
          </a:endParaRPr>
        </a:p>
      </dgm:t>
    </dgm:pt>
    <dgm:pt modelId="{132FE904-8F8A-4CAE-A2B2-9220C6FAAFBB}" type="sibTrans" cxnId="{7B8754C1-3A02-45E9-993F-87FB4FBE491B}">
      <dgm:prSet/>
      <dgm:spPr/>
      <dgm:t>
        <a:bodyPr/>
        <a:lstStyle/>
        <a:p>
          <a:endParaRPr lang="en-US" sz="3600" b="1">
            <a:solidFill>
              <a:schemeClr val="bg1"/>
            </a:solidFill>
          </a:endParaRPr>
        </a:p>
      </dgm:t>
    </dgm:pt>
    <dgm:pt modelId="{8595D783-6058-4D95-A9CE-463E30E61657}" type="pres">
      <dgm:prSet presAssocID="{9F9CFAFF-21FF-4797-B2C2-07F4605C43BD}" presName="Name0" presStyleCnt="0">
        <dgm:presLayoutVars>
          <dgm:chMax val="7"/>
          <dgm:resizeHandles val="exact"/>
        </dgm:presLayoutVars>
      </dgm:prSet>
      <dgm:spPr/>
    </dgm:pt>
    <dgm:pt modelId="{BEE49B90-42B9-4B88-8689-CEB1563346E4}" type="pres">
      <dgm:prSet presAssocID="{9F9CFAFF-21FF-4797-B2C2-07F4605C43BD}" presName="comp1" presStyleCnt="0"/>
      <dgm:spPr/>
    </dgm:pt>
    <dgm:pt modelId="{A8B5C3D2-2D9D-4249-9405-200862B0A270}" type="pres">
      <dgm:prSet presAssocID="{9F9CFAFF-21FF-4797-B2C2-07F4605C43BD}" presName="circle1" presStyleLbl="node1" presStyleIdx="0" presStyleCnt="5" custScaleX="111958"/>
      <dgm:spPr/>
      <dgm:t>
        <a:bodyPr/>
        <a:lstStyle/>
        <a:p>
          <a:endParaRPr lang="en-US"/>
        </a:p>
      </dgm:t>
    </dgm:pt>
    <dgm:pt modelId="{2ADD48B2-30A3-48CC-AC88-AD75834C56A7}" type="pres">
      <dgm:prSet presAssocID="{9F9CFAFF-21FF-4797-B2C2-07F4605C43BD}" presName="c1text" presStyleLbl="node1" presStyleIdx="0" presStyleCnt="5">
        <dgm:presLayoutVars>
          <dgm:bulletEnabled val="1"/>
        </dgm:presLayoutVars>
      </dgm:prSet>
      <dgm:spPr/>
      <dgm:t>
        <a:bodyPr/>
        <a:lstStyle/>
        <a:p>
          <a:endParaRPr lang="en-US"/>
        </a:p>
      </dgm:t>
    </dgm:pt>
    <dgm:pt modelId="{84C6B656-7304-478B-BF5D-130DE2F49676}" type="pres">
      <dgm:prSet presAssocID="{9F9CFAFF-21FF-4797-B2C2-07F4605C43BD}" presName="comp2" presStyleCnt="0"/>
      <dgm:spPr/>
    </dgm:pt>
    <dgm:pt modelId="{40036A27-BCB0-4557-BE5C-3AC5F28A25B1}" type="pres">
      <dgm:prSet presAssocID="{9F9CFAFF-21FF-4797-B2C2-07F4605C43BD}" presName="circle2" presStyleLbl="node1" presStyleIdx="1" presStyleCnt="5" custScaleX="104810" custScaleY="94147" custLinFactNeighborY="-4067"/>
      <dgm:spPr/>
      <dgm:t>
        <a:bodyPr/>
        <a:lstStyle/>
        <a:p>
          <a:endParaRPr lang="en-US"/>
        </a:p>
      </dgm:t>
    </dgm:pt>
    <dgm:pt modelId="{104FA2D4-B9EE-4333-B2D7-1809C81B7EF9}" type="pres">
      <dgm:prSet presAssocID="{9F9CFAFF-21FF-4797-B2C2-07F4605C43BD}" presName="c2text" presStyleLbl="node1" presStyleIdx="1" presStyleCnt="5">
        <dgm:presLayoutVars>
          <dgm:bulletEnabled val="1"/>
        </dgm:presLayoutVars>
      </dgm:prSet>
      <dgm:spPr/>
      <dgm:t>
        <a:bodyPr/>
        <a:lstStyle/>
        <a:p>
          <a:endParaRPr lang="en-US"/>
        </a:p>
      </dgm:t>
    </dgm:pt>
    <dgm:pt modelId="{B81B93F9-3A83-4E13-A62D-587A5E67F62E}" type="pres">
      <dgm:prSet presAssocID="{9F9CFAFF-21FF-4797-B2C2-07F4605C43BD}" presName="comp3" presStyleCnt="0"/>
      <dgm:spPr/>
    </dgm:pt>
    <dgm:pt modelId="{2D50C5BC-0FE2-4297-A478-6DF0BCA1249D}" type="pres">
      <dgm:prSet presAssocID="{9F9CFAFF-21FF-4797-B2C2-07F4605C43BD}" presName="circle3" presStyleLbl="node1" presStyleIdx="2" presStyleCnt="5" custScaleX="106439" custScaleY="108902"/>
      <dgm:spPr/>
      <dgm:t>
        <a:bodyPr/>
        <a:lstStyle/>
        <a:p>
          <a:endParaRPr lang="en-US"/>
        </a:p>
      </dgm:t>
    </dgm:pt>
    <dgm:pt modelId="{22C855FB-8EF9-4409-9EBD-D4A9529F3BCA}" type="pres">
      <dgm:prSet presAssocID="{9F9CFAFF-21FF-4797-B2C2-07F4605C43BD}" presName="c3text" presStyleLbl="node1" presStyleIdx="2" presStyleCnt="5">
        <dgm:presLayoutVars>
          <dgm:bulletEnabled val="1"/>
        </dgm:presLayoutVars>
      </dgm:prSet>
      <dgm:spPr/>
      <dgm:t>
        <a:bodyPr/>
        <a:lstStyle/>
        <a:p>
          <a:endParaRPr lang="en-US"/>
        </a:p>
      </dgm:t>
    </dgm:pt>
    <dgm:pt modelId="{C84078D7-327B-4661-BE6D-8490D42BC4FA}" type="pres">
      <dgm:prSet presAssocID="{9F9CFAFF-21FF-4797-B2C2-07F4605C43BD}" presName="comp4" presStyleCnt="0"/>
      <dgm:spPr/>
    </dgm:pt>
    <dgm:pt modelId="{751BE6D7-5B85-4221-AE33-5A73BBF06E62}" type="pres">
      <dgm:prSet presAssocID="{9F9CFAFF-21FF-4797-B2C2-07F4605C43BD}" presName="circle4" presStyleLbl="node1" presStyleIdx="3" presStyleCnt="5" custScaleX="127203"/>
      <dgm:spPr/>
      <dgm:t>
        <a:bodyPr/>
        <a:lstStyle/>
        <a:p>
          <a:endParaRPr lang="en-US"/>
        </a:p>
      </dgm:t>
    </dgm:pt>
    <dgm:pt modelId="{BC367176-37AC-49FC-854B-16F40E1FF455}" type="pres">
      <dgm:prSet presAssocID="{9F9CFAFF-21FF-4797-B2C2-07F4605C43BD}" presName="c4text" presStyleLbl="node1" presStyleIdx="3" presStyleCnt="5">
        <dgm:presLayoutVars>
          <dgm:bulletEnabled val="1"/>
        </dgm:presLayoutVars>
      </dgm:prSet>
      <dgm:spPr/>
      <dgm:t>
        <a:bodyPr/>
        <a:lstStyle/>
        <a:p>
          <a:endParaRPr lang="en-US"/>
        </a:p>
      </dgm:t>
    </dgm:pt>
    <dgm:pt modelId="{3CE3288B-9709-42D7-A724-EAA67B0DBE3B}" type="pres">
      <dgm:prSet presAssocID="{9F9CFAFF-21FF-4797-B2C2-07F4605C43BD}" presName="comp5" presStyleCnt="0"/>
      <dgm:spPr/>
    </dgm:pt>
    <dgm:pt modelId="{E6C81AA7-EDBF-4E7D-9401-D249037D72E8}" type="pres">
      <dgm:prSet presAssocID="{9F9CFAFF-21FF-4797-B2C2-07F4605C43BD}" presName="circle5" presStyleLbl="node1" presStyleIdx="4" presStyleCnt="5"/>
      <dgm:spPr/>
      <dgm:t>
        <a:bodyPr/>
        <a:lstStyle/>
        <a:p>
          <a:endParaRPr lang="en-US"/>
        </a:p>
      </dgm:t>
    </dgm:pt>
    <dgm:pt modelId="{58276825-F1BE-4B94-9A93-989B6B21A1BD}" type="pres">
      <dgm:prSet presAssocID="{9F9CFAFF-21FF-4797-B2C2-07F4605C43BD}" presName="c5text" presStyleLbl="node1" presStyleIdx="4" presStyleCnt="5">
        <dgm:presLayoutVars>
          <dgm:bulletEnabled val="1"/>
        </dgm:presLayoutVars>
      </dgm:prSet>
      <dgm:spPr/>
      <dgm:t>
        <a:bodyPr/>
        <a:lstStyle/>
        <a:p>
          <a:endParaRPr lang="en-US"/>
        </a:p>
      </dgm:t>
    </dgm:pt>
  </dgm:ptLst>
  <dgm:cxnLst>
    <dgm:cxn modelId="{9280D68A-1453-446E-A8D9-DEBABF0334F3}" type="presOf" srcId="{BF49E06B-F64A-41BB-B9AC-9F53B23A00A2}" destId="{E6C81AA7-EDBF-4E7D-9401-D249037D72E8}" srcOrd="0" destOrd="0" presId="urn:microsoft.com/office/officeart/2005/8/layout/venn2"/>
    <dgm:cxn modelId="{B7F3A4DC-C43F-4B8E-BE94-BAD9F877C77B}" type="presOf" srcId="{55A950B4-57F8-4099-BC02-B6B83EA78262}" destId="{BC367176-37AC-49FC-854B-16F40E1FF455}" srcOrd="1" destOrd="0" presId="urn:microsoft.com/office/officeart/2005/8/layout/venn2"/>
    <dgm:cxn modelId="{1B6B1733-0D82-4DC6-A244-61390861E79D}" type="presOf" srcId="{84728183-9542-4EBA-943D-E890E3D53300}" destId="{A8B5C3D2-2D9D-4249-9405-200862B0A270}" srcOrd="0" destOrd="0" presId="urn:microsoft.com/office/officeart/2005/8/layout/venn2"/>
    <dgm:cxn modelId="{8A77C4CF-6C76-4415-9522-015138A026ED}" type="presOf" srcId="{63453E5B-CBFE-42DA-B5BA-D1F66D9B61A9}" destId="{22C855FB-8EF9-4409-9EBD-D4A9529F3BCA}" srcOrd="1" destOrd="0" presId="urn:microsoft.com/office/officeart/2005/8/layout/venn2"/>
    <dgm:cxn modelId="{7F36E05D-9A79-4766-AE1F-B291D9002311}" srcId="{9F9CFAFF-21FF-4797-B2C2-07F4605C43BD}" destId="{55A950B4-57F8-4099-BC02-B6B83EA78262}" srcOrd="3" destOrd="0" parTransId="{836D6AC6-3D30-44BC-8637-D8AD8DF7BB82}" sibTransId="{319EAC79-07C4-4456-A258-EF8EAEC5A548}"/>
    <dgm:cxn modelId="{7B8754C1-3A02-45E9-993F-87FB4FBE491B}" srcId="{9F9CFAFF-21FF-4797-B2C2-07F4605C43BD}" destId="{D940438C-39E2-45A7-9754-C8732D0C4BF5}" srcOrd="1" destOrd="0" parTransId="{D3A20F5E-3210-45F1-9A99-968B3031CC42}" sibTransId="{132FE904-8F8A-4CAE-A2B2-9220C6FAAFBB}"/>
    <dgm:cxn modelId="{D8924B91-BCB2-456C-9F57-CB13C9F36306}" srcId="{9F9CFAFF-21FF-4797-B2C2-07F4605C43BD}" destId="{84728183-9542-4EBA-943D-E890E3D53300}" srcOrd="0" destOrd="0" parTransId="{7B2AC809-58DB-489F-B26F-81E706996ED7}" sibTransId="{037D3425-ECDA-4088-97CD-EE28D923960D}"/>
    <dgm:cxn modelId="{5EA2DAD1-8D40-44FF-ACC9-6D8BCE4A3EFA}" type="presOf" srcId="{D940438C-39E2-45A7-9754-C8732D0C4BF5}" destId="{104FA2D4-B9EE-4333-B2D7-1809C81B7EF9}" srcOrd="1" destOrd="0" presId="urn:microsoft.com/office/officeart/2005/8/layout/venn2"/>
    <dgm:cxn modelId="{83F02FC8-B68A-4054-B764-FB8DB7A1E21A}" type="presOf" srcId="{D940438C-39E2-45A7-9754-C8732D0C4BF5}" destId="{40036A27-BCB0-4557-BE5C-3AC5F28A25B1}" srcOrd="0" destOrd="0" presId="urn:microsoft.com/office/officeart/2005/8/layout/venn2"/>
    <dgm:cxn modelId="{90BAEF84-BCCC-41E3-B2FB-B36406CDEC3D}" srcId="{9F9CFAFF-21FF-4797-B2C2-07F4605C43BD}" destId="{63453E5B-CBFE-42DA-B5BA-D1F66D9B61A9}" srcOrd="2" destOrd="0" parTransId="{71A55A5E-6043-4E45-A2DA-5017F33EEEC1}" sibTransId="{10224792-604A-4520-A220-84CA3804BD32}"/>
    <dgm:cxn modelId="{E095CE27-06EA-4C9B-B6C1-42AB50FF5D91}" type="presOf" srcId="{BF49E06B-F64A-41BB-B9AC-9F53B23A00A2}" destId="{58276825-F1BE-4B94-9A93-989B6B21A1BD}" srcOrd="1" destOrd="0" presId="urn:microsoft.com/office/officeart/2005/8/layout/venn2"/>
    <dgm:cxn modelId="{DDC7B9A2-3166-43AD-B81F-A881E53CDD0A}" type="presOf" srcId="{55A950B4-57F8-4099-BC02-B6B83EA78262}" destId="{751BE6D7-5B85-4221-AE33-5A73BBF06E62}" srcOrd="0" destOrd="0" presId="urn:microsoft.com/office/officeart/2005/8/layout/venn2"/>
    <dgm:cxn modelId="{AC1E6A7C-CFAC-40A3-80B9-6CFD327112DF}" type="presOf" srcId="{9F9CFAFF-21FF-4797-B2C2-07F4605C43BD}" destId="{8595D783-6058-4D95-A9CE-463E30E61657}" srcOrd="0" destOrd="0" presId="urn:microsoft.com/office/officeart/2005/8/layout/venn2"/>
    <dgm:cxn modelId="{C97EEBED-D10B-43E0-A693-D6E08729DD67}" type="presOf" srcId="{63453E5B-CBFE-42DA-B5BA-D1F66D9B61A9}" destId="{2D50C5BC-0FE2-4297-A478-6DF0BCA1249D}" srcOrd="0" destOrd="0" presId="urn:microsoft.com/office/officeart/2005/8/layout/venn2"/>
    <dgm:cxn modelId="{7B529C13-FE53-4EB2-901A-57EDF8562D42}" srcId="{9F9CFAFF-21FF-4797-B2C2-07F4605C43BD}" destId="{BF49E06B-F64A-41BB-B9AC-9F53B23A00A2}" srcOrd="4" destOrd="0" parTransId="{9197F968-7BA0-4650-8FAF-A712AB2D9150}" sibTransId="{A4FBFFF0-86DD-4691-8B29-07FC85FD7E05}"/>
    <dgm:cxn modelId="{E9A19A14-D2C3-4343-A267-0CB44275B718}" type="presOf" srcId="{84728183-9542-4EBA-943D-E890E3D53300}" destId="{2ADD48B2-30A3-48CC-AC88-AD75834C56A7}" srcOrd="1" destOrd="0" presId="urn:microsoft.com/office/officeart/2005/8/layout/venn2"/>
    <dgm:cxn modelId="{8DF47BDA-2C0A-4885-AFC3-229F1192C608}" type="presParOf" srcId="{8595D783-6058-4D95-A9CE-463E30E61657}" destId="{BEE49B90-42B9-4B88-8689-CEB1563346E4}" srcOrd="0" destOrd="0" presId="urn:microsoft.com/office/officeart/2005/8/layout/venn2"/>
    <dgm:cxn modelId="{71C3AED3-8382-4D38-9081-E5862F94E384}" type="presParOf" srcId="{BEE49B90-42B9-4B88-8689-CEB1563346E4}" destId="{A8B5C3D2-2D9D-4249-9405-200862B0A270}" srcOrd="0" destOrd="0" presId="urn:microsoft.com/office/officeart/2005/8/layout/venn2"/>
    <dgm:cxn modelId="{0BE8E47E-4512-4B59-BB1F-4697CD7C956E}" type="presParOf" srcId="{BEE49B90-42B9-4B88-8689-CEB1563346E4}" destId="{2ADD48B2-30A3-48CC-AC88-AD75834C56A7}" srcOrd="1" destOrd="0" presId="urn:microsoft.com/office/officeart/2005/8/layout/venn2"/>
    <dgm:cxn modelId="{94DEB644-6B2E-490E-8995-B194B1BF333B}" type="presParOf" srcId="{8595D783-6058-4D95-A9CE-463E30E61657}" destId="{84C6B656-7304-478B-BF5D-130DE2F49676}" srcOrd="1" destOrd="0" presId="urn:microsoft.com/office/officeart/2005/8/layout/venn2"/>
    <dgm:cxn modelId="{E8F6532F-9A5D-4998-9C07-3666FBB31227}" type="presParOf" srcId="{84C6B656-7304-478B-BF5D-130DE2F49676}" destId="{40036A27-BCB0-4557-BE5C-3AC5F28A25B1}" srcOrd="0" destOrd="0" presId="urn:microsoft.com/office/officeart/2005/8/layout/venn2"/>
    <dgm:cxn modelId="{9BDDE131-3D52-4239-BF92-D0F6418AD028}" type="presParOf" srcId="{84C6B656-7304-478B-BF5D-130DE2F49676}" destId="{104FA2D4-B9EE-4333-B2D7-1809C81B7EF9}" srcOrd="1" destOrd="0" presId="urn:microsoft.com/office/officeart/2005/8/layout/venn2"/>
    <dgm:cxn modelId="{34709525-9F75-47B2-BB84-376DA4781E86}" type="presParOf" srcId="{8595D783-6058-4D95-A9CE-463E30E61657}" destId="{B81B93F9-3A83-4E13-A62D-587A5E67F62E}" srcOrd="2" destOrd="0" presId="urn:microsoft.com/office/officeart/2005/8/layout/venn2"/>
    <dgm:cxn modelId="{A5FAD2F0-B484-45D0-B1F4-03218A058FCE}" type="presParOf" srcId="{B81B93F9-3A83-4E13-A62D-587A5E67F62E}" destId="{2D50C5BC-0FE2-4297-A478-6DF0BCA1249D}" srcOrd="0" destOrd="0" presId="urn:microsoft.com/office/officeart/2005/8/layout/venn2"/>
    <dgm:cxn modelId="{C365C106-5A7D-45F0-8752-8355B80E482F}" type="presParOf" srcId="{B81B93F9-3A83-4E13-A62D-587A5E67F62E}" destId="{22C855FB-8EF9-4409-9EBD-D4A9529F3BCA}" srcOrd="1" destOrd="0" presId="urn:microsoft.com/office/officeart/2005/8/layout/venn2"/>
    <dgm:cxn modelId="{1A6DBBA9-487C-414B-9E3D-96E7647279FF}" type="presParOf" srcId="{8595D783-6058-4D95-A9CE-463E30E61657}" destId="{C84078D7-327B-4661-BE6D-8490D42BC4FA}" srcOrd="3" destOrd="0" presId="urn:microsoft.com/office/officeart/2005/8/layout/venn2"/>
    <dgm:cxn modelId="{093776BA-A114-4A27-8C67-C744E5E91A9D}" type="presParOf" srcId="{C84078D7-327B-4661-BE6D-8490D42BC4FA}" destId="{751BE6D7-5B85-4221-AE33-5A73BBF06E62}" srcOrd="0" destOrd="0" presId="urn:microsoft.com/office/officeart/2005/8/layout/venn2"/>
    <dgm:cxn modelId="{C4E9B250-AF82-461D-A3FF-2F2E402C0126}" type="presParOf" srcId="{C84078D7-327B-4661-BE6D-8490D42BC4FA}" destId="{BC367176-37AC-49FC-854B-16F40E1FF455}" srcOrd="1" destOrd="0" presId="urn:microsoft.com/office/officeart/2005/8/layout/venn2"/>
    <dgm:cxn modelId="{81828DA4-9F88-46FA-93F4-8BE362666AD7}" type="presParOf" srcId="{8595D783-6058-4D95-A9CE-463E30E61657}" destId="{3CE3288B-9709-42D7-A724-EAA67B0DBE3B}" srcOrd="4" destOrd="0" presId="urn:microsoft.com/office/officeart/2005/8/layout/venn2"/>
    <dgm:cxn modelId="{79E7C3D0-D776-4174-97BE-507232C388E9}" type="presParOf" srcId="{3CE3288B-9709-42D7-A724-EAA67B0DBE3B}" destId="{E6C81AA7-EDBF-4E7D-9401-D249037D72E8}" srcOrd="0" destOrd="0" presId="urn:microsoft.com/office/officeart/2005/8/layout/venn2"/>
    <dgm:cxn modelId="{B826C584-2438-4154-BFA8-1AC5A7C75E09}" type="presParOf" srcId="{3CE3288B-9709-42D7-A724-EAA67B0DBE3B}" destId="{58276825-F1BE-4B94-9A93-989B6B21A1B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A18F-859E-4A29-AD6C-B246B299942B}" type="datetimeFigureOut">
              <a:rPr lang="en-US" smtClean="0"/>
              <a:pPr/>
              <a:t>6/20/2018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C459-D342-4EA6-A363-4855F6D2F1B6}" type="slidenum">
              <a:rPr lang="en-US" smtClean="0"/>
              <a:pPr/>
              <a:t>‹#›</a:t>
            </a:fld>
            <a:endParaRPr lang="en-US"/>
          </a:p>
        </p:txBody>
      </p:sp>
    </p:spTree>
    <p:extLst>
      <p:ext uri="{BB962C8B-B14F-4D97-AF65-F5344CB8AC3E}">
        <p14:creationId xmlns:p14="http://schemas.microsoft.com/office/powerpoint/2010/main" val="176843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Objectives of this video will be to help the board</a:t>
            </a:r>
            <a:r>
              <a:rPr lang="en-US" baseline="0" dirty="0" smtClean="0"/>
              <a:t> identify</a:t>
            </a:r>
            <a:r>
              <a:rPr lang="en-US" dirty="0" smtClean="0"/>
              <a:t>:</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what they need to know,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how do they find out,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what does it all mean, </a:t>
            </a:r>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a:t>
            </a:fld>
            <a:endParaRPr lang="en-US"/>
          </a:p>
        </p:txBody>
      </p:sp>
    </p:spTree>
    <p:extLst>
      <p:ext uri="{BB962C8B-B14F-4D97-AF65-F5344CB8AC3E}">
        <p14:creationId xmlns:p14="http://schemas.microsoft.com/office/powerpoint/2010/main" val="399252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 is an example of a </a:t>
            </a:r>
            <a:r>
              <a:rPr lang="en-US" baseline="0" dirty="0" smtClean="0"/>
              <a:t>Community Commons zip code map for one service area in Texas.  </a:t>
            </a:r>
          </a:p>
          <a:p>
            <a:r>
              <a:rPr lang="en-US" baseline="0" dirty="0" smtClean="0"/>
              <a:t>This prompted a discussion between the local agency and the state CSBG office about geographical barriers (a </a:t>
            </a:r>
            <a:r>
              <a:rPr lang="en-US" dirty="0"/>
              <a:t>7,192 ft high mountain in the middle of the city; </a:t>
            </a:r>
            <a:r>
              <a:rPr lang="en-US" dirty="0" smtClean="0"/>
              <a:t> an</a:t>
            </a:r>
            <a:r>
              <a:rPr lang="en-US" baseline="0" dirty="0" smtClean="0"/>
              <a:t> </a:t>
            </a:r>
            <a:r>
              <a:rPr lang="en-US" dirty="0" smtClean="0"/>
              <a:t>army base that </a:t>
            </a:r>
            <a:r>
              <a:rPr lang="en-US" dirty="0"/>
              <a:t>has few highways that allow people to cut </a:t>
            </a:r>
            <a:r>
              <a:rPr lang="en-US" dirty="0" smtClean="0"/>
              <a:t>through; and a major Interstate 10 that cuts through the county) and how these helped identify the best placement of service sites.   In</a:t>
            </a:r>
            <a:r>
              <a:rPr lang="en-US" baseline="0" dirty="0" smtClean="0"/>
              <a:t> one case, it was identified that one of the areas did not have accurate census data because of the remoteness of the area.  </a:t>
            </a:r>
          </a:p>
          <a:p>
            <a:r>
              <a:rPr lang="en-US" baseline="0" dirty="0" smtClean="0"/>
              <a:t>This kind of discussion shows how statistical data can be useful to an agency.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Charts can also help to present the data – here is a trend line (showing poverty over a 50 year period) and a graph of different occupations in the area.</a:t>
            </a:r>
          </a:p>
          <a:p>
            <a:endParaRPr lang="en-US" baseline="0" dirty="0" smtClean="0"/>
          </a:p>
        </p:txBody>
      </p:sp>
      <p:sp>
        <p:nvSpPr>
          <p:cNvPr id="4" name="Header Placeholder 3"/>
          <p:cNvSpPr>
            <a:spLocks noGrp="1"/>
          </p:cNvSpPr>
          <p:nvPr>
            <p:ph type="hdr" sz="quarter" idx="10"/>
          </p:nvPr>
        </p:nvSpPr>
        <p:spPr/>
        <p:txBody>
          <a:bodyPr/>
          <a:lstStyle/>
          <a:p>
            <a:r>
              <a:rPr lang="en-US" smtClean="0"/>
              <a:t>OUR MISSION</a:t>
            </a:r>
            <a:endParaRPr lang="en-US"/>
          </a:p>
        </p:txBody>
      </p:sp>
      <p:sp>
        <p:nvSpPr>
          <p:cNvPr id="5" name="Slide Number Placeholder 4"/>
          <p:cNvSpPr>
            <a:spLocks noGrp="1"/>
          </p:cNvSpPr>
          <p:nvPr>
            <p:ph type="sldNum" sz="quarter" idx="11"/>
          </p:nvPr>
        </p:nvSpPr>
        <p:spPr/>
        <p:txBody>
          <a:bodyPr/>
          <a:lstStyle/>
          <a:p>
            <a:fld id="{68322CDD-9D6C-4F63-9EC2-648226624108}" type="slidenum">
              <a:rPr lang="en-US" smtClean="0"/>
              <a:pPr/>
              <a:t>11</a:t>
            </a:fld>
            <a:endParaRPr lang="en-US"/>
          </a:p>
        </p:txBody>
      </p:sp>
    </p:spTree>
    <p:extLst>
      <p:ext uri="{BB962C8B-B14F-4D97-AF65-F5344CB8AC3E}">
        <p14:creationId xmlns:p14="http://schemas.microsoft.com/office/powerpoint/2010/main" val="68706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We have been talking about Quantitative data – this is data that is expressed in numbers.  It</a:t>
            </a:r>
            <a:r>
              <a:rPr lang="en-US" sz="2400" baseline="0" dirty="0" smtClean="0"/>
              <a:t> can be shown as </a:t>
            </a:r>
            <a:r>
              <a:rPr lang="en-US" dirty="0" smtClean="0"/>
              <a:t>pictures, maps, charts, etc</a:t>
            </a:r>
          </a:p>
          <a:p>
            <a:endParaRPr lang="en-US" dirty="0" smtClean="0"/>
          </a:p>
          <a:p>
            <a:r>
              <a:rPr lang="en-US" b="1" dirty="0" smtClean="0"/>
              <a:t>To make the data useful, it must be analyzed in some fashion -- turning it into information. </a:t>
            </a:r>
          </a:p>
          <a:p>
            <a:endParaRPr lang="en-US" b="1" dirty="0" smtClean="0"/>
          </a:p>
          <a:p>
            <a:pPr marL="0" marR="0" lvl="1" indent="0" algn="l" defTabSz="914400" rtl="0" eaLnBrk="1" fontAlgn="auto" latinLnBrk="0" hangingPunct="1">
              <a:lnSpc>
                <a:spcPct val="100000"/>
              </a:lnSpc>
              <a:spcBef>
                <a:spcPts val="0"/>
              </a:spcBef>
              <a:spcAft>
                <a:spcPts val="1200"/>
              </a:spcAft>
              <a:buClrTx/>
              <a:buSzTx/>
              <a:buFontTx/>
              <a:buNone/>
              <a:tabLst/>
              <a:defRPr/>
            </a:pPr>
            <a:r>
              <a:rPr lang="en-US" dirty="0" smtClean="0"/>
              <a:t>You will want to know how different data points interconnect</a:t>
            </a:r>
            <a:r>
              <a:rPr lang="en-US" baseline="0" dirty="0" smtClean="0"/>
              <a:t> – for example, a</a:t>
            </a:r>
            <a:r>
              <a:rPr lang="en-US" dirty="0" smtClean="0"/>
              <a:t>s you may suspect, the data may show that areas where the adults</a:t>
            </a:r>
            <a:r>
              <a:rPr lang="en-US" baseline="0" dirty="0" smtClean="0"/>
              <a:t> have limited education are those of high poverty.</a:t>
            </a:r>
            <a:endParaRPr lang="en-US" dirty="0" smtClean="0"/>
          </a:p>
          <a:p>
            <a:endParaRPr lang="en-US" dirty="0" smtClean="0"/>
          </a:p>
          <a:p>
            <a:r>
              <a:rPr lang="en-US" dirty="0" smtClean="0"/>
              <a:t>Some health indicators -- like low birth weight, instances of asthma, use</a:t>
            </a:r>
            <a:r>
              <a:rPr lang="en-US" baseline="0" dirty="0" smtClean="0"/>
              <a:t> of the emergency room for health care -- </a:t>
            </a:r>
            <a:r>
              <a:rPr lang="en-US" dirty="0" smtClean="0"/>
              <a:t> can also be mapped to coincide</a:t>
            </a:r>
            <a:r>
              <a:rPr lang="en-US" baseline="0" dirty="0" smtClean="0"/>
              <a:t> with particular neighborhoods or areas.</a:t>
            </a:r>
            <a:r>
              <a:rPr lang="en-US" sz="1200" b="0" i="0" kern="1200" dirty="0" smtClean="0">
                <a:solidFill>
                  <a:schemeClr val="tx1"/>
                </a:solidFill>
                <a:latin typeface="+mn-lt"/>
                <a:ea typeface="+mn-ea"/>
                <a:cs typeface="+mn-cs"/>
              </a:rPr>
              <a:t>  For instance there</a:t>
            </a:r>
            <a:r>
              <a:rPr lang="en-US" sz="1200" b="0" i="0" kern="1200" baseline="0" dirty="0" smtClean="0">
                <a:solidFill>
                  <a:schemeClr val="tx1"/>
                </a:solidFill>
                <a:latin typeface="+mn-lt"/>
                <a:ea typeface="+mn-ea"/>
                <a:cs typeface="+mn-cs"/>
              </a:rPr>
              <a:t> is a special table creator using </a:t>
            </a:r>
            <a:r>
              <a:rPr lang="en-US" sz="1200" b="0" i="0" kern="1200" dirty="0" smtClean="0">
                <a:solidFill>
                  <a:schemeClr val="tx1"/>
                </a:solidFill>
                <a:latin typeface="+mn-lt"/>
                <a:ea typeface="+mn-ea"/>
                <a:cs typeface="+mn-cs"/>
              </a:rPr>
              <a:t>American Housing Survey (AHS) data to create custom tables to find out how many families with children ages 5 – 17 have asthma in a low income community – as compared with in a higher</a:t>
            </a:r>
            <a:r>
              <a:rPr lang="en-US" sz="1200" b="0" i="0" kern="1200" baseline="0" dirty="0" smtClean="0">
                <a:solidFill>
                  <a:schemeClr val="tx1"/>
                </a:solidFill>
                <a:latin typeface="+mn-lt"/>
                <a:ea typeface="+mn-ea"/>
                <a:cs typeface="+mn-cs"/>
              </a:rPr>
              <a:t> income community. </a:t>
            </a:r>
          </a:p>
          <a:p>
            <a:endParaRPr lang="en-US" baseline="0" dirty="0" smtClean="0"/>
          </a:p>
          <a:p>
            <a:pPr marL="0" marR="0" lvl="1" indent="0" algn="l" defTabSz="914400" rtl="0" eaLnBrk="1" fontAlgn="auto" latinLnBrk="0" hangingPunct="1">
              <a:lnSpc>
                <a:spcPct val="100000"/>
              </a:lnSpc>
              <a:spcBef>
                <a:spcPts val="0"/>
              </a:spcBef>
              <a:spcAft>
                <a:spcPts val="1200"/>
              </a:spcAft>
              <a:buClrTx/>
              <a:buSzTx/>
              <a:buFontTx/>
              <a:buNone/>
              <a:tabLst/>
              <a:defRPr/>
            </a:pPr>
            <a:r>
              <a:rPr lang="en-US" dirty="0" smtClean="0"/>
              <a:t>How do housing patterns differ</a:t>
            </a:r>
            <a:r>
              <a:rPr lang="en-US" baseline="0" dirty="0" smtClean="0"/>
              <a:t> in low income and middle income communities?  Home ownership?  Absentee landlords? </a:t>
            </a:r>
            <a:endParaRPr lang="en-US" dirty="0" smtClean="0"/>
          </a:p>
          <a:p>
            <a:pPr>
              <a:spcBef>
                <a:spcPts val="0"/>
              </a:spcBef>
              <a:spcAft>
                <a:spcPts val="1200"/>
              </a:spcAft>
            </a:pPr>
            <a:endParaRPr lang="en-US" dirty="0" smtClean="0"/>
          </a:p>
          <a:p>
            <a:r>
              <a:rPr lang="en-US" dirty="0" smtClean="0"/>
              <a:t>Your Assessment Plan will help</a:t>
            </a:r>
            <a:r>
              <a:rPr lang="en-US" baseline="0" dirty="0" smtClean="0"/>
              <a:t> you identify what data you want to collect to answer your questions about the needs in your community.  </a:t>
            </a:r>
            <a:r>
              <a:rPr lang="en-US" dirty="0" smtClean="0"/>
              <a:t>What needs are reflected for each domain (from the service list in the National TOC)?</a:t>
            </a:r>
          </a:p>
          <a:p>
            <a:endParaRPr lang="en-US" dirty="0" smtClean="0"/>
          </a:p>
          <a:p>
            <a:r>
              <a:rPr lang="en-US" dirty="0" smtClean="0"/>
              <a:t>To help</a:t>
            </a:r>
            <a:r>
              <a:rPr lang="en-US" baseline="0" dirty="0" smtClean="0"/>
              <a:t> you “make meaning” from the data, you will need some additional types of data.  </a:t>
            </a:r>
            <a:endParaRPr lang="en-US" dirty="0" smtClean="0"/>
          </a:p>
          <a:p>
            <a:pPr>
              <a:spcBef>
                <a:spcPts val="0"/>
              </a:spcBef>
              <a:spcAft>
                <a:spcPts val="1200"/>
              </a:spcAft>
            </a:pPr>
            <a:endParaRPr lang="en-US" dirty="0" smtClean="0"/>
          </a:p>
        </p:txBody>
      </p:sp>
      <p:sp>
        <p:nvSpPr>
          <p:cNvPr id="4" name="Slide Number Placeholder 3"/>
          <p:cNvSpPr>
            <a:spLocks noGrp="1"/>
          </p:cNvSpPr>
          <p:nvPr>
            <p:ph type="sldNum" sz="quarter" idx="10"/>
          </p:nvPr>
        </p:nvSpPr>
        <p:spPr/>
        <p:txBody>
          <a:bodyPr/>
          <a:lstStyle/>
          <a:p>
            <a:fld id="{3EAE3109-DE5B-4D17-94B9-72C95ECCBC59}" type="slidenum">
              <a:rPr lang="en-US" smtClean="0"/>
              <a:pPr/>
              <a:t>12</a:t>
            </a:fld>
            <a:endParaRPr lang="en-US"/>
          </a:p>
        </p:txBody>
      </p:sp>
    </p:spTree>
    <p:extLst>
      <p:ext uri="{BB962C8B-B14F-4D97-AF65-F5344CB8AC3E}">
        <p14:creationId xmlns:p14="http://schemas.microsoft.com/office/powerpoint/2010/main" val="206258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having the quantitative</a:t>
            </a:r>
            <a:r>
              <a:rPr lang="en-US" baseline="0" dirty="0" smtClean="0"/>
              <a:t> data isn’t enough. </a:t>
            </a:r>
          </a:p>
          <a:p>
            <a:r>
              <a:rPr lang="en-US" baseline="0" dirty="0" smtClean="0"/>
              <a:t>You have to understand what that data MEANS to the people who are living and working in the community.  </a:t>
            </a:r>
          </a:p>
          <a:p>
            <a:r>
              <a:rPr lang="en-US" baseline="0" dirty="0" smtClean="0"/>
              <a:t>So you have to ask them what they think.  This is about asking open ended questions (not just giving people a list of items to select from, but </a:t>
            </a:r>
            <a:r>
              <a:rPr lang="en-US" baseline="0" dirty="0" err="1" smtClean="0"/>
              <a:t>acually</a:t>
            </a:r>
            <a:r>
              <a:rPr lang="en-US" baseline="0" dirty="0" smtClean="0"/>
              <a:t> giving them a chance to talk about what they know.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do you ask?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agencies ask their own customers about the issues they face in the community, and that is very valuable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they aren’t the only people to ask.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You’d want to know what your partners (other human service providers) think and want to do about the issues.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You’d want to know what policy makers think about the issues and what they think you should be doing.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Business owners can weigh in on many important topic areas – need for education and training,  reasons why they have experienced employee turn over, how they feel about living wage and benefit packages for their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14</a:t>
            </a:fld>
            <a:endParaRPr lang="en-US"/>
          </a:p>
        </p:txBody>
      </p:sp>
    </p:spTree>
    <p:extLst>
      <p:ext uri="{BB962C8B-B14F-4D97-AF65-F5344CB8AC3E}">
        <p14:creationId xmlns:p14="http://schemas.microsoft.com/office/powerpoint/2010/main" val="406554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said before, getting input from your customers</a:t>
            </a:r>
            <a:r>
              <a:rPr lang="en-US" baseline="0" dirty="0" smtClean="0"/>
              <a:t> is one way to collect qualitative data.</a:t>
            </a:r>
          </a:p>
          <a:p>
            <a:endParaRPr lang="en-US" baseline="0" dirty="0" smtClean="0"/>
          </a:p>
          <a:p>
            <a:r>
              <a:rPr lang="en-US" dirty="0" smtClean="0"/>
              <a:t>Customers</a:t>
            </a:r>
            <a:r>
              <a:rPr lang="en-US" baseline="0" dirty="0" smtClean="0"/>
              <a:t> can identify community crime and safety issues, increasing impact of substance abuse, environmental concerns, or problems of limited access to resources that they have experienced.  </a:t>
            </a:r>
          </a:p>
          <a:p>
            <a:endParaRPr lang="en-US" baseline="0" dirty="0" smtClean="0"/>
          </a:p>
          <a:p>
            <a:r>
              <a:rPr lang="en-US" baseline="0" dirty="0" smtClean="0"/>
              <a:t>This slide refers to “customer input” and we will talk about “customer satisfaction”  in a couple minutes. </a:t>
            </a:r>
          </a:p>
          <a:p>
            <a:r>
              <a:rPr lang="en-US" sz="1200" b="0" kern="1200" dirty="0" smtClean="0">
                <a:solidFill>
                  <a:schemeClr val="tx1"/>
                </a:solidFill>
                <a:latin typeface="+mn-lt"/>
                <a:ea typeface="+mn-ea"/>
                <a:cs typeface="+mn-cs"/>
              </a:rPr>
              <a:t>Standard 6.4 </a:t>
            </a:r>
          </a:p>
          <a:p>
            <a:r>
              <a:rPr lang="en-US" sz="1200" b="0" kern="1200" dirty="0" smtClean="0">
                <a:solidFill>
                  <a:schemeClr val="tx1"/>
                </a:solidFill>
                <a:latin typeface="+mn-lt"/>
                <a:ea typeface="+mn-ea"/>
                <a:cs typeface="+mn-cs"/>
              </a:rPr>
              <a:t>Customer satisfaction data and customer input, </a:t>
            </a:r>
            <a:r>
              <a:rPr lang="en-US" sz="1200" b="1" kern="1200" dirty="0" smtClean="0">
                <a:solidFill>
                  <a:schemeClr val="tx1"/>
                </a:solidFill>
                <a:latin typeface="+mn-lt"/>
                <a:ea typeface="+mn-ea"/>
                <a:cs typeface="+mn-cs"/>
              </a:rPr>
              <a:t>collected as part of the community assessment</a:t>
            </a:r>
            <a:r>
              <a:rPr lang="en-US" sz="1200" b="0" kern="1200" dirty="0" smtClean="0">
                <a:solidFill>
                  <a:schemeClr val="tx1"/>
                </a:solidFill>
                <a:latin typeface="+mn-lt"/>
                <a:ea typeface="+mn-ea"/>
                <a:cs typeface="+mn-cs"/>
              </a:rPr>
              <a:t>, is included in the strategic planning process.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But is not enough just to ask your customers what they need or what they see is needed.  </a:t>
            </a:r>
          </a:p>
          <a:p>
            <a:r>
              <a:rPr lang="en-US" sz="1200" b="0"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EAE3109-DE5B-4D17-94B9-72C95ECCBC59}" type="slidenum">
              <a:rPr lang="en-US" smtClean="0"/>
              <a:pPr/>
              <a:t>15</a:t>
            </a:fld>
            <a:endParaRPr lang="en-US"/>
          </a:p>
        </p:txBody>
      </p:sp>
    </p:spTree>
    <p:extLst>
      <p:ext uri="{BB962C8B-B14F-4D97-AF65-F5344CB8AC3E}">
        <p14:creationId xmlns:p14="http://schemas.microsoft.com/office/powerpoint/2010/main" val="96989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You will get different</a:t>
            </a:r>
            <a:r>
              <a:rPr lang="en-US" baseline="0" dirty="0" smtClean="0"/>
              <a:t> information from each of the different sectors you ask.</a:t>
            </a:r>
          </a:p>
          <a:p>
            <a:r>
              <a:rPr lang="en-US" baseline="0" dirty="0" smtClean="0"/>
              <a:t>The information will allow you to identify both community level needs and family level needs.  </a:t>
            </a:r>
          </a:p>
          <a:p>
            <a:endParaRPr lang="en-US" baseline="0" dirty="0" smtClean="0"/>
          </a:p>
          <a:p>
            <a:r>
              <a:rPr lang="en-US" baseline="0" dirty="0" smtClean="0"/>
              <a:t>For example:  </a:t>
            </a:r>
            <a:r>
              <a:rPr lang="en-US" dirty="0" smtClean="0"/>
              <a:t>You may find there</a:t>
            </a:r>
            <a:r>
              <a:rPr lang="en-US" baseline="0" dirty="0" smtClean="0"/>
              <a:t> isn’t much affordable housing in a low income neighborhood and that the cost of formerly affordable housing has risen dramatically over the past 5 years.</a:t>
            </a:r>
            <a:r>
              <a:rPr lang="en-US" dirty="0" smtClean="0"/>
              <a:t> You</a:t>
            </a:r>
            <a:r>
              <a:rPr lang="en-US" baseline="0" dirty="0" smtClean="0"/>
              <a:t> can tell that this is a </a:t>
            </a:r>
            <a:r>
              <a:rPr lang="en-US" i="1" baseline="0" dirty="0" smtClean="0"/>
              <a:t>community level needs </a:t>
            </a:r>
            <a:r>
              <a:rPr lang="en-US" baseline="0" dirty="0" smtClean="0"/>
              <a:t>which will affect everyone in the </a:t>
            </a:r>
            <a:r>
              <a:rPr lang="en-US" sz="1310" baseline="0" dirty="0" smtClean="0"/>
              <a:t>community.  This will have to be addressed by creating more affordable housing units!  It cannot be solved by helping individual families.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But what are</a:t>
            </a:r>
            <a:r>
              <a:rPr lang="en-US" b="1" baseline="0" dirty="0" smtClean="0"/>
              <a:t> people with low-income saying about this situation?  What are other service providers (who work with low income population) saying?  Does the business community have to say?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want to find out w</a:t>
            </a:r>
            <a:r>
              <a:rPr lang="en-US" baseline="0" dirty="0" smtClean="0"/>
              <a:t>hat it means to the individuals and families living and working in that community – you have to ask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they manage to pay for high housing costs (those that are more than 1/3 of their income)?  Would they be willing to move if they could find a less expensive apartment?  One that was safer?  Or more energy efficient?  What resources would they need to make such a move?  Are these resources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These issues can all be identified as </a:t>
            </a:r>
            <a:r>
              <a:rPr lang="en-US" i="1" baseline="0" dirty="0" smtClean="0"/>
              <a:t>individual or family level needs </a:t>
            </a:r>
            <a:r>
              <a:rPr lang="en-US" baseline="0" dirty="0" smtClean="0"/>
              <a:t>– as they will be addressed on a “one at a time” basis.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FF7C459-D342-4EA6-A363-4855F6D2F1B6}" type="slidenum">
              <a:rPr lang="en-US" smtClean="0"/>
              <a:pPr/>
              <a:t>16</a:t>
            </a:fld>
            <a:endParaRPr lang="en-US"/>
          </a:p>
        </p:txBody>
      </p:sp>
    </p:spTree>
    <p:extLst>
      <p:ext uri="{BB962C8B-B14F-4D97-AF65-F5344CB8AC3E}">
        <p14:creationId xmlns:p14="http://schemas.microsoft.com/office/powerpoint/2010/main" val="180525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17</a:t>
            </a:fld>
            <a:endParaRPr lang="en-US"/>
          </a:p>
        </p:txBody>
      </p:sp>
    </p:spTree>
    <p:extLst>
      <p:ext uri="{BB962C8B-B14F-4D97-AF65-F5344CB8AC3E}">
        <p14:creationId xmlns:p14="http://schemas.microsoft.com/office/powerpoint/2010/main" val="190483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data you turn in for reporting purposes can</a:t>
            </a:r>
            <a:r>
              <a:rPr lang="en-US" baseline="0" dirty="0" smtClean="0"/>
              <a:t> be come information to use during your assessment process.</a:t>
            </a:r>
          </a:p>
          <a:p>
            <a:endParaRPr lang="en-US" dirty="0" smtClean="0"/>
          </a:p>
          <a:p>
            <a:r>
              <a:rPr lang="en-US" dirty="0" smtClean="0"/>
              <a:t>Customer satisfaction</a:t>
            </a:r>
            <a:r>
              <a:rPr lang="en-US" baseline="0" dirty="0" smtClean="0"/>
              <a:t> data can tell you more.  We will come back to that in a minute.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18</a:t>
            </a:fld>
            <a:endParaRPr lang="en-US"/>
          </a:p>
        </p:txBody>
      </p:sp>
    </p:spTree>
    <p:extLst>
      <p:ext uri="{BB962C8B-B14F-4D97-AF65-F5344CB8AC3E}">
        <p14:creationId xmlns:p14="http://schemas.microsoft.com/office/powerpoint/2010/main" val="77521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is from the state of MI – a way to validate something</a:t>
            </a:r>
            <a:r>
              <a:rPr lang="en-US" baseline="0" dirty="0" smtClean="0"/>
              <a:t> important about the agency capacity</a:t>
            </a:r>
            <a:endParaRPr lang="en-US" dirty="0"/>
          </a:p>
        </p:txBody>
      </p:sp>
      <p:sp>
        <p:nvSpPr>
          <p:cNvPr id="4" name="Header Placeholder 3"/>
          <p:cNvSpPr>
            <a:spLocks noGrp="1"/>
          </p:cNvSpPr>
          <p:nvPr>
            <p:ph type="hdr" sz="quarter" idx="10"/>
          </p:nvPr>
        </p:nvSpPr>
        <p:spPr/>
        <p:txBody>
          <a:bodyPr/>
          <a:lstStyle/>
          <a:p>
            <a:r>
              <a:rPr lang="en-US"/>
              <a:t>OUR MISSION</a:t>
            </a:r>
          </a:p>
        </p:txBody>
      </p:sp>
      <p:sp>
        <p:nvSpPr>
          <p:cNvPr id="5" name="Slide Number Placeholder 4"/>
          <p:cNvSpPr>
            <a:spLocks noGrp="1"/>
          </p:cNvSpPr>
          <p:nvPr>
            <p:ph type="sldNum" sz="quarter" idx="11"/>
          </p:nvPr>
        </p:nvSpPr>
        <p:spPr/>
        <p:txBody>
          <a:bodyPr/>
          <a:lstStyle/>
          <a:p>
            <a:fld id="{68322CDD-9D6C-4F63-9EC2-648226624108}" type="slidenum">
              <a:rPr lang="en-US" smtClean="0"/>
              <a:pPr/>
              <a:t>19</a:t>
            </a:fld>
            <a:endParaRPr lang="en-US"/>
          </a:p>
        </p:txBody>
      </p:sp>
    </p:spTree>
    <p:extLst>
      <p:ext uri="{BB962C8B-B14F-4D97-AF65-F5344CB8AC3E}">
        <p14:creationId xmlns:p14="http://schemas.microsoft.com/office/powerpoint/2010/main" val="79531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smtClean="0">
                <a:solidFill>
                  <a:schemeClr val="tx1"/>
                </a:solidFill>
                <a:latin typeface="+mn-lt"/>
                <a:ea typeface="+mn-ea"/>
                <a:cs typeface="+mn-cs"/>
              </a:rPr>
              <a:t>One important area of agency level assessment is the fiscal data.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Refer to Organizational Standards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Standard 8.1 </a:t>
            </a:r>
          </a:p>
          <a:p>
            <a:r>
              <a:rPr lang="en-US" sz="1200" b="0" kern="1200" dirty="0" smtClean="0">
                <a:solidFill>
                  <a:schemeClr val="tx1"/>
                </a:solidFill>
                <a:latin typeface="+mn-lt"/>
                <a:ea typeface="+mn-ea"/>
                <a:cs typeface="+mn-cs"/>
              </a:rPr>
              <a:t>The Organization’s annual audit (or audited financial statements) is completed by a Certified Public Accountant on time in accordance with Title 2 of the Code of Federal Regulations, Uniform Administration Requirements, Cost Principles, and Audit Requirement (if applicable) and/or State audit threshold requirements.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Standard 8.2 </a:t>
            </a:r>
          </a:p>
          <a:p>
            <a:r>
              <a:rPr lang="en-US" sz="1200" b="0" kern="1200" dirty="0" smtClean="0">
                <a:solidFill>
                  <a:schemeClr val="tx1"/>
                </a:solidFill>
                <a:latin typeface="+mn-lt"/>
                <a:ea typeface="+mn-ea"/>
                <a:cs typeface="+mn-cs"/>
              </a:rPr>
              <a:t>All findings from the prior year’s annual audit have been assessed by the organization and addressed where the governing board has deemed it appropriate.</a:t>
            </a: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Standard 8.7</a:t>
            </a:r>
          </a:p>
          <a:p>
            <a:r>
              <a:rPr lang="en-US" sz="1200" b="0" kern="1200" dirty="0" smtClean="0">
                <a:solidFill>
                  <a:schemeClr val="tx1"/>
                </a:solidFill>
                <a:latin typeface="+mn-lt"/>
                <a:ea typeface="+mn-ea"/>
                <a:cs typeface="+mn-cs"/>
              </a:rPr>
              <a:t>The governing board receives financial reports at each regular meeting that include the following:</a:t>
            </a:r>
          </a:p>
          <a:p>
            <a:r>
              <a:rPr lang="en-US" sz="1200" b="0" kern="1200" dirty="0" smtClean="0">
                <a:solidFill>
                  <a:schemeClr val="tx1"/>
                </a:solidFill>
                <a:latin typeface="+mn-lt"/>
                <a:ea typeface="+mn-ea"/>
                <a:cs typeface="+mn-cs"/>
              </a:rPr>
              <a:t>1. Organization-wide report on revenue and expenditures that compares budget to actual, categorized by program; and</a:t>
            </a:r>
          </a:p>
          <a:p>
            <a:r>
              <a:rPr lang="en-US" sz="1200" b="0" kern="1200" dirty="0" smtClean="0">
                <a:solidFill>
                  <a:schemeClr val="tx1"/>
                </a:solidFill>
                <a:latin typeface="+mn-lt"/>
                <a:ea typeface="+mn-ea"/>
                <a:cs typeface="+mn-cs"/>
              </a:rPr>
              <a:t>2. Balance sheet/statement of financial position.</a:t>
            </a:r>
          </a:p>
          <a:p>
            <a:r>
              <a:rPr lang="en-US" sz="1200" b="0" kern="1200" dirty="0" smtClean="0">
                <a:solidFill>
                  <a:schemeClr val="tx1"/>
                </a:solidFill>
                <a:latin typeface="+mn-lt"/>
                <a:ea typeface="+mn-ea"/>
                <a:cs typeface="+mn-cs"/>
              </a:rPr>
              <a:t>(for publics this standard includes: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as allowed by local government procedure.)</a:t>
            </a:r>
          </a:p>
          <a:p>
            <a:endParaRPr lang="en-US" b="0"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20</a:t>
            </a:fld>
            <a:endParaRPr lang="en-US"/>
          </a:p>
        </p:txBody>
      </p:sp>
    </p:spTree>
    <p:extLst>
      <p:ext uri="{BB962C8B-B14F-4D97-AF65-F5344CB8AC3E}">
        <p14:creationId xmlns:p14="http://schemas.microsoft.com/office/powerpoint/2010/main" val="1625804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21</a:t>
            </a:fld>
            <a:endParaRPr lang="en-US"/>
          </a:p>
        </p:txBody>
      </p:sp>
    </p:spTree>
    <p:extLst>
      <p:ext uri="{BB962C8B-B14F-4D97-AF65-F5344CB8AC3E}">
        <p14:creationId xmlns:p14="http://schemas.microsoft.com/office/powerpoint/2010/main" val="5197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a part of a series that is intended for Community Action </a:t>
            </a:r>
            <a:r>
              <a:rPr lang="en-US" baseline="0" dirty="0" smtClean="0"/>
              <a:t>Agency Board </a:t>
            </a:r>
            <a:r>
              <a:rPr lang="en-US" baseline="0" dirty="0"/>
              <a:t>Members </a:t>
            </a:r>
            <a:r>
              <a:rPr lang="en-US" baseline="0" dirty="0" smtClean="0"/>
              <a:t>interested </a:t>
            </a:r>
            <a:r>
              <a:rPr lang="en-US" baseline="0" dirty="0"/>
              <a:t>in </a:t>
            </a:r>
            <a:r>
              <a:rPr lang="en-US" baseline="0" dirty="0" smtClean="0"/>
              <a:t>deeper understanding of </a:t>
            </a:r>
          </a:p>
          <a:p>
            <a:pPr>
              <a:buFont typeface="Arial" pitchFamily="34" charset="0"/>
              <a:buChar char="•"/>
            </a:pPr>
            <a:r>
              <a:rPr lang="en-US" baseline="0" dirty="0" smtClean="0"/>
              <a:t> How </a:t>
            </a:r>
            <a:r>
              <a:rPr lang="en-US" baseline="0" dirty="0"/>
              <a:t>to help your Community Action Agency increase its capacity and its results.</a:t>
            </a:r>
          </a:p>
          <a:p>
            <a:pPr>
              <a:buFont typeface="Arial" pitchFamily="34" charset="0"/>
              <a:buChar char="•"/>
            </a:pPr>
            <a:r>
              <a:rPr lang="en-US" baseline="0" dirty="0" smtClean="0"/>
              <a:t> How to meet and exceed Organizational Standards</a:t>
            </a:r>
          </a:p>
          <a:p>
            <a:pPr defTabSz="914318">
              <a:defRPr/>
            </a:pPr>
            <a:r>
              <a:rPr lang="en-US" baseline="0" dirty="0" smtClean="0"/>
              <a:t>In this series of presentations, we will be identifying the key principles and practices that are a part of the performance management system that is unique to the CSBG/CAA network. This system is known as Results Oriented Management and Accountability or ROMA. </a:t>
            </a:r>
          </a:p>
          <a:p>
            <a:pPr defTabSz="914318">
              <a:defRPr/>
            </a:pPr>
            <a:endParaRPr lang="en-US" baseline="0" dirty="0" smtClean="0"/>
          </a:p>
          <a:p>
            <a:pPr defTabSz="914318">
              <a:defRPr/>
            </a:pPr>
            <a:r>
              <a:rPr lang="en-US" baseline="0" dirty="0" smtClean="0"/>
              <a:t>We will show how the ROMA Cycle as seen here is embedded into the Organizational Standards and will make reference to the video series that is specifically for the Organizational Standards, while not repeating the information found there.</a:t>
            </a:r>
          </a:p>
          <a:p>
            <a:endParaRPr lang="en-US" baseline="0" dirty="0"/>
          </a:p>
        </p:txBody>
      </p:sp>
      <p:sp>
        <p:nvSpPr>
          <p:cNvPr id="4" name="Slide Number Placeholder 3"/>
          <p:cNvSpPr>
            <a:spLocks noGrp="1"/>
          </p:cNvSpPr>
          <p:nvPr>
            <p:ph type="sldNum" sz="quarter" idx="10"/>
          </p:nvPr>
        </p:nvSpPr>
        <p:spPr/>
        <p:txBody>
          <a:bodyPr/>
          <a:lstStyle/>
          <a:p>
            <a:fld id="{9C2B2F33-622D-4349-89F5-249CA0441B26}" type="slidenum">
              <a:rPr lang="en-US" smtClean="0"/>
              <a:pPr/>
              <a:t>2</a:t>
            </a:fld>
            <a:endParaRPr lang="en-US"/>
          </a:p>
        </p:txBody>
      </p:sp>
    </p:spTree>
    <p:extLst>
      <p:ext uri="{BB962C8B-B14F-4D97-AF65-F5344CB8AC3E}">
        <p14:creationId xmlns:p14="http://schemas.microsoft.com/office/powerpoint/2010/main" val="1373517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Customer Satisfaction  data is an excellent source for the identification of </a:t>
            </a:r>
            <a:r>
              <a:rPr lang="en-US" i="1" baseline="0" dirty="0" smtClean="0"/>
              <a:t>agency level needs.  </a:t>
            </a:r>
          </a:p>
          <a:p>
            <a:endParaRPr lang="en-US" baseline="0" dirty="0" smtClean="0"/>
          </a:p>
          <a:p>
            <a:r>
              <a:rPr lang="en-US" baseline="0" dirty="0" smtClean="0"/>
              <a:t>If customers have an issue with the amount of time it took for them to get a service or the trouble they had in getting to the service site, that will let you know that you must identify either new resources or new ways of using your existing resources.  If customers praise your staff, the way they were respected during service, the ease of accessing the service – that will let you know you must maintain your resources to continue to provide the level of service that has satisfied them.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22</a:t>
            </a:fld>
            <a:endParaRPr lang="en-US"/>
          </a:p>
        </p:txBody>
      </p:sp>
    </p:spTree>
    <p:extLst>
      <p:ext uri="{BB962C8B-B14F-4D97-AF65-F5344CB8AC3E}">
        <p14:creationId xmlns:p14="http://schemas.microsoft.com/office/powerpoint/2010/main" val="238953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23</a:t>
            </a:fld>
            <a:endParaRPr lang="en-US"/>
          </a:p>
        </p:txBody>
      </p:sp>
    </p:spTree>
    <p:extLst>
      <p:ext uri="{BB962C8B-B14F-4D97-AF65-F5344CB8AC3E}">
        <p14:creationId xmlns:p14="http://schemas.microsoft.com/office/powerpoint/2010/main" val="420220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 the mapping tools to find out where the resources are located.  </a:t>
            </a:r>
          </a:p>
          <a:p>
            <a:pPr lvl="2"/>
            <a:r>
              <a:rPr lang="en-US" dirty="0" smtClean="0"/>
              <a:t>Other community agencies.</a:t>
            </a:r>
          </a:p>
          <a:p>
            <a:pPr lvl="2"/>
            <a:r>
              <a:rPr lang="en-US" dirty="0" smtClean="0"/>
              <a:t>Specific program resources such as food, housing, education, etc.</a:t>
            </a:r>
          </a:p>
          <a:p>
            <a:pPr lvl="2"/>
            <a:r>
              <a:rPr lang="en-US" dirty="0" smtClean="0"/>
              <a:t>Financial resources.</a:t>
            </a:r>
          </a:p>
          <a:p>
            <a:endParaRPr lang="en-US" dirty="0" smtClean="0"/>
          </a:p>
          <a:p>
            <a:r>
              <a:rPr lang="en-US" dirty="0" smtClean="0"/>
              <a:t>Are there other resources already available to meet the needs you have identified?  </a:t>
            </a:r>
          </a:p>
          <a:p>
            <a:r>
              <a:rPr lang="en-US" dirty="0" smtClean="0"/>
              <a:t>Are</a:t>
            </a:r>
            <a:r>
              <a:rPr lang="en-US" baseline="0" dirty="0" smtClean="0"/>
              <a:t> any of the resources you currently use as referral sources for your customers at risk (threatened)? </a:t>
            </a:r>
          </a:p>
          <a:p>
            <a:r>
              <a:rPr lang="en-US" baseline="0" dirty="0" smtClean="0"/>
              <a:t>Are any new resources being developed (emerging)? </a:t>
            </a:r>
            <a:endParaRPr lang="en-US" dirty="0" smtClean="0"/>
          </a:p>
          <a:p>
            <a:pPr>
              <a:spcBef>
                <a:spcPts val="0"/>
              </a:spcBef>
              <a:spcAft>
                <a:spcPts val="1200"/>
              </a:spcAft>
            </a:pPr>
            <a:endParaRPr lang="en-US" dirty="0" smtClean="0"/>
          </a:p>
        </p:txBody>
      </p:sp>
      <p:sp>
        <p:nvSpPr>
          <p:cNvPr id="4" name="Slide Number Placeholder 3"/>
          <p:cNvSpPr>
            <a:spLocks noGrp="1"/>
          </p:cNvSpPr>
          <p:nvPr>
            <p:ph type="sldNum" sz="quarter" idx="10"/>
          </p:nvPr>
        </p:nvSpPr>
        <p:spPr/>
        <p:txBody>
          <a:bodyPr/>
          <a:lstStyle/>
          <a:p>
            <a:fld id="{3EAE3109-DE5B-4D17-94B9-72C95ECCBC59}" type="slidenum">
              <a:rPr lang="en-US" smtClean="0"/>
              <a:pPr/>
              <a:t>24</a:t>
            </a:fld>
            <a:endParaRPr lang="en-US"/>
          </a:p>
        </p:txBody>
      </p:sp>
    </p:spTree>
    <p:extLst>
      <p:ext uri="{BB962C8B-B14F-4D97-AF65-F5344CB8AC3E}">
        <p14:creationId xmlns:p14="http://schemas.microsoft.com/office/powerpoint/2010/main" val="305846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25</a:t>
            </a:fld>
            <a:endParaRPr lang="en-US"/>
          </a:p>
        </p:txBody>
      </p:sp>
    </p:spTree>
    <p:extLst>
      <p:ext uri="{BB962C8B-B14F-4D97-AF65-F5344CB8AC3E}">
        <p14:creationId xmlns:p14="http://schemas.microsoft.com/office/powerpoint/2010/main" val="1698289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Board</a:t>
            </a:r>
            <a:r>
              <a:rPr lang="en-US" baseline="0" dirty="0" smtClean="0"/>
              <a:t> member, you will want to understand the assessment data.</a:t>
            </a:r>
          </a:p>
          <a:p>
            <a:endParaRPr lang="en-US" baseline="0" dirty="0" smtClean="0"/>
          </a:p>
          <a:p>
            <a:r>
              <a:rPr lang="en-US" baseline="0" dirty="0" smtClean="0"/>
              <a:t>Many times staff collects and aggregates the data – or a consultant is hired to produce the Community Needs Assessment report – and a giant document is delivered to the Board for consideration and approval.</a:t>
            </a:r>
          </a:p>
          <a:p>
            <a:endParaRPr lang="en-US" baseline="0" dirty="0" smtClean="0"/>
          </a:p>
          <a:p>
            <a:r>
              <a:rPr lang="en-US" baseline="0" dirty="0" smtClean="0"/>
              <a:t>The document would require considerable time to read and analyze what is being presented.</a:t>
            </a:r>
          </a:p>
          <a:p>
            <a:r>
              <a:rPr lang="en-US" baseline="0" dirty="0" smtClean="0"/>
              <a:t>What do you do?  </a:t>
            </a:r>
          </a:p>
          <a:p>
            <a:r>
              <a:rPr lang="en-US" baseline="0" dirty="0" smtClean="0"/>
              <a:t>How can the Assessment report be tailored so it is easy to understand?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26</a:t>
            </a:fld>
            <a:endParaRPr lang="en-US"/>
          </a:p>
        </p:txBody>
      </p:sp>
    </p:spTree>
    <p:extLst>
      <p:ext uri="{BB962C8B-B14F-4D97-AF65-F5344CB8AC3E}">
        <p14:creationId xmlns:p14="http://schemas.microsoft.com/office/powerpoint/2010/main" val="284448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Often we hear that customers are given</a:t>
            </a:r>
            <a:r>
              <a:rPr lang="en-US" baseline="0" dirty="0" smtClean="0"/>
              <a:t> a survey asking what service they need the most.  </a:t>
            </a:r>
          </a:p>
          <a:p>
            <a:r>
              <a:rPr lang="en-US" baseline="0" dirty="0" smtClean="0"/>
              <a:t>And the service that raises to the top of the list (has the most people who select it) becomes the agency’s top priority.</a:t>
            </a:r>
          </a:p>
          <a:p>
            <a:endParaRPr lang="en-US" baseline="0" dirty="0" smtClean="0"/>
          </a:p>
          <a:p>
            <a:r>
              <a:rPr lang="en-US" baseline="0" dirty="0" smtClean="0"/>
              <a:t>Some times the issue that raises to the top is something that the agency has not been addressing.  We mentioned employment opportunities earlier.  People need better paying jobs.  If that is an issue related to providing skill development for individuals so they can qualify for better jobs, your agency may be able to provide assistance (either directly or through referral to a partner).   But if there are not better jobs in the community, then the task becomes one of creating or stimulating the creation of  higher paying jobs with benefits.  This is a much more difficult problem.  It cannot be done by the agency alone.  It (probably) cannot be done within the next program year.  While the agency has been involved in job training and employment counseling, it has never been involved in creating job opportunities before.  So what does the agency do with this “top priority” need?</a:t>
            </a:r>
          </a:p>
          <a:p>
            <a:endParaRPr lang="en-US" baseline="0" dirty="0" smtClean="0"/>
          </a:p>
          <a:p>
            <a:r>
              <a:rPr lang="en-US" baseline="0" dirty="0" smtClean="0"/>
              <a:t>Other times the top priority may be something outside the current mission of the agency.  The agency’s Theory of Change focuses on how they will prepare children for school.  But the top priority is that the community lacks affordable housing.  The agency has never had any programs related to housing issues.  What does the agency do? </a:t>
            </a:r>
          </a:p>
          <a:p>
            <a:endParaRPr lang="en-US" baseline="0" dirty="0" smtClean="0"/>
          </a:p>
        </p:txBody>
      </p:sp>
      <p:sp>
        <p:nvSpPr>
          <p:cNvPr id="4" name="Slide Number Placeholder 3"/>
          <p:cNvSpPr>
            <a:spLocks noGrp="1"/>
          </p:cNvSpPr>
          <p:nvPr>
            <p:ph type="sldNum" sz="quarter" idx="10"/>
          </p:nvPr>
        </p:nvSpPr>
        <p:spPr/>
        <p:txBody>
          <a:bodyPr/>
          <a:lstStyle/>
          <a:p>
            <a:fld id="{3EAE3109-DE5B-4D17-94B9-72C95ECCBC59}" type="slidenum">
              <a:rPr lang="en-US" smtClean="0"/>
              <a:pPr/>
              <a:t>27</a:t>
            </a:fld>
            <a:endParaRPr lang="en-US"/>
          </a:p>
        </p:txBody>
      </p:sp>
    </p:spTree>
    <p:extLst>
      <p:ext uri="{BB962C8B-B14F-4D97-AF65-F5344CB8AC3E}">
        <p14:creationId xmlns:p14="http://schemas.microsoft.com/office/powerpoint/2010/main" val="343059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many techniques to use to prioritize the issues – force field analysis, the five whys, setting up a matrix,  cost-benefit analysis, </a:t>
            </a:r>
          </a:p>
          <a:p>
            <a:r>
              <a:rPr lang="en-US" baseline="0" dirty="0" smtClean="0"/>
              <a:t>Once you have decided on the priority issues that the agency will address, before the Assessment Committee hands its work off to the Planning Committee, a list of need statements should be developed.  </a:t>
            </a:r>
          </a:p>
          <a:p>
            <a:endParaRPr lang="en-US" baseline="0" dirty="0" smtClean="0"/>
          </a:p>
          <a:p>
            <a:r>
              <a:rPr lang="en-US" sz="1200" b="0" i="0" kern="1200" dirty="0" smtClean="0">
                <a:solidFill>
                  <a:schemeClr val="tx1"/>
                </a:solidFill>
                <a:latin typeface="+mn-lt"/>
                <a:ea typeface="+mn-ea"/>
                <a:cs typeface="+mn-cs"/>
              </a:rPr>
              <a:t>Regardless of your process, there may be situations in which judgment calls are required.  One</a:t>
            </a:r>
            <a:r>
              <a:rPr lang="en-US" sz="1200" b="0" i="0" kern="1200" baseline="0" dirty="0" smtClean="0">
                <a:solidFill>
                  <a:schemeClr val="tx1"/>
                </a:solidFill>
                <a:latin typeface="+mn-lt"/>
                <a:ea typeface="+mn-ea"/>
                <a:cs typeface="+mn-cs"/>
              </a:rPr>
              <a:t> segment who provided input thinks x is the biggest need and another segments thinks is it Y.  When you move to planning phase, you will consider many different factors and the “top” needs may change. </a:t>
            </a:r>
          </a:p>
          <a:p>
            <a:r>
              <a:rPr lang="en-US" sz="1200" b="0" i="0" kern="1200" dirty="0" smtClean="0">
                <a:solidFill>
                  <a:schemeClr val="tx1"/>
                </a:solidFill>
                <a:latin typeface="+mn-lt"/>
                <a:ea typeface="+mn-ea"/>
                <a:cs typeface="+mn-cs"/>
              </a:rPr>
              <a:t>it is important to be clear with all participants in the Assessment</a:t>
            </a:r>
            <a:r>
              <a:rPr lang="en-US" sz="1200" b="0" i="0" kern="1200" baseline="0" dirty="0" smtClean="0">
                <a:solidFill>
                  <a:schemeClr val="tx1"/>
                </a:solidFill>
                <a:latin typeface="+mn-lt"/>
                <a:ea typeface="+mn-ea"/>
                <a:cs typeface="+mn-cs"/>
              </a:rPr>
              <a:t> Committee </a:t>
            </a:r>
            <a:r>
              <a:rPr lang="en-US" sz="1200" b="0" i="0" kern="1200" dirty="0" smtClean="0">
                <a:solidFill>
                  <a:schemeClr val="tx1"/>
                </a:solidFill>
                <a:latin typeface="+mn-lt"/>
                <a:ea typeface="+mn-ea"/>
                <a:cs typeface="+mn-cs"/>
              </a:rPr>
              <a:t>whether their ‘votes’ are binding, or simply ‘recommendations’. It is also important to be clear about whether certain individuals have the power to make judgment calls and/or eliminate</a:t>
            </a:r>
            <a:r>
              <a:rPr lang="en-US" sz="1200" b="0" i="0" kern="1200" baseline="0" dirty="0" smtClean="0">
                <a:solidFill>
                  <a:schemeClr val="tx1"/>
                </a:solidFill>
                <a:latin typeface="+mn-lt"/>
                <a:ea typeface="+mn-ea"/>
                <a:cs typeface="+mn-cs"/>
              </a:rPr>
              <a:t> “priority” areas based on other factors. </a:t>
            </a:r>
          </a:p>
          <a:p>
            <a:endParaRPr lang="en-US" dirty="0" smtClean="0"/>
          </a:p>
          <a:p>
            <a:r>
              <a:rPr lang="en-US" dirty="0" smtClean="0"/>
              <a:t>This takes considerable time and effort to determine </a:t>
            </a:r>
          </a:p>
          <a:p>
            <a:r>
              <a:rPr lang="en-US" dirty="0" smtClean="0"/>
              <a:t>NOTE -- This process includes identifying criteria to use in the prioritization process.  </a:t>
            </a: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28</a:t>
            </a:fld>
            <a:endParaRPr lang="en-US"/>
          </a:p>
        </p:txBody>
      </p:sp>
    </p:spTree>
    <p:extLst>
      <p:ext uri="{BB962C8B-B14F-4D97-AF65-F5344CB8AC3E}">
        <p14:creationId xmlns:p14="http://schemas.microsoft.com/office/powerpoint/2010/main" val="412347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information created by analysis of the variety of assessment data elements, the Assessment Committee should come up with a list of need statements.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When we talk about the “levels” we mean family, agency and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First bullet: </a:t>
            </a:r>
            <a:r>
              <a:rPr lang="en-US" sz="1200" kern="1200" dirty="0" smtClean="0">
                <a:solidFill>
                  <a:schemeClr val="tx1"/>
                </a:solidFill>
                <a:latin typeface="+mn-lt"/>
                <a:ea typeface="+mn-ea"/>
                <a:cs typeface="+mn-cs"/>
              </a:rPr>
              <a:t>Housing is a need that can manifest itself on all three levels.  But it is up to you (as you are creating the need statements) to be clear about what aspect</a:t>
            </a:r>
            <a:r>
              <a:rPr lang="en-US" sz="1200" kern="1200" baseline="0" dirty="0" smtClean="0">
                <a:solidFill>
                  <a:schemeClr val="tx1"/>
                </a:solidFill>
                <a:latin typeface="+mn-lt"/>
                <a:ea typeface="+mn-ea"/>
                <a:cs typeface="+mn-cs"/>
              </a:rPr>
              <a:t> of the need you want to focus on.  You may only look at family level needs and that is ok, but don’t state the need as a community level need and then say you are going to address it (when you do your Strategic Planning) by providing family level services.  (unless they are a part of a comprehensive community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Here is what I mean:  the need is “there is not enough affordable housing in our community” and the service you have always provided in the past is “one month rent assistance payment” – giving the rent assistance will not increase affordable housing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Second bullet – when</a:t>
            </a:r>
            <a:r>
              <a:rPr lang="en-US" sz="1200" kern="1200" baseline="0" dirty="0" smtClean="0">
                <a:solidFill>
                  <a:schemeClr val="tx1"/>
                </a:solidFill>
                <a:latin typeface="+mn-lt"/>
                <a:ea typeface="+mn-ea"/>
                <a:cs typeface="+mn-cs"/>
              </a:rPr>
              <a:t> you identify the need, make sure to say enough so anyone can understand what your focus will be.  Some 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Individuals do not have skills to enable them to obtain jobs that pay better than minimum wage. (family level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There are very few employers in our community who pay better than minimum wage. (community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Our agency does not have the resources to provide training for skilled jobs. (agency level). </a:t>
            </a:r>
            <a:r>
              <a:rPr lang="en-US" sz="1200" i="1" kern="1200" baseline="0" dirty="0" smtClean="0">
                <a:solidFill>
                  <a:schemeClr val="tx1"/>
                </a:solidFill>
                <a:latin typeface="+mn-lt"/>
                <a:ea typeface="+mn-ea"/>
                <a:cs typeface="+mn-cs"/>
              </a:rPr>
              <a:t>Sometimes we get confused when we say the agency needs to provide employment services.  Yes, that is exactly what the agency is in business to do, but that is the strategy in which the agency will engage to meet an individual need of its customers. What does the agency need to enable it to provide this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Third bullet</a:t>
            </a:r>
            <a:r>
              <a:rPr lang="en-US" sz="1100" kern="1200" baseline="0" dirty="0" smtClean="0">
                <a:solidFill>
                  <a:schemeClr val="tx1"/>
                </a:solidFill>
                <a:latin typeface="+mn-lt"/>
                <a:ea typeface="+mn-ea"/>
                <a:cs typeface="+mn-cs"/>
              </a:rPr>
              <a:t> -- </a:t>
            </a:r>
            <a:r>
              <a:rPr lang="en-US" sz="1100" kern="1200" dirty="0" smtClean="0">
                <a:solidFill>
                  <a:schemeClr val="tx1"/>
                </a:solidFill>
                <a:latin typeface="+mn-lt"/>
                <a:ea typeface="+mn-ea"/>
                <a:cs typeface="+mn-cs"/>
              </a:rPr>
              <a:t>These are examples of identifying a need for a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strike="sngStrike" kern="1200" dirty="0" smtClean="0">
                <a:solidFill>
                  <a:schemeClr val="tx1"/>
                </a:solidFill>
                <a:latin typeface="+mn-lt"/>
                <a:ea typeface="+mn-ea"/>
                <a:cs typeface="+mn-cs"/>
              </a:rPr>
              <a:t>Families need weatherization.  Individuals need mental</a:t>
            </a:r>
            <a:r>
              <a:rPr lang="en-US" sz="1100" strike="sngStrike" kern="1200" baseline="0" dirty="0" smtClean="0">
                <a:solidFill>
                  <a:schemeClr val="tx1"/>
                </a:solidFill>
                <a:latin typeface="+mn-lt"/>
                <a:ea typeface="+mn-ea"/>
                <a:cs typeface="+mn-cs"/>
              </a:rPr>
              <a:t> health counseling.  Families need rental assistance</a:t>
            </a:r>
            <a:r>
              <a:rPr lang="en-US" sz="1100"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When you phrase the need in this way, the outcome becomes </a:t>
            </a:r>
            <a:r>
              <a:rPr lang="en-US" sz="1100" u="sng" kern="1200" baseline="0" dirty="0" smtClean="0">
                <a:solidFill>
                  <a:schemeClr val="tx1"/>
                </a:solidFill>
                <a:latin typeface="+mn-lt"/>
                <a:ea typeface="+mn-ea"/>
                <a:cs typeface="+mn-cs"/>
              </a:rPr>
              <a:t>the receipt of the service</a:t>
            </a:r>
            <a:r>
              <a:rPr lang="en-US" sz="1100" kern="1200" baseline="0" dirty="0" smtClean="0">
                <a:solidFill>
                  <a:schemeClr val="tx1"/>
                </a:solidFill>
                <a:latin typeface="+mn-lt"/>
                <a:ea typeface="+mn-ea"/>
                <a:cs typeface="+mn-cs"/>
              </a:rPr>
              <a:t>.  And that is not “results oriented” thinking.  We want to know the need that makes you think the service is appropriate, so we can identify the change that will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Restated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Families have high utility bills.</a:t>
            </a:r>
            <a:r>
              <a:rPr lang="en-US" sz="1100" kern="1200" baseline="0" dirty="0" smtClean="0">
                <a:solidFill>
                  <a:schemeClr val="tx1"/>
                </a:solidFill>
                <a:latin typeface="+mn-lt"/>
                <a:ea typeface="+mn-ea"/>
                <a:cs typeface="+mn-cs"/>
              </a:rPr>
              <a:t>  Individuals demonstrate behaviors that are destructive to family functioning. Families are at risk of eviction.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With the restatement, your outcomes will not just be that the individual or family received the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Families have lower utility bills.  Individuals have changed behaviors and family functioning.</a:t>
            </a:r>
            <a:r>
              <a:rPr lang="en-US" sz="1100" kern="1200" baseline="0" dirty="0" smtClean="0">
                <a:solidFill>
                  <a:schemeClr val="tx1"/>
                </a:solidFill>
                <a:latin typeface="+mn-lt"/>
                <a:ea typeface="+mn-ea"/>
                <a:cs typeface="+mn-cs"/>
              </a:rPr>
              <a:t> Families maintain their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latin typeface="+mn-lt"/>
                <a:ea typeface="+mn-ea"/>
                <a:cs typeface="+mn-cs"/>
              </a:rPr>
              <a:t>It is at this time that you set the path for the rest of the ROMA phases.  </a:t>
            </a:r>
            <a:r>
              <a:rPr lang="en-US" sz="1100" kern="1200" baseline="0" dirty="0" smtClean="0">
                <a:solidFill>
                  <a:schemeClr val="tx1"/>
                </a:solidFill>
                <a:latin typeface="+mn-lt"/>
                <a:ea typeface="+mn-ea"/>
                <a:cs typeface="+mn-cs"/>
              </a:rPr>
              <a:t>NOTE – you can change your focus in the Planning phase because that is when you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29</a:t>
            </a:fld>
            <a:endParaRPr lang="en-US"/>
          </a:p>
        </p:txBody>
      </p:sp>
    </p:spTree>
    <p:extLst>
      <p:ext uri="{BB962C8B-B14F-4D97-AF65-F5344CB8AC3E}">
        <p14:creationId xmlns:p14="http://schemas.microsoft.com/office/powerpoint/2010/main" val="2328265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useful if  the board can help reinforce the importance of an agency</a:t>
            </a:r>
            <a:r>
              <a:rPr lang="en-US" baseline="0" dirty="0" smtClean="0"/>
              <a:t> wide focus – </a:t>
            </a:r>
            <a:r>
              <a:rPr lang="en-US" dirty="0" smtClean="0"/>
              <a:t>if you are seeing multiple assessments come through for different programs, you should ask that the data be organized so you can see an overview of the identified community (not just pieces of it).  </a:t>
            </a:r>
          </a:p>
          <a:p>
            <a:endParaRPr lang="en-US" dirty="0" smtClean="0"/>
          </a:p>
          <a:p>
            <a:endParaRPr lang="en-US" dirty="0" smtClean="0"/>
          </a:p>
          <a:p>
            <a:r>
              <a:rPr lang="en-US" dirty="0" smtClean="0"/>
              <a:t>We will talk about</a:t>
            </a:r>
            <a:r>
              <a:rPr lang="en-US" baseline="0" dirty="0" smtClean="0"/>
              <a:t> your local Theory of Change in the next video.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30</a:t>
            </a:fld>
            <a:endParaRPr lang="en-US"/>
          </a:p>
        </p:txBody>
      </p:sp>
    </p:spTree>
    <p:extLst>
      <p:ext uri="{BB962C8B-B14F-4D97-AF65-F5344CB8AC3E}">
        <p14:creationId xmlns:p14="http://schemas.microsoft.com/office/powerpoint/2010/main" val="87078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baseline="0" dirty="0" smtClean="0"/>
              <a:t>The first phase of the ROMA Cycle we will explore is that of Assessment.</a:t>
            </a:r>
          </a:p>
          <a:p>
            <a:pPr defTabSz="914318">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From Organizational Standards (Category Three): </a:t>
            </a:r>
            <a:r>
              <a:rPr lang="en-US" sz="1200" kern="1200" dirty="0" smtClean="0">
                <a:solidFill>
                  <a:schemeClr val="tx1"/>
                </a:solidFill>
                <a:latin typeface="+mn-lt"/>
                <a:ea typeface="+mn-ea"/>
                <a:cs typeface="+mn-cs"/>
              </a:rPr>
              <a:t>Local control of Federal CSBG resources is predicated on regular comprehensive community assessments that take into account the breadth of community needs as well as the partners and resources available in a community to meet these needs. Regular assessment of needs and resources at the community level is the foundation of Community Action and a vital management and leadership tool that is used across the organization and utilized by the community to set the course for both CSBG and all agency resources.</a:t>
            </a:r>
          </a:p>
        </p:txBody>
      </p:sp>
      <p:sp>
        <p:nvSpPr>
          <p:cNvPr id="4" name="Slide Number Placeholder 3"/>
          <p:cNvSpPr>
            <a:spLocks noGrp="1"/>
          </p:cNvSpPr>
          <p:nvPr>
            <p:ph type="sldNum" sz="quarter" idx="10"/>
          </p:nvPr>
        </p:nvSpPr>
        <p:spPr/>
        <p:txBody>
          <a:bodyPr/>
          <a:lstStyle/>
          <a:p>
            <a:fld id="{D014323C-9B1D-4B99-AE88-A052E97BAD9E}" type="slidenum">
              <a:rPr lang="en-US" smtClean="0"/>
              <a:pPr/>
              <a:t>3</a:t>
            </a:fld>
            <a:endParaRPr lang="en-US"/>
          </a:p>
        </p:txBody>
      </p:sp>
    </p:spTree>
    <p:extLst>
      <p:ext uri="{BB962C8B-B14F-4D97-AF65-F5344CB8AC3E}">
        <p14:creationId xmlns:p14="http://schemas.microsoft.com/office/powerpoint/2010/main" val="218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the process includes “collecting and analyzing a broad array of data and information to develop a comprehensive picture of a particular community” (Claire Higgins)   it is important that you go into a discussion about Assessment </a:t>
            </a:r>
            <a:r>
              <a:rPr lang="en-US" sz="1200" b="1" kern="1200" dirty="0" smtClean="0">
                <a:solidFill>
                  <a:schemeClr val="tx1"/>
                </a:solidFill>
                <a:latin typeface="+mn-lt"/>
                <a:ea typeface="+mn-ea"/>
                <a:cs typeface="+mn-cs"/>
              </a:rPr>
              <a:t>with some questions </a:t>
            </a:r>
            <a:r>
              <a:rPr lang="en-US" sz="1200" kern="1200" dirty="0" smtClean="0">
                <a:solidFill>
                  <a:schemeClr val="tx1"/>
                </a:solidFill>
                <a:latin typeface="+mn-lt"/>
                <a:ea typeface="+mn-ea"/>
                <a:cs typeface="+mn-cs"/>
              </a:rPr>
              <a:t>that the agency has identified.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Basically the assessment</a:t>
            </a:r>
            <a:r>
              <a:rPr lang="en-US" sz="1200" kern="1200" baseline="0" dirty="0" smtClean="0">
                <a:solidFill>
                  <a:schemeClr val="tx1"/>
                </a:solidFill>
                <a:latin typeface="+mn-lt"/>
                <a:ea typeface="+mn-ea"/>
                <a:cs typeface="+mn-cs"/>
              </a:rPr>
              <a:t> should answer:  </a:t>
            </a:r>
            <a:r>
              <a:rPr lang="en-US" sz="1200" kern="1200" dirty="0" smtClean="0">
                <a:solidFill>
                  <a:schemeClr val="tx1"/>
                </a:solidFill>
                <a:latin typeface="+mn-lt"/>
                <a:ea typeface="+mn-ea"/>
                <a:cs typeface="+mn-cs"/>
              </a:rPr>
              <a:t>What do you want to know?   Why do you want to know?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example, you will want to know some specifics about the poverty issues facing your community.  Do you have a higher percent of families in poverty than the rest of the state or the nation?  Is poverty concentrated in specific areas of your service area?  </a:t>
            </a:r>
          </a:p>
          <a:p>
            <a:endParaRPr lang="en-US" dirty="0" smtClean="0"/>
          </a:p>
          <a:p>
            <a:r>
              <a:rPr lang="en-US" dirty="0" smtClean="0"/>
              <a:t>You may want to know what the people you serve think about their community – do they have the resources</a:t>
            </a:r>
            <a:r>
              <a:rPr lang="en-US" baseline="0" dirty="0" smtClean="0"/>
              <a:t> they need to have stability in their family?  Do they feel safe? Think there are opportunities for them to improve their circumstances? </a:t>
            </a:r>
          </a:p>
        </p:txBody>
      </p:sp>
      <p:sp>
        <p:nvSpPr>
          <p:cNvPr id="4" name="Slide Number Placeholder 3"/>
          <p:cNvSpPr>
            <a:spLocks noGrp="1"/>
          </p:cNvSpPr>
          <p:nvPr>
            <p:ph type="sldNum" sz="quarter" idx="10"/>
          </p:nvPr>
        </p:nvSpPr>
        <p:spPr/>
        <p:txBody>
          <a:bodyPr/>
          <a:lstStyle/>
          <a:p>
            <a:fld id="{3EAE3109-DE5B-4D17-94B9-72C95ECCBC59}" type="slidenum">
              <a:rPr lang="en-US" smtClean="0"/>
              <a:pPr/>
              <a:t>4</a:t>
            </a:fld>
            <a:endParaRPr lang="en-US"/>
          </a:p>
        </p:txBody>
      </p:sp>
    </p:spTree>
    <p:extLst>
      <p:ext uri="{BB962C8B-B14F-4D97-AF65-F5344CB8AC3E}">
        <p14:creationId xmlns:p14="http://schemas.microsoft.com/office/powerpoint/2010/main" val="165461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say the purpose of a community assessment is “it is required”  or “it is something to check off on the Org Standards list” then you won’t have the understanding of how useful the community assessment can be for your agency.   There is a very basic premise at play here; Community Action is “needs based” and programs and services in each agency/community should be “adjusted” to meet the needs of the community.</a:t>
            </a:r>
          </a:p>
          <a:p>
            <a:r>
              <a:rPr lang="en-US" sz="1200" kern="1200" dirty="0" smtClean="0">
                <a:solidFill>
                  <a:schemeClr val="tx1"/>
                </a:solidFill>
                <a:latin typeface="+mn-lt"/>
                <a:ea typeface="+mn-ea"/>
                <a:cs typeface="+mn-cs"/>
              </a:rPr>
              <a:t>The assessment process helps</a:t>
            </a:r>
            <a:r>
              <a:rPr lang="en-US" sz="1200" kern="1200" baseline="0" dirty="0" smtClean="0">
                <a:solidFill>
                  <a:schemeClr val="tx1"/>
                </a:solidFill>
                <a:latin typeface="+mn-lt"/>
                <a:ea typeface="+mn-ea"/>
                <a:cs typeface="+mn-cs"/>
              </a:rPr>
              <a:t> identify what those adjustments should be for maximum impact and effect. </a:t>
            </a:r>
            <a:endParaRPr lang="en-US" sz="1200" kern="1200" dirty="0" smtClean="0">
              <a:solidFill>
                <a:schemeClr val="tx1"/>
              </a:solidFill>
              <a:latin typeface="+mn-lt"/>
              <a:ea typeface="+mn-ea"/>
              <a:cs typeface="+mn-cs"/>
            </a:endParaRPr>
          </a:p>
          <a:p>
            <a:endParaRPr lang="en-US" baseline="0" dirty="0" smtClean="0"/>
          </a:p>
          <a:p>
            <a:r>
              <a:rPr lang="en-US" sz="1200" kern="1200" dirty="0" smtClean="0">
                <a:solidFill>
                  <a:schemeClr val="tx1"/>
                </a:solidFill>
                <a:latin typeface="+mn-lt"/>
                <a:ea typeface="+mn-ea"/>
                <a:cs typeface="+mn-cs"/>
              </a:rPr>
              <a:t>o   Offers a picture of the community at a point in time relative to its needs – both </a:t>
            </a:r>
            <a:r>
              <a:rPr lang="en-US" sz="1200" b="1" kern="1200" dirty="0" smtClean="0">
                <a:solidFill>
                  <a:schemeClr val="tx1"/>
                </a:solidFill>
                <a:latin typeface="+mn-lt"/>
                <a:ea typeface="+mn-ea"/>
                <a:cs typeface="+mn-cs"/>
              </a:rPr>
              <a:t>real and perceived</a:t>
            </a:r>
          </a:p>
          <a:p>
            <a:r>
              <a:rPr lang="en-US" sz="1200" kern="1200" dirty="0" smtClean="0">
                <a:solidFill>
                  <a:schemeClr val="tx1"/>
                </a:solidFill>
                <a:latin typeface="+mn-lt"/>
                <a:ea typeface="+mn-ea"/>
                <a:cs typeface="+mn-cs"/>
              </a:rPr>
              <a:t>o   Creates opportunities for community members to more closely examine their geographic area and consider how it fits into the local region</a:t>
            </a:r>
          </a:p>
          <a:p>
            <a:r>
              <a:rPr lang="en-US" sz="1200" kern="1200" dirty="0" smtClean="0">
                <a:solidFill>
                  <a:schemeClr val="tx1"/>
                </a:solidFill>
                <a:latin typeface="+mn-lt"/>
                <a:ea typeface="+mn-ea"/>
                <a:cs typeface="+mn-cs"/>
              </a:rPr>
              <a:t>o   Provides a look at the “Why?” behind the obvious</a:t>
            </a:r>
            <a:r>
              <a:rPr lang="en-US" sz="1200" kern="1200" baseline="0" dirty="0" smtClean="0">
                <a:solidFill>
                  <a:schemeClr val="tx1"/>
                </a:solidFill>
                <a:latin typeface="+mn-lt"/>
                <a:ea typeface="+mn-ea"/>
                <a:cs typeface="+mn-cs"/>
              </a:rPr>
              <a:t> circumstances</a:t>
            </a:r>
            <a:r>
              <a:rPr lang="en-US" sz="1200" kern="1200" dirty="0" smtClean="0">
                <a:solidFill>
                  <a:schemeClr val="tx1"/>
                </a:solidFill>
                <a:latin typeface="+mn-lt"/>
                <a:ea typeface="+mn-ea"/>
                <a:cs typeface="+mn-cs"/>
              </a:rPr>
              <a:t> </a:t>
            </a:r>
          </a:p>
          <a:p>
            <a:endParaRPr lang="en-US" baseline="0" dirty="0" smtClean="0"/>
          </a:p>
          <a:p>
            <a:r>
              <a:rPr lang="en-US" baseline="0" dirty="0" smtClean="0"/>
              <a:t>Let’s start looking at some elements of an assessment process</a:t>
            </a:r>
          </a:p>
          <a:p>
            <a:endParaRPr lang="en-US" baseline="0" dirty="0" smtClean="0"/>
          </a:p>
          <a:p>
            <a:endParaRPr lang="en-US" dirty="0"/>
          </a:p>
        </p:txBody>
      </p:sp>
    </p:spTree>
    <p:extLst>
      <p:ext uri="{BB962C8B-B14F-4D97-AF65-F5344CB8AC3E}">
        <p14:creationId xmlns:p14="http://schemas.microsoft.com/office/powerpoint/2010/main" val="40425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community is defined by the agency doing the assessment.  </a:t>
            </a:r>
          </a:p>
          <a:p>
            <a:endParaRPr lang="en-US" dirty="0" smtClean="0"/>
          </a:p>
          <a:p>
            <a:r>
              <a:rPr lang="en-US" dirty="0" smtClean="0"/>
              <a:t>Most often the assessments are done for the service area that the agency covers. Sometimes these include many counties,</a:t>
            </a:r>
            <a:r>
              <a:rPr lang="en-US" baseline="0" dirty="0" smtClean="0"/>
              <a:t> or represent both urban and rural areas – each with very different needs and resources. </a:t>
            </a:r>
          </a:p>
          <a:p>
            <a:endParaRPr lang="en-US" baseline="0" dirty="0" smtClean="0"/>
          </a:p>
          <a:p>
            <a:r>
              <a:rPr lang="en-US" baseline="0" dirty="0" smtClean="0"/>
              <a:t>Figuring out how to handle these differences should be included in the plan.  And after data is collected it must be arranged in a way to  make it easy to look at the data from the different communities.  Some assessment reports have different sections for each county in a multi-county area.  </a:t>
            </a:r>
          </a:p>
          <a:p>
            <a:endParaRPr lang="en-US" baseline="0" dirty="0" smtClean="0"/>
          </a:p>
          <a:p>
            <a:r>
              <a:rPr lang="en-US" baseline="0" dirty="0" smtClean="0"/>
              <a:t>When you are gathering data about the community, you will be seeing the whole community.  </a:t>
            </a:r>
          </a:p>
          <a:p>
            <a:r>
              <a:rPr lang="en-US" baseline="0" dirty="0" smtClean="0"/>
              <a:t>Then you will want to sort out the data that is </a:t>
            </a:r>
            <a:r>
              <a:rPr lang="en-US" u="sng" baseline="0" dirty="0" smtClean="0"/>
              <a:t>specifically about individuals and families with low income</a:t>
            </a:r>
            <a:r>
              <a:rPr lang="en-US" baseline="0" dirty="0" smtClean="0"/>
              <a:t>.  </a:t>
            </a:r>
          </a:p>
          <a:p>
            <a:endParaRPr lang="en-US" baseline="0" dirty="0" smtClean="0"/>
          </a:p>
          <a:p>
            <a:r>
              <a:rPr lang="en-US" u="sng" baseline="0" dirty="0" smtClean="0"/>
              <a:t>Is there a clear picture of who is poor in your community</a:t>
            </a:r>
            <a:r>
              <a:rPr lang="en-US" baseline="0" dirty="0" smtClean="0"/>
              <a:t>? </a:t>
            </a:r>
          </a:p>
          <a:p>
            <a:r>
              <a:rPr lang="en-US" baseline="0" dirty="0" smtClean="0"/>
              <a:t>Does poverty impact a particular age group? </a:t>
            </a:r>
          </a:p>
          <a:p>
            <a:pPr lvl="1"/>
            <a:r>
              <a:rPr lang="en-US" baseline="0" dirty="0" smtClean="0"/>
              <a:t>Is your older population poorer?  Are there more senior citizens living on low fixed incomes?  </a:t>
            </a:r>
          </a:p>
          <a:p>
            <a:r>
              <a:rPr lang="en-US" baseline="0" dirty="0" smtClean="0"/>
              <a:t>What trends do you see?  </a:t>
            </a:r>
          </a:p>
          <a:p>
            <a:pPr lvl="1"/>
            <a:r>
              <a:rPr lang="en-US" baseline="0" dirty="0" smtClean="0"/>
              <a:t>Nationally a new kind of poverty (known as “in-work” poverty) is growing.  These are families where one or both of the adults are working, but still not earning enough to meet the family’s needs.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6</a:t>
            </a:fld>
            <a:endParaRPr lang="en-US"/>
          </a:p>
        </p:txBody>
      </p:sp>
    </p:spTree>
    <p:extLst>
      <p:ext uri="{BB962C8B-B14F-4D97-AF65-F5344CB8AC3E}">
        <p14:creationId xmlns:p14="http://schemas.microsoft.com/office/powerpoint/2010/main" val="304061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It is important for the Board members to participate in the assessment process, but what role should they take?</a:t>
            </a:r>
          </a:p>
          <a:p>
            <a:endParaRPr lang="en-US" dirty="0" smtClean="0"/>
          </a:p>
          <a:p>
            <a:r>
              <a:rPr lang="en-US" dirty="0" smtClean="0"/>
              <a:t>Some Boards</a:t>
            </a:r>
            <a:r>
              <a:rPr lang="en-US" baseline="0" dirty="0" smtClean="0"/>
              <a:t> create a committee that works with staff to put together a plan for the assessment process.</a:t>
            </a:r>
          </a:p>
          <a:p>
            <a:pPr lvl="1"/>
            <a:r>
              <a:rPr lang="en-US" baseline="0" dirty="0" smtClean="0"/>
              <a:t>It really is a good idea to have a plan.  We suggest you establish an Assessment Team of some kind that will develop a plan before you get started with this project.  There is additional information about actually conducting a needs assessment, but this video is just an overview of the process.  </a:t>
            </a:r>
          </a:p>
          <a:p>
            <a:endParaRPr lang="en-US" baseline="0" dirty="0" smtClean="0"/>
          </a:p>
          <a:p>
            <a:r>
              <a:rPr lang="en-US" baseline="0" dirty="0" smtClean="0"/>
              <a:t>Board members represent different sectors of a community and as such they bring a range of experience, perspective, knowledge </a:t>
            </a:r>
          </a:p>
          <a:p>
            <a:r>
              <a:rPr lang="en-US" baseline="0" dirty="0" smtClean="0"/>
              <a:t>Their own opinions, in the form of survey responses, can help to enrich the data that is collected. They may be able to gather surveys from partners, businesses, policy makers or others – more easily than staff can do.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7</a:t>
            </a:fld>
            <a:endParaRPr lang="en-US"/>
          </a:p>
        </p:txBody>
      </p:sp>
    </p:spTree>
    <p:extLst>
      <p:ext uri="{BB962C8B-B14F-4D97-AF65-F5344CB8AC3E}">
        <p14:creationId xmlns:p14="http://schemas.microsoft.com/office/powerpoint/2010/main" val="228541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8</a:t>
            </a:fld>
            <a:endParaRPr lang="en-US"/>
          </a:p>
        </p:txBody>
      </p:sp>
    </p:spTree>
    <p:extLst>
      <p:ext uri="{BB962C8B-B14F-4D97-AF65-F5344CB8AC3E}">
        <p14:creationId xmlns:p14="http://schemas.microsoft.com/office/powerpoint/2010/main" val="161299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lots of ways to get statistics.  The US Census</a:t>
            </a:r>
            <a:r>
              <a:rPr lang="en-US" baseline="0" dirty="0" smtClean="0"/>
              <a:t> Department publishes all its data so it can be used to create a profile of your community.  </a:t>
            </a:r>
          </a:p>
          <a:p>
            <a:r>
              <a:rPr lang="en-US" baseline="0" dirty="0" smtClean="0"/>
              <a:t>You can find out how many people own their homes versus those who rent, how many families have one (or two) parents in a household with children … and many more statistics. </a:t>
            </a:r>
          </a:p>
          <a:p>
            <a:endParaRPr lang="en-US" baseline="0" dirty="0" smtClean="0"/>
          </a:p>
          <a:p>
            <a:r>
              <a:rPr lang="en-US" baseline="0" dirty="0" smtClean="0"/>
              <a:t>But sometimes that is hard to navigate these numbers.  </a:t>
            </a:r>
          </a:p>
          <a:p>
            <a:r>
              <a:rPr lang="en-US" baseline="0" dirty="0" smtClean="0"/>
              <a:t>A program called Community Commons was created to help make access to the data more user friendly.  It is possible to download charts, graphs and maps (and other visualization tools) that will help you share the data with your Assessment Team.   </a:t>
            </a:r>
          </a:p>
          <a:p>
            <a:endParaRPr lang="en-US" dirty="0" smtClean="0"/>
          </a:p>
          <a:p>
            <a:r>
              <a:rPr lang="en-US" dirty="0" smtClean="0"/>
              <a:t>If you</a:t>
            </a:r>
            <a:r>
              <a:rPr lang="en-US" baseline="0" dirty="0" smtClean="0"/>
              <a:t> find that the majority of people with low income are found in the north west section of your service area, you would want to work on getting your services out there – so they can be easily accessible to the people in need.  If there is limited transportation, you would not want to locate your main office or your primary service sites in places where access is difficult. </a:t>
            </a:r>
          </a:p>
          <a:p>
            <a:endParaRPr lang="en-US" baseline="0" dirty="0" smtClean="0"/>
          </a:p>
          <a:p>
            <a:r>
              <a:rPr lang="en-US" baseline="0" dirty="0" smtClean="0"/>
              <a:t>If you find areas where there are no low cost grocery stores or stores where fresh produce is available, that may prompt a community level strategy to be established.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10</a:t>
            </a:fld>
            <a:endParaRPr lang="en-US"/>
          </a:p>
        </p:txBody>
      </p:sp>
    </p:spTree>
    <p:extLst>
      <p:ext uri="{BB962C8B-B14F-4D97-AF65-F5344CB8AC3E}">
        <p14:creationId xmlns:p14="http://schemas.microsoft.com/office/powerpoint/2010/main" val="1281802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OMA NG">
    <p:spTree>
      <p:nvGrpSpPr>
        <p:cNvPr id="1" name=""/>
        <p:cNvGrpSpPr/>
        <p:nvPr/>
      </p:nvGrpSpPr>
      <p:grpSpPr>
        <a:xfrm>
          <a:off x="0" y="0"/>
          <a:ext cx="0" cy="0"/>
          <a:chOff x="0" y="0"/>
          <a:chExt cx="0" cy="0"/>
        </a:xfrm>
      </p:grpSpPr>
      <p:sp>
        <p:nvSpPr>
          <p:cNvPr id="7" name="Flowchart: Off-page Connector 6"/>
          <p:cNvSpPr/>
          <p:nvPr/>
        </p:nvSpPr>
        <p:spPr>
          <a:xfrm>
            <a:off x="0" y="0"/>
            <a:ext cx="9144000" cy="34290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105616"/>
            <a:ext cx="7772400" cy="1470025"/>
          </a:xfrm>
        </p:spPr>
        <p:txBody>
          <a:bodyPr/>
          <a:lstStyle>
            <a:lvl1pPr>
              <a:defRPr>
                <a:solidFill>
                  <a:schemeClr val="bg1"/>
                </a:solidFill>
              </a:defRPr>
            </a:lvl1pPr>
          </a:lstStyle>
          <a:p>
            <a:r>
              <a:rPr lang="en-US" dirty="0"/>
              <a:t>Video Title</a:t>
            </a:r>
          </a:p>
        </p:txBody>
      </p:sp>
      <p:sp>
        <p:nvSpPr>
          <p:cNvPr id="3" name="Subtitle 2"/>
          <p:cNvSpPr>
            <a:spLocks noGrp="1"/>
          </p:cNvSpPr>
          <p:nvPr>
            <p:ph type="subTitle" idx="1" hasCustomPrompt="1"/>
          </p:nvPr>
        </p:nvSpPr>
        <p:spPr>
          <a:xfrm>
            <a:off x="1371600" y="3653519"/>
            <a:ext cx="6400800" cy="609600"/>
          </a:xfrm>
        </p:spPr>
        <p:txBody>
          <a:bodyPr/>
          <a:lstStyle>
            <a:lvl1pPr marL="0" indent="0" algn="ctr">
              <a:buNone/>
              <a:defRPr i="1">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ROMA Next Generation Video Series</a:t>
            </a:r>
          </a:p>
          <a:p>
            <a:endParaRPr lang="en-US" dirty="0"/>
          </a:p>
          <a:p>
            <a:endParaRPr lang="en-US" dirty="0"/>
          </a:p>
        </p:txBody>
      </p:sp>
      <p:pic>
        <p:nvPicPr>
          <p:cNvPr id="10" name="Picture 9"/>
          <p:cNvPicPr>
            <a:picLocks noChangeAspect="1"/>
          </p:cNvPicPr>
          <p:nvPr/>
        </p:nvPicPr>
        <p:blipFill>
          <a:blip r:embed="rId2" cstate="print"/>
          <a:stretch>
            <a:fillRect/>
          </a:stretch>
        </p:blipFill>
        <p:spPr>
          <a:xfrm>
            <a:off x="7391400" y="5181071"/>
            <a:ext cx="1616075" cy="1616075"/>
          </a:xfrm>
          <a:prstGeom prst="rect">
            <a:avLst/>
          </a:prstGeom>
        </p:spPr>
      </p:pic>
      <p:pic>
        <p:nvPicPr>
          <p:cNvPr id="11" name="Picture 10"/>
          <p:cNvPicPr>
            <a:picLocks noChangeAspect="1"/>
          </p:cNvPicPr>
          <p:nvPr/>
        </p:nvPicPr>
        <p:blipFill>
          <a:blip r:embed="rId3" cstate="print"/>
          <a:stretch>
            <a:fillRect/>
          </a:stretch>
        </p:blipFill>
        <p:spPr>
          <a:xfrm>
            <a:off x="136526" y="5556596"/>
            <a:ext cx="2301875" cy="1249017"/>
          </a:xfrm>
          <a:prstGeom prst="rect">
            <a:avLst/>
          </a:prstGeom>
        </p:spPr>
      </p:pic>
      <p:sp>
        <p:nvSpPr>
          <p:cNvPr id="13" name="Oval 12"/>
          <p:cNvSpPr/>
          <p:nvPr/>
        </p:nvSpPr>
        <p:spPr>
          <a:xfrm>
            <a:off x="4267200" y="3117168"/>
            <a:ext cx="609600" cy="609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953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lowchart: Off-page Connector 6"/>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74626"/>
            <a:ext cx="8229600" cy="1143000"/>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val="2530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5" name="Picture 4"/>
          <p:cNvPicPr>
            <a:picLocks noChangeAspect="1"/>
          </p:cNvPicPr>
          <p:nvPr userDrawn="1"/>
        </p:nvPicPr>
        <p:blipFill>
          <a:blip r:embed="rId3" cstate="print"/>
          <a:stretch>
            <a:fillRect/>
          </a:stretch>
        </p:blipFill>
        <p:spPr>
          <a:xfrm>
            <a:off x="8216017" y="5962529"/>
            <a:ext cx="823031" cy="823031"/>
          </a:xfrm>
          <a:prstGeom prst="rect">
            <a:avLst/>
          </a:prstGeom>
        </p:spPr>
      </p:pic>
    </p:spTree>
    <p:extLst>
      <p:ext uri="{BB962C8B-B14F-4D97-AF65-F5344CB8AC3E}">
        <p14:creationId xmlns:p14="http://schemas.microsoft.com/office/powerpoint/2010/main" val="11410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Off-page Connector 7"/>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52400"/>
            <a:ext cx="8229600" cy="114300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val="934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4" name="Picture 3"/>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val="24815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r">
    <p:spTree>
      <p:nvGrpSpPr>
        <p:cNvPr id="1" name=""/>
        <p:cNvGrpSpPr/>
        <p:nvPr/>
      </p:nvGrpSpPr>
      <p:grpSpPr>
        <a:xfrm>
          <a:off x="0" y="0"/>
          <a:ext cx="0" cy="0"/>
          <a:chOff x="0" y="0"/>
          <a:chExt cx="0" cy="0"/>
        </a:xfrm>
      </p:grpSpPr>
      <p:sp>
        <p:nvSpPr>
          <p:cNvPr id="8" name="Flowchart: Off-page Connector 7"/>
          <p:cNvSpPr/>
          <p:nvPr/>
        </p:nvSpPr>
        <p:spPr>
          <a:xfrm>
            <a:off x="0" y="0"/>
            <a:ext cx="3810000" cy="2438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273050"/>
            <a:ext cx="3008313" cy="1162050"/>
          </a:xfrm>
        </p:spPr>
        <p:txBody>
          <a:bodyPr anchor="b"/>
          <a:lstStyle>
            <a:lvl1pPr algn="ctr">
              <a:defRPr sz="15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922714" y="273052"/>
            <a:ext cx="476408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lgn="ctr">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7" name="Picture 6"/>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val="2392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r">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accent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7" name="Picture 6"/>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val="13521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val="17556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val="2171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45B251-C695-4427-93A7-90A9FA620F97}" type="datetimeFigureOut">
              <a:rPr lang="en-US" smtClean="0"/>
              <a:pPr/>
              <a:t>6/20/2018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40F9-34EF-49CC-8974-88A89C755AAF}" type="slidenum">
              <a:rPr lang="en-US" smtClean="0"/>
              <a:pPr/>
              <a:t>‹#›</a:t>
            </a:fld>
            <a:endParaRPr lang="en-US"/>
          </a:p>
        </p:txBody>
      </p:sp>
    </p:spTree>
    <p:extLst>
      <p:ext uri="{BB962C8B-B14F-4D97-AF65-F5344CB8AC3E}">
        <p14:creationId xmlns:p14="http://schemas.microsoft.com/office/powerpoint/2010/main" val="278489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85800" rtl="0" eaLnBrk="1" latinLnBrk="0" hangingPunct="1">
        <a:spcBef>
          <a:spcPct val="0"/>
        </a:spcBef>
        <a:buNone/>
        <a:defRPr sz="3300" kern="1200">
          <a:solidFill>
            <a:schemeClr val="tx1"/>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Light" panose="020F03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42" y="317962"/>
            <a:ext cx="7772400" cy="2378883"/>
          </a:xfrm>
        </p:spPr>
        <p:txBody>
          <a:bodyPr>
            <a:normAutofit/>
          </a:bodyPr>
          <a:lstStyle/>
          <a:p>
            <a:r>
              <a:rPr lang="en-US" sz="4800" dirty="0" smtClean="0">
                <a:latin typeface="+mj-lt"/>
              </a:rPr>
              <a:t>Community Needs Assessment </a:t>
            </a:r>
            <a:br>
              <a:rPr lang="en-US" sz="4800" dirty="0" smtClean="0">
                <a:latin typeface="+mj-lt"/>
              </a:rPr>
            </a:br>
            <a:r>
              <a:rPr lang="en-US" sz="4800" dirty="0" smtClean="0">
                <a:latin typeface="+mj-lt"/>
              </a:rPr>
              <a:t>for Boards</a:t>
            </a:r>
            <a:endParaRPr lang="en-US" sz="4800" dirty="0">
              <a:latin typeface="+mj-lt"/>
            </a:endParaRPr>
          </a:p>
        </p:txBody>
      </p:sp>
      <p:sp>
        <p:nvSpPr>
          <p:cNvPr id="3" name="Subtitle 2"/>
          <p:cNvSpPr>
            <a:spLocks noGrp="1"/>
          </p:cNvSpPr>
          <p:nvPr>
            <p:ph type="subTitle" idx="1"/>
          </p:nvPr>
        </p:nvSpPr>
        <p:spPr>
          <a:xfrm>
            <a:off x="1445342" y="3807542"/>
            <a:ext cx="6400800" cy="1752600"/>
          </a:xfrm>
        </p:spPr>
        <p:txBody>
          <a:bodyPr>
            <a:normAutofit fontScale="77500" lnSpcReduction="20000"/>
          </a:bodyPr>
          <a:lstStyle/>
          <a:p>
            <a:r>
              <a:rPr lang="en-US" sz="4400" b="1" dirty="0" smtClean="0">
                <a:solidFill>
                  <a:srgbClr val="002060"/>
                </a:solidFill>
                <a:latin typeface="+mj-lt"/>
              </a:rPr>
              <a:t>Identifying Needs and Resources</a:t>
            </a:r>
          </a:p>
          <a:p>
            <a:endParaRPr lang="en-US" sz="3200" b="1" dirty="0" smtClean="0"/>
          </a:p>
          <a:p>
            <a:r>
              <a:rPr lang="en-US" sz="3200" b="1" dirty="0" smtClean="0"/>
              <a:t>A Video Series for CAA Board Members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0"/>
            <a:ext cx="8229600" cy="1143000"/>
          </a:xfrm>
        </p:spPr>
        <p:txBody>
          <a:bodyPr>
            <a:noAutofit/>
          </a:bodyPr>
          <a:lstStyle/>
          <a:p>
            <a:r>
              <a:rPr lang="en-US" sz="3600" b="1" dirty="0" smtClean="0">
                <a:latin typeface="+mj-lt"/>
              </a:rPr>
              <a:t/>
            </a:r>
            <a:br>
              <a:rPr lang="en-US" sz="3600" b="1" dirty="0" smtClean="0">
                <a:latin typeface="+mj-lt"/>
              </a:rPr>
            </a:br>
            <a:r>
              <a:rPr lang="en-US" sz="3600" b="1" dirty="0" smtClean="0">
                <a:latin typeface="+mj-lt"/>
              </a:rPr>
              <a:t>The Statistics: </a:t>
            </a:r>
            <a:br>
              <a:rPr lang="en-US" sz="3600" b="1" dirty="0" smtClean="0">
                <a:latin typeface="+mj-lt"/>
              </a:rPr>
            </a:br>
            <a:r>
              <a:rPr lang="en-US" sz="3600" b="1" dirty="0" smtClean="0">
                <a:latin typeface="+mj-lt"/>
              </a:rPr>
              <a:t>Using Community Commons</a:t>
            </a:r>
            <a:br>
              <a:rPr lang="en-US" sz="3600" b="1" dirty="0" smtClean="0">
                <a:latin typeface="+mj-lt"/>
              </a:rPr>
            </a:br>
            <a:endParaRPr lang="en-US" sz="3600" b="1" dirty="0">
              <a:latin typeface="+mj-lt"/>
            </a:endParaRPr>
          </a:p>
        </p:txBody>
      </p:sp>
      <p:sp>
        <p:nvSpPr>
          <p:cNvPr id="3" name="Content Placeholder 2"/>
          <p:cNvSpPr>
            <a:spLocks noGrp="1"/>
          </p:cNvSpPr>
          <p:nvPr>
            <p:ph idx="1"/>
          </p:nvPr>
        </p:nvSpPr>
        <p:spPr>
          <a:xfrm>
            <a:off x="457200" y="1813560"/>
            <a:ext cx="8229600" cy="4221163"/>
          </a:xfrm>
        </p:spPr>
        <p:txBody>
          <a:bodyPr>
            <a:normAutofit/>
          </a:bodyPr>
          <a:lstStyle/>
          <a:p>
            <a:r>
              <a:rPr lang="en-US" dirty="0" smtClean="0">
                <a:latin typeface="+mj-lt"/>
              </a:rPr>
              <a:t>Provides summaries of census data (the raw numbers related to many different  factors) </a:t>
            </a:r>
          </a:p>
          <a:p>
            <a:pPr marL="0" indent="0">
              <a:buNone/>
            </a:pPr>
            <a:endParaRPr lang="en-US" sz="1600" dirty="0" smtClean="0">
              <a:latin typeface="+mj-lt"/>
            </a:endParaRPr>
          </a:p>
          <a:p>
            <a:r>
              <a:rPr lang="en-US" b="1" dirty="0" smtClean="0">
                <a:solidFill>
                  <a:schemeClr val="accent2"/>
                </a:solidFill>
                <a:latin typeface="+mj-lt"/>
              </a:rPr>
              <a:t>AND </a:t>
            </a:r>
            <a:r>
              <a:rPr lang="en-US" dirty="0" smtClean="0">
                <a:latin typeface="+mj-lt"/>
              </a:rPr>
              <a:t>also provides customizable visualizations of the data in different forms (such as maps)</a:t>
            </a:r>
          </a:p>
          <a:p>
            <a:pPr lvl="1"/>
            <a:r>
              <a:rPr lang="en-US" sz="2400" b="1" dirty="0" smtClean="0">
                <a:latin typeface="+mj-lt"/>
              </a:rPr>
              <a:t>Maps of the entire service area</a:t>
            </a:r>
          </a:p>
          <a:p>
            <a:pPr lvl="2"/>
            <a:r>
              <a:rPr lang="en-US" sz="2000" dirty="0" smtClean="0">
                <a:latin typeface="+mj-lt"/>
              </a:rPr>
              <a:t>Where are the areas of high poverty concentration?</a:t>
            </a:r>
          </a:p>
          <a:p>
            <a:pPr lvl="2"/>
            <a:r>
              <a:rPr lang="en-US" sz="2000" dirty="0" smtClean="0">
                <a:latin typeface="+mj-lt"/>
              </a:rPr>
              <a:t>Are there any food deserts? </a:t>
            </a:r>
          </a:p>
          <a:p>
            <a:pPr lvl="1"/>
            <a:r>
              <a:rPr lang="en-US" sz="2400" b="1" dirty="0" smtClean="0">
                <a:latin typeface="+mj-lt"/>
              </a:rPr>
              <a:t>Zip code maps</a:t>
            </a:r>
          </a:p>
          <a:p>
            <a:pPr lvl="2"/>
            <a:r>
              <a:rPr lang="en-US" sz="2000" dirty="0" smtClean="0">
                <a:latin typeface="+mj-lt"/>
              </a:rPr>
              <a:t>Identify specific data by zip code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5" y="460589"/>
            <a:ext cx="8229600" cy="763587"/>
          </a:xfrm>
        </p:spPr>
        <p:txBody>
          <a:bodyPr anchor="t">
            <a:normAutofit/>
          </a:bodyPr>
          <a:lstStyle/>
          <a:p>
            <a:pPr algn="l"/>
            <a:r>
              <a:rPr lang="en-US" sz="3600" b="1" dirty="0" smtClean="0">
                <a:latin typeface="+mj-lt"/>
              </a:rPr>
              <a:t>Maps, Charts and Graphs</a:t>
            </a:r>
            <a:endParaRPr lang="en-US" sz="3600" b="1" dirty="0">
              <a:latin typeface="+mj-l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294968" y="1696065"/>
            <a:ext cx="4026309" cy="3852242"/>
          </a:xfrm>
          <a:prstGeom prst="rect">
            <a:avLst/>
          </a:prstGeom>
          <a:noFill/>
          <a:ln w="9525">
            <a:noFill/>
            <a:miter lim="800000"/>
            <a:headEnd/>
            <a:tailEnd/>
          </a:ln>
        </p:spPr>
      </p:pic>
      <p:pic>
        <p:nvPicPr>
          <p:cNvPr id="6" name="Content Placeholder 3" descr="working for a living chart.jpg"/>
          <p:cNvPicPr>
            <a:picLocks noChangeAspect="1"/>
          </p:cNvPicPr>
          <p:nvPr/>
        </p:nvPicPr>
        <p:blipFill>
          <a:blip r:embed="rId4" cstate="print"/>
          <a:stretch>
            <a:fillRect/>
          </a:stretch>
        </p:blipFill>
        <p:spPr>
          <a:xfrm>
            <a:off x="4739500" y="3141405"/>
            <a:ext cx="3904815" cy="2675041"/>
          </a:xfrm>
          <a:prstGeom prst="rect">
            <a:avLst/>
          </a:prstGeom>
          <a:ln>
            <a:solidFill>
              <a:schemeClr val="accent6"/>
            </a:solidFill>
          </a:ln>
        </p:spPr>
      </p:pic>
      <p:pic>
        <p:nvPicPr>
          <p:cNvPr id="7" name="Picture 2"/>
          <p:cNvPicPr>
            <a:picLocks noChangeAspect="1" noChangeArrowheads="1"/>
          </p:cNvPicPr>
          <p:nvPr/>
        </p:nvPicPr>
        <p:blipFill>
          <a:blip r:embed="rId5" cstate="print"/>
          <a:srcRect/>
          <a:stretch>
            <a:fillRect/>
          </a:stretch>
        </p:blipFill>
        <p:spPr bwMode="auto">
          <a:xfrm>
            <a:off x="5208748" y="524620"/>
            <a:ext cx="3588774" cy="2224235"/>
          </a:xfrm>
          <a:prstGeom prst="rect">
            <a:avLst/>
          </a:prstGeom>
          <a:noFill/>
          <a:ln w="9525">
            <a:solidFill>
              <a:schemeClr val="accent6"/>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600" b="1" dirty="0" smtClean="0">
                <a:latin typeface="+mj-lt"/>
              </a:rPr>
              <a:t/>
            </a:r>
            <a:br>
              <a:rPr lang="en-US" sz="3600" b="1" dirty="0" smtClean="0">
                <a:latin typeface="+mj-lt"/>
              </a:rPr>
            </a:br>
            <a:r>
              <a:rPr lang="en-US" sz="3600" b="1" dirty="0" smtClean="0">
                <a:latin typeface="+mj-lt"/>
              </a:rPr>
              <a:t>Sorting the Quantitative Data</a:t>
            </a:r>
            <a:br>
              <a:rPr lang="en-US" sz="3600" b="1" dirty="0" smtClean="0">
                <a:latin typeface="+mj-lt"/>
              </a:rPr>
            </a:br>
            <a:endParaRPr lang="en-US" sz="3600" b="1" dirty="0">
              <a:latin typeface="+mj-lt"/>
            </a:endParaRPr>
          </a:p>
        </p:txBody>
      </p:sp>
      <p:sp>
        <p:nvSpPr>
          <p:cNvPr id="3" name="Content Placeholder 2"/>
          <p:cNvSpPr>
            <a:spLocks noGrp="1"/>
          </p:cNvSpPr>
          <p:nvPr>
            <p:ph idx="1"/>
          </p:nvPr>
        </p:nvSpPr>
        <p:spPr>
          <a:xfrm>
            <a:off x="457200" y="1976350"/>
            <a:ext cx="8229600" cy="3931603"/>
          </a:xfrm>
        </p:spPr>
        <p:txBody>
          <a:bodyPr>
            <a:normAutofit/>
          </a:bodyPr>
          <a:lstStyle/>
          <a:p>
            <a:pPr algn="ctr">
              <a:buFont typeface="Wingdings" pitchFamily="2" charset="2"/>
              <a:buChar char="ü"/>
            </a:pPr>
            <a:r>
              <a:rPr lang="en-US" sz="3200" b="1" u="sng" dirty="0" smtClean="0">
                <a:latin typeface="+mj-lt"/>
              </a:rPr>
              <a:t>How do various data points interconnect?</a:t>
            </a:r>
          </a:p>
          <a:p>
            <a:pPr marL="0" indent="0" algn="ctr">
              <a:buNone/>
            </a:pPr>
            <a:endParaRPr lang="en-US" sz="2800" b="1" u="sng" dirty="0" smtClean="0">
              <a:latin typeface="+mj-lt"/>
            </a:endParaRPr>
          </a:p>
          <a:p>
            <a:r>
              <a:rPr lang="en-US" sz="2800" dirty="0" smtClean="0">
                <a:latin typeface="+mj-lt"/>
              </a:rPr>
              <a:t>Reports from Community Commons can sort data bringing different areas together</a:t>
            </a:r>
          </a:p>
          <a:p>
            <a:pPr lvl="1"/>
            <a:r>
              <a:rPr lang="en-US" sz="2400" dirty="0" smtClean="0">
                <a:solidFill>
                  <a:schemeClr val="accent2"/>
                </a:solidFill>
                <a:latin typeface="+mj-lt"/>
              </a:rPr>
              <a:t>High poverty and low education</a:t>
            </a:r>
          </a:p>
          <a:p>
            <a:pPr lvl="1"/>
            <a:r>
              <a:rPr lang="en-US" sz="2400" dirty="0" smtClean="0">
                <a:solidFill>
                  <a:schemeClr val="accent2"/>
                </a:solidFill>
                <a:latin typeface="+mj-lt"/>
              </a:rPr>
              <a:t>Health indicators and poverty</a:t>
            </a:r>
          </a:p>
          <a:p>
            <a:pPr lvl="1"/>
            <a:r>
              <a:rPr lang="en-US" sz="2400" dirty="0" smtClean="0">
                <a:solidFill>
                  <a:schemeClr val="accent2"/>
                </a:solidFill>
                <a:latin typeface="+mj-lt"/>
              </a:rPr>
              <a:t>Housing patterns in low income communities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7061" y="4225496"/>
            <a:ext cx="7772400" cy="1362075"/>
          </a:xfrm>
        </p:spPr>
        <p:txBody>
          <a:bodyPr/>
          <a:lstStyle/>
          <a:p>
            <a:r>
              <a:rPr lang="en-US" dirty="0" smtClean="0">
                <a:latin typeface="+mj-lt"/>
              </a:rPr>
              <a:t>QUALITATIVE DATA </a:t>
            </a:r>
            <a:endParaRPr lang="en-US" dirty="0">
              <a:latin typeface="+mj-lt"/>
            </a:endParaRPr>
          </a:p>
        </p:txBody>
      </p:sp>
      <p:sp>
        <p:nvSpPr>
          <p:cNvPr id="5" name="Text Placeholder 4"/>
          <p:cNvSpPr>
            <a:spLocks noGrp="1"/>
          </p:cNvSpPr>
          <p:nvPr>
            <p:ph type="body" idx="1"/>
          </p:nvPr>
        </p:nvSpPr>
        <p:spPr>
          <a:xfrm>
            <a:off x="722313" y="4289743"/>
            <a:ext cx="7772400" cy="1500187"/>
          </a:xfrm>
        </p:spPr>
        <p:txBody>
          <a:bodyPr>
            <a:normAutofit/>
          </a:bodyPr>
          <a:lstStyle/>
          <a:p>
            <a:pPr algn="ctr"/>
            <a:r>
              <a:rPr lang="en-US" sz="2400" b="1" dirty="0" smtClean="0">
                <a:solidFill>
                  <a:schemeClr val="accent6"/>
                </a:solidFill>
                <a:latin typeface="+mj-lt"/>
              </a:rPr>
              <a:t>What will this help you to know?</a:t>
            </a:r>
            <a:endParaRPr lang="en-US" sz="2400" b="1" dirty="0">
              <a:solidFill>
                <a:schemeClr val="accent6"/>
              </a:solidFill>
              <a:latin typeface="+mj-lt"/>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51748"/>
          <a:stretch/>
        </p:blipFill>
        <p:spPr>
          <a:xfrm>
            <a:off x="0" y="1"/>
            <a:ext cx="9144000" cy="35318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Getting Qualitative Data</a:t>
            </a:r>
            <a:endParaRPr lang="en-US" sz="3600" b="1" dirty="0">
              <a:latin typeface="+mj-lt"/>
            </a:endParaRPr>
          </a:p>
        </p:txBody>
      </p:sp>
      <p:sp>
        <p:nvSpPr>
          <p:cNvPr id="3" name="Content Placeholder 2"/>
          <p:cNvSpPr>
            <a:spLocks noGrp="1"/>
          </p:cNvSpPr>
          <p:nvPr>
            <p:ph idx="1"/>
          </p:nvPr>
        </p:nvSpPr>
        <p:spPr>
          <a:xfrm>
            <a:off x="457200" y="1939290"/>
            <a:ext cx="8229600" cy="4221163"/>
          </a:xfrm>
        </p:spPr>
        <p:txBody>
          <a:bodyPr>
            <a:noAutofit/>
          </a:bodyPr>
          <a:lstStyle/>
          <a:p>
            <a:pPr algn="ctr">
              <a:buFont typeface="Wingdings" pitchFamily="2" charset="2"/>
              <a:buChar char="ü"/>
            </a:pPr>
            <a:r>
              <a:rPr lang="en-US" b="1" u="sng" dirty="0" smtClean="0">
                <a:latin typeface="+mj-lt"/>
              </a:rPr>
              <a:t>It isn’t enough to just have numbers to show the scope of the issue, you also need to add a human component to your assessment to find out the depth of the issue</a:t>
            </a:r>
          </a:p>
          <a:p>
            <a:pPr marL="0" indent="0" algn="ctr">
              <a:buNone/>
            </a:pPr>
            <a:endParaRPr lang="en-US" sz="1200" b="1" u="sng" dirty="0" smtClean="0">
              <a:latin typeface="+mj-lt"/>
            </a:endParaRPr>
          </a:p>
          <a:p>
            <a:pPr lvl="1"/>
            <a:r>
              <a:rPr lang="en-US" sz="2000" dirty="0" smtClean="0">
                <a:solidFill>
                  <a:schemeClr val="accent2"/>
                </a:solidFill>
                <a:latin typeface="+mj-lt"/>
              </a:rPr>
              <a:t>To find out what matters to people, you have to ask them what they think</a:t>
            </a:r>
          </a:p>
          <a:p>
            <a:pPr lvl="1"/>
            <a:r>
              <a:rPr lang="en-US" sz="2000" dirty="0" smtClean="0">
                <a:solidFill>
                  <a:schemeClr val="accent2"/>
                </a:solidFill>
                <a:latin typeface="+mj-lt"/>
              </a:rPr>
              <a:t>Some ways to collect qualitative data include: open ended survey questions, interviews, forums, focus groups</a:t>
            </a:r>
          </a:p>
          <a:p>
            <a:endParaRPr lang="en-US" dirty="0" smtClean="0">
              <a:latin typeface="+mj-lt"/>
            </a:endParaRPr>
          </a:p>
          <a:p>
            <a:pPr algn="ctr">
              <a:buFont typeface="Wingdings" pitchFamily="2" charset="2"/>
              <a:buChar char="ü"/>
            </a:pPr>
            <a:r>
              <a:rPr lang="en-US" b="1" u="sng" dirty="0" smtClean="0">
                <a:latin typeface="+mj-lt"/>
              </a:rPr>
              <a:t>Who would you ask?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Customer Input about Community Needs</a:t>
            </a:r>
            <a:endParaRPr lang="en-US" sz="3600" b="1" dirty="0">
              <a:latin typeface="+mj-lt"/>
            </a:endParaRPr>
          </a:p>
        </p:txBody>
      </p:sp>
      <p:sp>
        <p:nvSpPr>
          <p:cNvPr id="3" name="Content Placeholder 2"/>
          <p:cNvSpPr>
            <a:spLocks noGrp="1"/>
          </p:cNvSpPr>
          <p:nvPr>
            <p:ph idx="1"/>
          </p:nvPr>
        </p:nvSpPr>
        <p:spPr>
          <a:xfrm>
            <a:off x="457200" y="2060516"/>
            <a:ext cx="8229600" cy="4168833"/>
          </a:xfrm>
        </p:spPr>
        <p:txBody>
          <a:bodyPr>
            <a:normAutofit/>
          </a:bodyPr>
          <a:lstStyle/>
          <a:p>
            <a:r>
              <a:rPr lang="en-US" sz="2800" dirty="0" smtClean="0">
                <a:latin typeface="+mj-lt"/>
              </a:rPr>
              <a:t> It is helpful to ask your customers to identify </a:t>
            </a:r>
            <a:r>
              <a:rPr lang="en-US" sz="2800" u="sng" dirty="0" smtClean="0">
                <a:latin typeface="+mj-lt"/>
              </a:rPr>
              <a:t>their own needs </a:t>
            </a:r>
            <a:r>
              <a:rPr lang="en-US" sz="2800" dirty="0" smtClean="0">
                <a:latin typeface="+mj-lt"/>
              </a:rPr>
              <a:t>and the resources they think would help them address them</a:t>
            </a:r>
          </a:p>
          <a:p>
            <a:pPr marL="0" indent="0">
              <a:buNone/>
            </a:pPr>
            <a:endParaRPr lang="en-US" sz="2800" dirty="0" smtClean="0">
              <a:latin typeface="+mj-lt"/>
            </a:endParaRPr>
          </a:p>
          <a:p>
            <a:r>
              <a:rPr lang="en-US" sz="2800" dirty="0" smtClean="0">
                <a:latin typeface="+mj-lt"/>
              </a:rPr>
              <a:t>And to ask them what the </a:t>
            </a:r>
            <a:r>
              <a:rPr lang="en-US" sz="2800" u="sng" dirty="0" smtClean="0">
                <a:latin typeface="+mj-lt"/>
              </a:rPr>
              <a:t>community at large needs</a:t>
            </a:r>
            <a:r>
              <a:rPr lang="en-US" sz="2800" dirty="0" smtClean="0">
                <a:latin typeface="+mj-lt"/>
              </a:rPr>
              <a:t> – from the perspective of someone who lives in the community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97430" y="0"/>
            <a:ext cx="8229600" cy="1143000"/>
          </a:xfrm>
        </p:spPr>
        <p:txBody>
          <a:bodyPr/>
          <a:lstStyle/>
          <a:p>
            <a:r>
              <a:rPr lang="en-US" b="1" u="sng" dirty="0" smtClean="0">
                <a:latin typeface="+mj-lt"/>
              </a:rPr>
              <a:t>Get Input From: </a:t>
            </a:r>
            <a:endParaRPr lang="en-US" b="1" u="sng" dirty="0">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32742212"/>
              </p:ext>
            </p:extLst>
          </p:nvPr>
        </p:nvGraphicFramePr>
        <p:xfrm>
          <a:off x="497020" y="914400"/>
          <a:ext cx="8509819" cy="5497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140" y="3967400"/>
            <a:ext cx="7772400" cy="1362075"/>
          </a:xfrm>
        </p:spPr>
        <p:txBody>
          <a:bodyPr/>
          <a:lstStyle/>
          <a:p>
            <a:r>
              <a:rPr lang="en-US" dirty="0" smtClean="0">
                <a:latin typeface="+mj-lt"/>
              </a:rPr>
              <a:t>Agency data</a:t>
            </a:r>
            <a:endParaRPr lang="en-US" dirty="0">
              <a:latin typeface="+mj-lt"/>
            </a:endParaRPr>
          </a:p>
        </p:txBody>
      </p:sp>
      <p:sp>
        <p:nvSpPr>
          <p:cNvPr id="5" name="Text Placeholder 4"/>
          <p:cNvSpPr>
            <a:spLocks noGrp="1"/>
          </p:cNvSpPr>
          <p:nvPr>
            <p:ph type="body" idx="1"/>
          </p:nvPr>
        </p:nvSpPr>
        <p:spPr>
          <a:xfrm>
            <a:off x="825183" y="4301173"/>
            <a:ext cx="7772400" cy="1500187"/>
          </a:xfrm>
        </p:spPr>
        <p:txBody>
          <a:bodyPr>
            <a:normAutofit/>
          </a:bodyPr>
          <a:lstStyle/>
          <a:p>
            <a:pPr algn="ctr"/>
            <a:r>
              <a:rPr lang="en-US" sz="2400" b="1" dirty="0" smtClean="0">
                <a:solidFill>
                  <a:schemeClr val="accent6"/>
                </a:solidFill>
                <a:latin typeface="+mj-lt"/>
              </a:rPr>
              <a:t>Your agency has a wealth of data that can inform the creation of a profile of the community.</a:t>
            </a:r>
            <a:endParaRPr lang="en-US" sz="2400" b="1" dirty="0">
              <a:solidFill>
                <a:schemeClr val="accent6"/>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4728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Agency Capacity</a:t>
            </a:r>
            <a:endParaRPr lang="en-US" sz="3600" b="1" dirty="0">
              <a:latin typeface="+mj-lt"/>
            </a:endParaRPr>
          </a:p>
        </p:txBody>
      </p:sp>
      <p:sp>
        <p:nvSpPr>
          <p:cNvPr id="3" name="Content Placeholder 2"/>
          <p:cNvSpPr>
            <a:spLocks noGrp="1"/>
          </p:cNvSpPr>
          <p:nvPr>
            <p:ph idx="1"/>
          </p:nvPr>
        </p:nvSpPr>
        <p:spPr/>
        <p:txBody>
          <a:bodyPr>
            <a:normAutofit/>
          </a:bodyPr>
          <a:lstStyle/>
          <a:p>
            <a:pPr algn="ctr">
              <a:buFont typeface="Wingdings" pitchFamily="2" charset="2"/>
              <a:buChar char="ü"/>
            </a:pPr>
            <a:r>
              <a:rPr lang="en-US" sz="2800" b="1" u="sng" dirty="0" smtClean="0">
                <a:latin typeface="+mj-lt"/>
              </a:rPr>
              <a:t>The statistical data the agency gathers for reporting should be included in the assessment process</a:t>
            </a:r>
          </a:p>
          <a:p>
            <a:pPr lvl="1"/>
            <a:r>
              <a:rPr lang="en-US" sz="2400" dirty="0" smtClean="0">
                <a:solidFill>
                  <a:schemeClr val="accent2"/>
                </a:solidFill>
                <a:latin typeface="+mj-lt"/>
              </a:rPr>
              <a:t>numbers of customers served, demographic data about them, identification of services provided and outcomes achieved</a:t>
            </a:r>
          </a:p>
          <a:p>
            <a:pPr marL="342900" lvl="1" indent="0">
              <a:buNone/>
            </a:pPr>
            <a:endParaRPr lang="en-US" sz="2400" dirty="0" smtClean="0">
              <a:latin typeface="+mj-lt"/>
            </a:endParaRPr>
          </a:p>
          <a:p>
            <a:r>
              <a:rPr lang="en-US" sz="2800" dirty="0" smtClean="0">
                <a:latin typeface="+mj-lt"/>
              </a:rPr>
              <a:t>Agency data can show which of your facilities are being used by the largest number of customers, which of your services are used most often, and … </a:t>
            </a:r>
            <a:endParaRPr lang="en-US" sz="28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CB1EB-21BB-4E05-802B-F64C6CC033C2}"/>
              </a:ext>
            </a:extLst>
          </p:cNvPr>
          <p:cNvSpPr>
            <a:spLocks noGrp="1"/>
          </p:cNvSpPr>
          <p:nvPr>
            <p:ph type="title"/>
          </p:nvPr>
        </p:nvSpPr>
        <p:spPr>
          <a:xfrm>
            <a:off x="457200" y="17463"/>
            <a:ext cx="8229600" cy="1143000"/>
          </a:xfrm>
        </p:spPr>
        <p:txBody>
          <a:bodyPr>
            <a:normAutofit/>
          </a:bodyPr>
          <a:lstStyle/>
          <a:p>
            <a:r>
              <a:rPr lang="en-US" sz="3600" b="1" dirty="0" smtClean="0">
                <a:latin typeface="+mj-lt"/>
              </a:rPr>
              <a:t>An Engaged Tripartite Board</a:t>
            </a:r>
            <a:endParaRPr lang="en-US" sz="3600" b="1" dirty="0">
              <a:latin typeface="+mj-lt"/>
            </a:endParaRPr>
          </a:p>
        </p:txBody>
      </p:sp>
      <p:sp>
        <p:nvSpPr>
          <p:cNvPr id="3" name="Content Placeholder 2">
            <a:extLst>
              <a:ext uri="{FF2B5EF4-FFF2-40B4-BE49-F238E27FC236}">
                <a16:creationId xmlns:a16="http://schemas.microsoft.com/office/drawing/2014/main" xmlns="" id="{F294F8C9-A35F-4742-92EA-4D9D081734C0}"/>
              </a:ext>
            </a:extLst>
          </p:cNvPr>
          <p:cNvSpPr>
            <a:spLocks noGrp="1"/>
          </p:cNvSpPr>
          <p:nvPr>
            <p:ph idx="1"/>
          </p:nvPr>
        </p:nvSpPr>
        <p:spPr>
          <a:xfrm>
            <a:off x="447675" y="1723852"/>
            <a:ext cx="8433435" cy="1396538"/>
          </a:xfrm>
        </p:spPr>
        <p:txBody>
          <a:bodyPr>
            <a:noAutofit/>
          </a:bodyPr>
          <a:lstStyle/>
          <a:p>
            <a:pPr marL="0" indent="3175">
              <a:buNone/>
              <a:tabLst>
                <a:tab pos="0" algn="l"/>
              </a:tabLst>
            </a:pPr>
            <a:r>
              <a:rPr lang="en-US" sz="2000" dirty="0" smtClean="0">
                <a:latin typeface="+mj-lt"/>
              </a:rPr>
              <a:t>Some quantitative data can help identify agency issues, like:  </a:t>
            </a:r>
            <a:endParaRPr lang="en-US" sz="2000" dirty="0">
              <a:latin typeface="+mj-lt"/>
            </a:endParaRPr>
          </a:p>
          <a:p>
            <a:pPr marL="0" indent="3175">
              <a:buNone/>
              <a:tabLst>
                <a:tab pos="0" algn="l"/>
              </a:tabLst>
            </a:pPr>
            <a:r>
              <a:rPr lang="en-US" sz="2000" b="1" dirty="0">
                <a:solidFill>
                  <a:schemeClr val="accent2"/>
                </a:solidFill>
                <a:latin typeface="+mj-lt"/>
              </a:rPr>
              <a:t>D</a:t>
            </a:r>
            <a:r>
              <a:rPr lang="en-US" sz="2000" b="1" dirty="0" smtClean="0">
                <a:solidFill>
                  <a:schemeClr val="accent2"/>
                </a:solidFill>
                <a:latin typeface="+mj-lt"/>
              </a:rPr>
              <a:t>oes the board have full membership</a:t>
            </a:r>
            <a:r>
              <a:rPr lang="en-US" sz="2000" dirty="0" smtClean="0">
                <a:latin typeface="+mj-lt"/>
              </a:rPr>
              <a:t>?  </a:t>
            </a:r>
          </a:p>
          <a:p>
            <a:pPr marL="0" indent="3175">
              <a:buNone/>
              <a:tabLst>
                <a:tab pos="0" algn="l"/>
              </a:tabLst>
            </a:pPr>
            <a:endParaRPr lang="en-US" sz="2000" dirty="0" smtClean="0">
              <a:latin typeface="+mj-lt"/>
            </a:endParaRPr>
          </a:p>
          <a:p>
            <a:pPr marL="0" indent="3175">
              <a:buNone/>
              <a:tabLst>
                <a:tab pos="0" algn="l"/>
              </a:tabLst>
            </a:pPr>
            <a:r>
              <a:rPr lang="en-US" sz="2000" dirty="0" smtClean="0">
                <a:latin typeface="+mj-lt"/>
              </a:rPr>
              <a:t>This kind of graphic can provide data in an easily understandable way</a:t>
            </a:r>
          </a:p>
          <a:p>
            <a:pPr marL="973138" indent="-973138">
              <a:buNone/>
              <a:tabLst>
                <a:tab pos="796925" algn="l"/>
              </a:tabLst>
            </a:pPr>
            <a:endParaRPr lang="en-US" sz="2000" dirty="0">
              <a:latin typeface="+mj-lt"/>
            </a:endParaRPr>
          </a:p>
          <a:p>
            <a:pPr marL="457200" lvl="1" indent="0">
              <a:buNone/>
            </a:pPr>
            <a:endParaRPr lang="en-US" sz="2000" dirty="0">
              <a:latin typeface="+mj-lt"/>
            </a:endParaRPr>
          </a:p>
          <a:p>
            <a:endParaRPr lang="en-US" sz="2000" dirty="0">
              <a:latin typeface="+mj-lt"/>
            </a:endParaRPr>
          </a:p>
        </p:txBody>
      </p:sp>
      <p:sp>
        <p:nvSpPr>
          <p:cNvPr id="5" name="Slide Number Placeholder 4">
            <a:extLst>
              <a:ext uri="{FF2B5EF4-FFF2-40B4-BE49-F238E27FC236}">
                <a16:creationId xmlns:a16="http://schemas.microsoft.com/office/drawing/2014/main" xmlns="" id="{DBD7FA88-874D-4C4A-B3E0-155A84595DE3}"/>
              </a:ext>
            </a:extLst>
          </p:cNvPr>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45926334"/>
              </p:ext>
            </p:extLst>
          </p:nvPr>
        </p:nvGraphicFramePr>
        <p:xfrm>
          <a:off x="1895071" y="3358515"/>
          <a:ext cx="5854700" cy="3488055"/>
        </p:xfrm>
        <a:graphic>
          <a:graphicData uri="http://schemas.openxmlformats.org/drawingml/2006/table">
            <a:tbl>
              <a:tblPr/>
              <a:tblGrid>
                <a:gridCol w="988991"/>
                <a:gridCol w="713215"/>
                <a:gridCol w="177511"/>
                <a:gridCol w="903405"/>
                <a:gridCol w="903405"/>
                <a:gridCol w="1559563"/>
                <a:gridCol w="608610"/>
              </a:tblGrid>
              <a:tr h="409575">
                <a:tc gridSpan="7">
                  <a:txBody>
                    <a:bodyPr/>
                    <a:lstStyle/>
                    <a:p>
                      <a:pPr algn="ctr" fontAlgn="t"/>
                      <a:r>
                        <a:rPr lang="en-US" sz="2400" b="1" i="0" u="none" strike="noStrike" dirty="0">
                          <a:solidFill>
                            <a:srgbClr val="000000"/>
                          </a:solidFill>
                          <a:effectLst/>
                          <a:latin typeface="Calibri" panose="020F0502020204030204" pitchFamily="34" charset="0"/>
                        </a:rPr>
                        <a:t>CSBG Tripartite Board Dashboard</a:t>
                      </a:r>
                    </a:p>
                  </a:txBody>
                  <a:tcPr marL="0" marR="0" marT="0" marB="0">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algn="ctr" fontAlgn="t"/>
                      <a:r>
                        <a:rPr lang="en-US" sz="1100" b="0" i="0" u="none" strike="noStrike">
                          <a:solidFill>
                            <a:srgbClr val="000000"/>
                          </a:solidFill>
                          <a:effectLst/>
                          <a:latin typeface="Calibri" panose="020F0502020204030204" pitchFamily="34" charset="0"/>
                        </a:rPr>
                        <a:t> </a:t>
                      </a:r>
                    </a:p>
                  </a:txBody>
                  <a:tcPr marL="0" marR="0" marT="0"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1025">
                <a:tc>
                  <a:txBody>
                    <a:bodyPr/>
                    <a:lstStyle/>
                    <a:p>
                      <a:pPr algn="ctr" fontAlgn="t"/>
                      <a:r>
                        <a:rPr lang="en-US" sz="1100" b="1" i="0" u="none" strike="noStrike">
                          <a:solidFill>
                            <a:srgbClr val="000000"/>
                          </a:solidFill>
                          <a:effectLst/>
                          <a:latin typeface="Calibri" panose="020F0502020204030204" pitchFamily="34" charset="0"/>
                        </a:rPr>
                        <a:t>Vacant Board Positions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Vacancies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endParaRPr lang="en-US" sz="11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1" i="0" u="none" strike="noStrike">
                          <a:solidFill>
                            <a:srgbClr val="000000"/>
                          </a:solidFill>
                          <a:effectLst/>
                          <a:latin typeface="Calibri" panose="020F0502020204030204" pitchFamily="34" charset="0"/>
                        </a:rPr>
                        <a:t>Vacancies under 30 days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Vacancies Between 31 and 90 days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Vacancies </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Over 90 days</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Assign Program Monitor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12">
                  <a:txBody>
                    <a:bodyPr/>
                    <a:lstStyle/>
                    <a:p>
                      <a:pPr algn="ctr" fontAlgn="t"/>
                      <a:endParaRPr lang="en-US" sz="11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t"/>
                      <a:r>
                        <a:rPr lang="en-US" sz="1100" b="0" i="0" u="none" strike="noStrike">
                          <a:solidFill>
                            <a:srgbClr val="000000"/>
                          </a:solidFill>
                          <a:effectLst/>
                          <a:latin typeface="Calibri" panose="020F0502020204030204" pitchFamily="34" charset="0"/>
                        </a:rPr>
                        <a:t>Consumer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t"/>
                      <a:endParaRPr lang="en-US" sz="11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190500">
                <a:tc>
                  <a:txBody>
                    <a:bodyPr/>
                    <a:lstStyle/>
                    <a:p>
                      <a:pPr algn="l" fontAlgn="t"/>
                      <a:r>
                        <a:rPr lang="en-US" sz="1100" b="0" i="0" u="none" strike="noStrike">
                          <a:solidFill>
                            <a:srgbClr val="000000"/>
                          </a:solidFill>
                          <a:effectLst/>
                          <a:latin typeface="Calibri" panose="020F0502020204030204" pitchFamily="34" charset="0"/>
                        </a:rPr>
                        <a:t>Public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t"/>
                      <a:r>
                        <a:rPr lang="en-US" sz="11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00025">
                <a:tc>
                  <a:txBody>
                    <a:bodyPr/>
                    <a:lstStyle/>
                    <a:p>
                      <a:pPr algn="l" fontAlgn="t"/>
                      <a:r>
                        <a:rPr lang="en-US" sz="1100" b="0" i="0" u="none" strike="noStrike" dirty="0">
                          <a:solidFill>
                            <a:srgbClr val="000000"/>
                          </a:solidFill>
                          <a:effectLst/>
                          <a:latin typeface="Calibri" panose="020F0502020204030204" pitchFamily="34" charset="0"/>
                        </a:rPr>
                        <a:t>Private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t"/>
                      <a:r>
                        <a:rPr lang="en-US" sz="1100" b="0" i="0" u="none" strike="noStrike">
                          <a:solidFill>
                            <a:srgbClr val="00000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en-US"/>
                    </a:p>
                  </a:txBody>
                  <a:tcPr/>
                </a:tc>
              </a:tr>
              <a:tr h="200025">
                <a:tc>
                  <a:txBody>
                    <a:bodyPr/>
                    <a:lstStyle/>
                    <a:p>
                      <a:pPr algn="l" fontAlgn="t"/>
                      <a:r>
                        <a:rPr lang="en-US" sz="1100" b="0" i="0" u="none" strike="noStrike" dirty="0">
                          <a:solidFill>
                            <a:srgbClr val="000000"/>
                          </a:solidFill>
                          <a:effectLst/>
                          <a:latin typeface="Calibri" panose="020F0502020204030204" pitchFamily="34"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t"/>
                      <a:r>
                        <a:rPr lang="en-US" sz="11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190500">
                <a:tc gridSpan="2">
                  <a:txBody>
                    <a:bodyPr/>
                    <a:lstStyle/>
                    <a:p>
                      <a:pPr algn="ctr" fontAlgn="t"/>
                      <a:r>
                        <a:rPr lang="en-US" sz="1100" b="0" i="0" u="none" strike="noStrike" dirty="0">
                          <a:solidFill>
                            <a:srgbClr val="000000"/>
                          </a:solidFill>
                          <a:effectLst/>
                          <a:latin typeface="Calibri" panose="020F05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rowSpan="7" gridSpan="3">
                  <a:txBody>
                    <a:bodyPr/>
                    <a:lstStyle/>
                    <a:p>
                      <a:pPr algn="ctr" fontAlgn="t"/>
                      <a:endParaRPr lang="en-US" sz="11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rowSpan="7" hMerge="1">
                  <a:txBody>
                    <a:bodyPr/>
                    <a:lstStyle/>
                    <a:p>
                      <a:endParaRPr lang="en-US"/>
                    </a:p>
                  </a:txBody>
                  <a:tcPr/>
                </a:tc>
                <a:tc rowSpan="7" hMerge="1">
                  <a:txBody>
                    <a:bodyPr/>
                    <a:lstStyle/>
                    <a:p>
                      <a:endParaRPr lang="en-US"/>
                    </a:p>
                  </a:txBody>
                  <a:tcPr/>
                </a:tc>
                <a:tc vMerge="1">
                  <a:txBody>
                    <a:bodyPr/>
                    <a:lstStyle/>
                    <a:p>
                      <a:endParaRPr lang="en-US"/>
                    </a:p>
                  </a:txBody>
                  <a:tcPr/>
                </a:tc>
              </a:tr>
              <a:tr h="390525">
                <a:tc>
                  <a:txBody>
                    <a:bodyPr/>
                    <a:lstStyle/>
                    <a:p>
                      <a:pPr algn="ctr" fontAlgn="t"/>
                      <a:r>
                        <a:rPr lang="en-US" sz="1100" b="1" i="0" u="none" strike="noStrike" dirty="0">
                          <a:solidFill>
                            <a:srgbClr val="000000"/>
                          </a:solidFill>
                          <a:effectLst/>
                          <a:latin typeface="Calibri" panose="020F0502020204030204" pitchFamily="34" charset="0"/>
                        </a:rPr>
                        <a:t>Network Board Positions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Total Number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200025">
                <a:tc>
                  <a:txBody>
                    <a:bodyPr/>
                    <a:lstStyle/>
                    <a:p>
                      <a:pPr algn="l" fontAlgn="t"/>
                      <a:r>
                        <a:rPr lang="en-US" sz="1100" b="0" i="0" u="none" strike="noStrike">
                          <a:solidFill>
                            <a:srgbClr val="000000"/>
                          </a:solidFill>
                          <a:effectLst/>
                          <a:latin typeface="Calibri" panose="020F0502020204030204" pitchFamily="34" charset="0"/>
                        </a:rPr>
                        <a:t>Consumer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190500">
                <a:tc>
                  <a:txBody>
                    <a:bodyPr/>
                    <a:lstStyle/>
                    <a:p>
                      <a:pPr algn="l" fontAlgn="t"/>
                      <a:r>
                        <a:rPr lang="en-US" sz="1100" b="0" i="0" u="none" strike="noStrike">
                          <a:solidFill>
                            <a:srgbClr val="000000"/>
                          </a:solidFill>
                          <a:effectLst/>
                          <a:latin typeface="Calibri" panose="020F0502020204030204" pitchFamily="34" charset="0"/>
                        </a:rPr>
                        <a:t>Public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200025">
                <a:tc>
                  <a:txBody>
                    <a:bodyPr/>
                    <a:lstStyle/>
                    <a:p>
                      <a:pPr algn="l" fontAlgn="t"/>
                      <a:r>
                        <a:rPr lang="en-US" sz="1100" b="0" i="0" u="none" strike="noStrike">
                          <a:solidFill>
                            <a:srgbClr val="000000"/>
                          </a:solidFill>
                          <a:effectLst/>
                          <a:latin typeface="Calibri" panose="020F0502020204030204" pitchFamily="34" charset="0"/>
                        </a:rPr>
                        <a:t>Private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190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200025">
                <a:tc>
                  <a:txBody>
                    <a:bodyPr/>
                    <a:lstStyle/>
                    <a:p>
                      <a:pPr algn="l" fontAlgn="t"/>
                      <a:r>
                        <a:rPr lang="en-US" sz="1100" b="0" i="0" u="none" strike="noStrike">
                          <a:solidFill>
                            <a:srgbClr val="000000"/>
                          </a:solidFill>
                          <a:effectLst/>
                          <a:latin typeface="Calibri" panose="020F0502020204030204" pitchFamily="34"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575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0">
                <a:tc gridSpan="3">
                  <a:txBody>
                    <a:bodyPr/>
                    <a:lstStyle/>
                    <a:p>
                      <a:pPr algn="ctr" fontAlgn="t"/>
                      <a:endParaRPr lang="en-US" sz="1100" b="0" i="0" u="none" strike="noStrike" dirty="0">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bl>
          </a:graphicData>
        </a:graphic>
      </p:graphicFrame>
      <p:pic>
        <p:nvPicPr>
          <p:cNvPr id="6" name="Picture 5"/>
          <p:cNvPicPr>
            <a:picLocks noChangeAspect="1"/>
          </p:cNvPicPr>
          <p:nvPr/>
        </p:nvPicPr>
        <p:blipFill rotWithShape="1">
          <a:blip r:embed="rId3" cstate="print"/>
          <a:srcRect l="11236" b="43348"/>
          <a:stretch/>
        </p:blipFill>
        <p:spPr>
          <a:xfrm>
            <a:off x="3776980" y="4487863"/>
            <a:ext cx="3389630" cy="1892699"/>
          </a:xfrm>
          <a:prstGeom prst="rect">
            <a:avLst/>
          </a:prstGeom>
        </p:spPr>
      </p:pic>
    </p:spTree>
    <p:extLst>
      <p:ext uri="{BB962C8B-B14F-4D97-AF65-F5344CB8AC3E}">
        <p14:creationId xmlns:p14="http://schemas.microsoft.com/office/powerpoint/2010/main" val="15243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174626"/>
            <a:ext cx="8229600" cy="1143000"/>
          </a:xfrm>
        </p:spPr>
        <p:txBody>
          <a:bodyPr>
            <a:normAutofit fontScale="90000"/>
          </a:bodyPr>
          <a:lstStyle/>
          <a:p>
            <a:r>
              <a:rPr lang="en-US" sz="4000" b="1" dirty="0" smtClean="0">
                <a:latin typeface="+mj-lt"/>
              </a:rPr>
              <a:t>Implementing ROMA – </a:t>
            </a:r>
            <a:br>
              <a:rPr lang="en-US" sz="4000" b="1" dirty="0" smtClean="0">
                <a:latin typeface="+mj-lt"/>
              </a:rPr>
            </a:br>
            <a:r>
              <a:rPr lang="en-US" sz="4000" b="1" dirty="0" smtClean="0">
                <a:latin typeface="+mj-lt"/>
              </a:rPr>
              <a:t>A Video Series for CAA Boards </a:t>
            </a:r>
            <a:endParaRPr lang="en-US" sz="4000" b="1"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6656009"/>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22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Fiscal Data</a:t>
            </a:r>
            <a:endParaRPr lang="en-US" sz="3600" b="1" dirty="0">
              <a:latin typeface="+mj-lt"/>
            </a:endParaRPr>
          </a:p>
        </p:txBody>
      </p:sp>
      <p:sp>
        <p:nvSpPr>
          <p:cNvPr id="3" name="Content Placeholder 2"/>
          <p:cNvSpPr>
            <a:spLocks noGrp="1"/>
          </p:cNvSpPr>
          <p:nvPr>
            <p:ph idx="1"/>
          </p:nvPr>
        </p:nvSpPr>
        <p:spPr>
          <a:xfrm>
            <a:off x="457200" y="2030730"/>
            <a:ext cx="8229600" cy="4221163"/>
          </a:xfrm>
        </p:spPr>
        <p:txBody>
          <a:bodyPr>
            <a:normAutofit/>
          </a:bodyPr>
          <a:lstStyle/>
          <a:p>
            <a:r>
              <a:rPr lang="en-US" sz="2800" b="1" u="sng" dirty="0" smtClean="0">
                <a:latin typeface="+mj-lt"/>
              </a:rPr>
              <a:t>Prior year</a:t>
            </a:r>
          </a:p>
          <a:p>
            <a:pPr lvl="1"/>
            <a:r>
              <a:rPr lang="en-US" sz="2400" dirty="0" smtClean="0">
                <a:solidFill>
                  <a:schemeClr val="accent2"/>
                </a:solidFill>
                <a:latin typeface="+mj-lt"/>
              </a:rPr>
              <a:t>Financial reports by program (include income and expenses)</a:t>
            </a:r>
          </a:p>
          <a:p>
            <a:pPr lvl="1"/>
            <a:r>
              <a:rPr lang="en-US" sz="2400" dirty="0" smtClean="0">
                <a:solidFill>
                  <a:schemeClr val="accent2"/>
                </a:solidFill>
                <a:latin typeface="+mj-lt"/>
              </a:rPr>
              <a:t>Agency wide financial reports</a:t>
            </a:r>
          </a:p>
          <a:p>
            <a:pPr lvl="1"/>
            <a:r>
              <a:rPr lang="en-US" sz="2400" dirty="0" smtClean="0">
                <a:solidFill>
                  <a:schemeClr val="accent2"/>
                </a:solidFill>
                <a:latin typeface="+mj-lt"/>
              </a:rPr>
              <a:t>Audit reports and responses</a:t>
            </a:r>
          </a:p>
          <a:p>
            <a:pPr marL="342900" lvl="1" indent="0">
              <a:buNone/>
            </a:pPr>
            <a:endParaRPr lang="en-US" sz="2400" dirty="0" smtClean="0">
              <a:latin typeface="+mj-lt"/>
            </a:endParaRPr>
          </a:p>
          <a:p>
            <a:r>
              <a:rPr lang="en-US" sz="2800" dirty="0" smtClean="0">
                <a:latin typeface="+mj-lt"/>
              </a:rPr>
              <a:t>Identification of any unencumbered amounts available for next year’s programming</a:t>
            </a:r>
          </a:p>
          <a:p>
            <a:endParaRPr lang="en-US" sz="28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570" y="3830240"/>
            <a:ext cx="7772400" cy="1362075"/>
          </a:xfrm>
        </p:spPr>
        <p:txBody>
          <a:bodyPr/>
          <a:lstStyle/>
          <a:p>
            <a:r>
              <a:rPr lang="en-US" dirty="0" smtClean="0">
                <a:latin typeface="+mj-lt"/>
              </a:rPr>
              <a:t>Customer satisfaction</a:t>
            </a:r>
            <a:endParaRPr lang="en-US" dirty="0">
              <a:latin typeface="+mj-lt"/>
            </a:endParaRPr>
          </a:p>
        </p:txBody>
      </p:sp>
      <p:sp>
        <p:nvSpPr>
          <p:cNvPr id="5" name="Text Placeholder 4"/>
          <p:cNvSpPr>
            <a:spLocks noGrp="1"/>
          </p:cNvSpPr>
          <p:nvPr>
            <p:ph type="body" idx="1"/>
          </p:nvPr>
        </p:nvSpPr>
        <p:spPr>
          <a:xfrm>
            <a:off x="722313" y="3832543"/>
            <a:ext cx="7772400" cy="1500187"/>
          </a:xfrm>
        </p:spPr>
        <p:txBody>
          <a:bodyPr>
            <a:normAutofit/>
          </a:bodyPr>
          <a:lstStyle/>
          <a:p>
            <a:pPr algn="ctr"/>
            <a:r>
              <a:rPr lang="en-US" sz="2400" b="1" dirty="0" smtClean="0">
                <a:solidFill>
                  <a:schemeClr val="accent6"/>
                </a:solidFill>
              </a:rPr>
              <a:t>How is the Agency doing?  What does the Agency Need? </a:t>
            </a:r>
            <a:endParaRPr lang="en-US" sz="2400" b="1" dirty="0">
              <a:solidFill>
                <a:schemeClr val="accent6"/>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93345"/>
            <a:ext cx="9144000" cy="354520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Customer Satisfaction</a:t>
            </a:r>
            <a:endParaRPr lang="en-US" sz="3600" b="1" dirty="0">
              <a:latin typeface="+mj-lt"/>
            </a:endParaRPr>
          </a:p>
        </p:txBody>
      </p:sp>
      <p:sp>
        <p:nvSpPr>
          <p:cNvPr id="3" name="Content Placeholder 2"/>
          <p:cNvSpPr>
            <a:spLocks noGrp="1"/>
          </p:cNvSpPr>
          <p:nvPr>
            <p:ph idx="1"/>
          </p:nvPr>
        </p:nvSpPr>
        <p:spPr>
          <a:xfrm>
            <a:off x="0" y="1936864"/>
            <a:ext cx="9144000" cy="4235335"/>
          </a:xfrm>
        </p:spPr>
        <p:txBody>
          <a:bodyPr>
            <a:normAutofit/>
          </a:bodyPr>
          <a:lstStyle/>
          <a:p>
            <a:pPr algn="ctr">
              <a:buFont typeface="Wingdings" pitchFamily="2" charset="2"/>
              <a:buChar char="ü"/>
            </a:pPr>
            <a:r>
              <a:rPr lang="en-US" sz="2800" b="1" u="sng" dirty="0" smtClean="0">
                <a:latin typeface="+mj-lt"/>
              </a:rPr>
              <a:t>  You will also want to ask your customers if they were satisfied with the services they received from your agency</a:t>
            </a:r>
          </a:p>
          <a:p>
            <a:pPr lvl="1"/>
            <a:r>
              <a:rPr lang="en-US" dirty="0" smtClean="0">
                <a:solidFill>
                  <a:schemeClr val="accent2"/>
                </a:solidFill>
                <a:latin typeface="+mj-lt"/>
              </a:rPr>
              <a:t>Did they value the service?  </a:t>
            </a:r>
          </a:p>
          <a:p>
            <a:pPr lvl="1"/>
            <a:r>
              <a:rPr lang="en-US" dirty="0" smtClean="0">
                <a:solidFill>
                  <a:schemeClr val="accent2"/>
                </a:solidFill>
                <a:latin typeface="+mj-lt"/>
              </a:rPr>
              <a:t>Did it help them?  How did it help them?</a:t>
            </a:r>
          </a:p>
          <a:p>
            <a:pPr marL="342900" lvl="1" indent="0">
              <a:buNone/>
            </a:pPr>
            <a:endParaRPr lang="en-US" dirty="0" smtClean="0">
              <a:latin typeface="+mj-lt"/>
            </a:endParaRPr>
          </a:p>
          <a:p>
            <a:r>
              <a:rPr lang="en-US" dirty="0" smtClean="0">
                <a:latin typeface="+mj-lt"/>
              </a:rPr>
              <a:t>Customer responses to questions about how satisfied they were with the service they received is an excellent source for the </a:t>
            </a:r>
            <a:r>
              <a:rPr lang="en-US" b="1" dirty="0" smtClean="0">
                <a:latin typeface="+mj-lt"/>
              </a:rPr>
              <a:t>identification of agency level needs</a:t>
            </a:r>
            <a:endParaRPr lang="en-US" dirty="0" smtClean="0">
              <a:latin typeface="+mj-lt"/>
            </a:endParaRPr>
          </a:p>
          <a:p>
            <a:endParaRPr lang="en-US"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570" y="4470320"/>
            <a:ext cx="7772400" cy="1362075"/>
          </a:xfrm>
        </p:spPr>
        <p:txBody>
          <a:bodyPr/>
          <a:lstStyle/>
          <a:p>
            <a:r>
              <a:rPr lang="en-US" dirty="0" smtClean="0">
                <a:latin typeface="+mj-lt"/>
              </a:rPr>
              <a:t>Resources and assets</a:t>
            </a:r>
            <a:endParaRPr lang="en-US" dirty="0">
              <a:latin typeface="+mj-lt"/>
            </a:endParaRPr>
          </a:p>
        </p:txBody>
      </p:sp>
      <p:sp>
        <p:nvSpPr>
          <p:cNvPr id="5" name="Text Placeholder 4"/>
          <p:cNvSpPr>
            <a:spLocks noGrp="1"/>
          </p:cNvSpPr>
          <p:nvPr>
            <p:ph type="body" idx="1"/>
          </p:nvPr>
        </p:nvSpPr>
        <p:spPr>
          <a:xfrm>
            <a:off x="722313" y="4346893"/>
            <a:ext cx="7772400" cy="1500187"/>
          </a:xfrm>
        </p:spPr>
        <p:txBody>
          <a:bodyPr>
            <a:normAutofit/>
          </a:bodyPr>
          <a:lstStyle/>
          <a:p>
            <a:pPr algn="ctr"/>
            <a:r>
              <a:rPr lang="en-US" sz="2400" b="1" dirty="0" smtClean="0">
                <a:solidFill>
                  <a:schemeClr val="accent6"/>
                </a:solidFill>
                <a:latin typeface="+mj-lt"/>
              </a:rPr>
              <a:t>What is already available?  Where are the gaps?</a:t>
            </a:r>
            <a:endParaRPr lang="en-US" sz="2400" b="1" dirty="0">
              <a:solidFill>
                <a:schemeClr val="accent6"/>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359" y="133926"/>
            <a:ext cx="4762308" cy="37338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600" b="1" dirty="0" smtClean="0">
                <a:latin typeface="+mj-lt"/>
              </a:rPr>
              <a:t/>
            </a:r>
            <a:br>
              <a:rPr lang="en-US" sz="3600" b="1" dirty="0" smtClean="0">
                <a:latin typeface="+mj-lt"/>
              </a:rPr>
            </a:br>
            <a:r>
              <a:rPr lang="en-US" sz="3600" b="1" dirty="0" smtClean="0">
                <a:latin typeface="+mj-lt"/>
              </a:rPr>
              <a:t>Identifying Resources</a:t>
            </a:r>
            <a:br>
              <a:rPr lang="en-US" sz="3600" b="1" dirty="0" smtClean="0">
                <a:latin typeface="+mj-lt"/>
              </a:rPr>
            </a:br>
            <a:endParaRPr lang="en-US" sz="3600" b="1" dirty="0">
              <a:latin typeface="+mj-lt"/>
            </a:endParaRPr>
          </a:p>
        </p:txBody>
      </p:sp>
      <p:sp>
        <p:nvSpPr>
          <p:cNvPr id="3" name="Content Placeholder 2"/>
          <p:cNvSpPr>
            <a:spLocks noGrp="1"/>
          </p:cNvSpPr>
          <p:nvPr>
            <p:ph idx="1"/>
          </p:nvPr>
        </p:nvSpPr>
        <p:spPr>
          <a:xfrm>
            <a:off x="457200" y="1902575"/>
            <a:ext cx="8229600" cy="4097858"/>
          </a:xfrm>
        </p:spPr>
        <p:txBody>
          <a:bodyPr>
            <a:normAutofit fontScale="92500" lnSpcReduction="20000"/>
          </a:bodyPr>
          <a:lstStyle/>
          <a:p>
            <a:pPr algn="ctr">
              <a:buFont typeface="Wingdings" pitchFamily="2" charset="2"/>
              <a:buChar char="ü"/>
            </a:pPr>
            <a:r>
              <a:rPr lang="en-US" sz="2800" b="1" u="sng" dirty="0" smtClean="0">
                <a:latin typeface="+mj-lt"/>
              </a:rPr>
              <a:t>Identify the resources in the community</a:t>
            </a:r>
          </a:p>
          <a:p>
            <a:pPr marL="0" indent="0" algn="ctr">
              <a:buNone/>
            </a:pPr>
            <a:endParaRPr lang="en-US" sz="2800" b="1" u="sng" dirty="0" smtClean="0">
              <a:latin typeface="+mj-lt"/>
            </a:endParaRPr>
          </a:p>
          <a:p>
            <a:pPr lvl="1">
              <a:buFont typeface="Wingdings" panose="05000000000000000000" pitchFamily="2" charset="2"/>
              <a:buChar char="q"/>
            </a:pPr>
            <a:r>
              <a:rPr lang="en-US" sz="2400" b="1" dirty="0" smtClean="0">
                <a:latin typeface="+mj-lt"/>
              </a:rPr>
              <a:t>What resources are available already to meet the needs you are finding? </a:t>
            </a:r>
          </a:p>
          <a:p>
            <a:pPr lvl="2"/>
            <a:r>
              <a:rPr lang="en-US" sz="2000" dirty="0" smtClean="0">
                <a:solidFill>
                  <a:schemeClr val="accent2"/>
                </a:solidFill>
                <a:latin typeface="+mj-lt"/>
              </a:rPr>
              <a:t>Who is providing these resources?  </a:t>
            </a:r>
          </a:p>
          <a:p>
            <a:pPr marL="685800" lvl="2" indent="0">
              <a:buNone/>
            </a:pPr>
            <a:endParaRPr lang="en-US" sz="2000" dirty="0" smtClean="0">
              <a:latin typeface="+mj-lt"/>
            </a:endParaRPr>
          </a:p>
          <a:p>
            <a:pPr lvl="1">
              <a:buFont typeface="Wingdings" panose="05000000000000000000" pitchFamily="2" charset="2"/>
              <a:buChar char="q"/>
            </a:pPr>
            <a:r>
              <a:rPr lang="en-US" sz="2400" dirty="0" smtClean="0">
                <a:latin typeface="+mj-lt"/>
              </a:rPr>
              <a:t> </a:t>
            </a:r>
            <a:r>
              <a:rPr lang="en-US" sz="2400" b="1" dirty="0" smtClean="0">
                <a:latin typeface="+mj-lt"/>
              </a:rPr>
              <a:t>Where are they? </a:t>
            </a:r>
          </a:p>
          <a:p>
            <a:pPr lvl="2"/>
            <a:r>
              <a:rPr lang="en-US" sz="2000" dirty="0" smtClean="0">
                <a:solidFill>
                  <a:schemeClr val="accent2"/>
                </a:solidFill>
                <a:latin typeface="+mj-lt"/>
              </a:rPr>
              <a:t> Are the resources located in the same areas where needs are identified?</a:t>
            </a:r>
          </a:p>
          <a:p>
            <a:pPr marL="685800" lvl="2" indent="0">
              <a:buNone/>
            </a:pPr>
            <a:endParaRPr lang="en-US" sz="2000" dirty="0" smtClean="0">
              <a:latin typeface="+mj-lt"/>
            </a:endParaRPr>
          </a:p>
          <a:p>
            <a:pPr lvl="1">
              <a:buFont typeface="Wingdings" panose="05000000000000000000" pitchFamily="2" charset="2"/>
              <a:buChar char="q"/>
            </a:pPr>
            <a:r>
              <a:rPr lang="en-US" sz="2400" b="1" dirty="0" smtClean="0">
                <a:latin typeface="+mj-lt"/>
              </a:rPr>
              <a:t>Are they accessible to your customers?</a:t>
            </a:r>
          </a:p>
          <a:p>
            <a:pPr lvl="2"/>
            <a:r>
              <a:rPr lang="en-US" sz="2000" dirty="0" smtClean="0">
                <a:solidFill>
                  <a:schemeClr val="accent2"/>
                </a:solidFill>
                <a:latin typeface="+mj-lt"/>
              </a:rPr>
              <a:t>Are your customers eligible for the resources? </a:t>
            </a:r>
          </a:p>
          <a:p>
            <a:pPr lvl="2"/>
            <a:r>
              <a:rPr lang="en-US" sz="2000" dirty="0" smtClean="0">
                <a:solidFill>
                  <a:schemeClr val="accent2"/>
                </a:solidFill>
                <a:latin typeface="+mj-lt"/>
              </a:rPr>
              <a:t>Are they easy to access?</a:t>
            </a:r>
          </a:p>
          <a:p>
            <a:pPr lvl="1"/>
            <a:endParaRPr lang="en-US" sz="2400" dirty="0" smtClean="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570" y="4013120"/>
            <a:ext cx="7772400" cy="1362075"/>
          </a:xfrm>
        </p:spPr>
        <p:txBody>
          <a:bodyPr/>
          <a:lstStyle/>
          <a:p>
            <a:r>
              <a:rPr lang="en-US" dirty="0" smtClean="0">
                <a:latin typeface="+mj-lt"/>
              </a:rPr>
              <a:t>Identifying needs and setting priorities</a:t>
            </a:r>
            <a:endParaRPr lang="en-US" dirty="0">
              <a:latin typeface="+mj-lt"/>
            </a:endParaRPr>
          </a:p>
        </p:txBody>
      </p:sp>
      <p:sp>
        <p:nvSpPr>
          <p:cNvPr id="5" name="Text Placeholder 4"/>
          <p:cNvSpPr>
            <a:spLocks noGrp="1"/>
          </p:cNvSpPr>
          <p:nvPr>
            <p:ph type="body" idx="1"/>
          </p:nvPr>
        </p:nvSpPr>
        <p:spPr>
          <a:xfrm>
            <a:off x="722313" y="3798253"/>
            <a:ext cx="7772400" cy="1500187"/>
          </a:xfrm>
        </p:spPr>
        <p:txBody>
          <a:bodyPr>
            <a:normAutofit/>
          </a:bodyPr>
          <a:lstStyle/>
          <a:p>
            <a:pPr algn="ctr"/>
            <a:r>
              <a:rPr lang="en-US" sz="2400" b="1" dirty="0" smtClean="0">
                <a:solidFill>
                  <a:schemeClr val="accent6"/>
                </a:solidFill>
                <a:latin typeface="+mj-lt"/>
              </a:rPr>
              <a:t>You must make “information” out of the CNA data!</a:t>
            </a:r>
            <a:endParaRPr lang="en-US" sz="2400" b="1" dirty="0">
              <a:solidFill>
                <a:schemeClr val="accent6"/>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653" y="187447"/>
            <a:ext cx="4526066" cy="35340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So what do you know? </a:t>
            </a:r>
            <a:endParaRPr lang="en-US" sz="3600" b="1" dirty="0">
              <a:latin typeface="+mj-lt"/>
            </a:endParaRPr>
          </a:p>
        </p:txBody>
      </p:sp>
      <p:sp>
        <p:nvSpPr>
          <p:cNvPr id="3" name="Content Placeholder 2"/>
          <p:cNvSpPr>
            <a:spLocks noGrp="1"/>
          </p:cNvSpPr>
          <p:nvPr>
            <p:ph idx="1"/>
          </p:nvPr>
        </p:nvSpPr>
        <p:spPr>
          <a:xfrm>
            <a:off x="457200" y="2007870"/>
            <a:ext cx="8229600" cy="4221163"/>
          </a:xfrm>
        </p:spPr>
        <p:txBody>
          <a:bodyPr/>
          <a:lstStyle/>
          <a:p>
            <a:pPr marL="0" indent="0" algn="ctr">
              <a:buNone/>
            </a:pPr>
            <a:r>
              <a:rPr lang="en-US" sz="2800" dirty="0" smtClean="0">
                <a:latin typeface="+mj-lt"/>
              </a:rPr>
              <a:t>Remember we started this discussion asking:</a:t>
            </a:r>
          </a:p>
          <a:p>
            <a:pPr marL="0" indent="0" algn="ctr">
              <a:buNone/>
            </a:pPr>
            <a:r>
              <a:rPr lang="en-US" dirty="0" smtClean="0">
                <a:latin typeface="+mj-lt"/>
              </a:rPr>
              <a:t> </a:t>
            </a:r>
            <a:r>
              <a:rPr lang="en-US" b="1" u="sng" dirty="0" smtClean="0">
                <a:latin typeface="+mj-lt"/>
              </a:rPr>
              <a:t>What do you want to know and why do you want to know it?</a:t>
            </a:r>
          </a:p>
          <a:p>
            <a:pPr marL="0" indent="0" algn="ctr">
              <a:buNone/>
            </a:pPr>
            <a:endParaRPr lang="en-US" sz="1050" b="1" dirty="0" smtClean="0">
              <a:latin typeface="+mj-lt"/>
            </a:endParaRPr>
          </a:p>
          <a:p>
            <a:pPr lvl="1"/>
            <a:r>
              <a:rPr lang="en-US" dirty="0" smtClean="0">
                <a:latin typeface="+mj-lt"/>
              </a:rPr>
              <a:t>Does the data you collected provide you with answers?  </a:t>
            </a:r>
          </a:p>
          <a:p>
            <a:pPr lvl="1"/>
            <a:r>
              <a:rPr lang="en-US" b="1" i="1" dirty="0" smtClean="0">
                <a:solidFill>
                  <a:schemeClr val="accent2"/>
                </a:solidFill>
                <a:latin typeface="+mj-lt"/>
              </a:rPr>
              <a:t>It is up to you to help make meaning out of all this data</a:t>
            </a:r>
          </a:p>
          <a:p>
            <a:endParaRPr lang="en-US" dirty="0" smtClean="0">
              <a:latin typeface="+mj-lt"/>
            </a:endParaRPr>
          </a:p>
          <a:p>
            <a:r>
              <a:rPr lang="en-US" dirty="0" smtClean="0">
                <a:latin typeface="+mj-lt"/>
              </a:rPr>
              <a:t>Your next steps are to establish priorities and develop        </a:t>
            </a:r>
            <a:r>
              <a:rPr lang="en-US" b="1" dirty="0" smtClean="0">
                <a:latin typeface="+mj-lt"/>
              </a:rPr>
              <a:t>need statements</a:t>
            </a:r>
            <a:r>
              <a:rPr lang="en-US" dirty="0" smtClean="0">
                <a:latin typeface="+mj-lt"/>
              </a:rPr>
              <a:t> that will guide the Strategic Planning process</a:t>
            </a:r>
            <a:endParaRPr lang="en-US"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Prioritizing the Needs</a:t>
            </a:r>
            <a:endParaRPr lang="en-US" sz="3600" b="1" dirty="0">
              <a:latin typeface="+mj-lt"/>
            </a:endParaRPr>
          </a:p>
        </p:txBody>
      </p:sp>
      <p:sp>
        <p:nvSpPr>
          <p:cNvPr id="3" name="Content Placeholder 2"/>
          <p:cNvSpPr>
            <a:spLocks noGrp="1"/>
          </p:cNvSpPr>
          <p:nvPr>
            <p:ph idx="1"/>
          </p:nvPr>
        </p:nvSpPr>
        <p:spPr>
          <a:xfrm>
            <a:off x="691515" y="1973580"/>
            <a:ext cx="7760970" cy="4221163"/>
          </a:xfrm>
        </p:spPr>
        <p:txBody>
          <a:bodyPr>
            <a:normAutofit/>
          </a:bodyPr>
          <a:lstStyle/>
          <a:p>
            <a:r>
              <a:rPr lang="en-US" sz="3000" b="1" dirty="0" smtClean="0">
                <a:latin typeface="+mj-lt"/>
              </a:rPr>
              <a:t>Not every identified need will become a top priority for your agency even though it may be important</a:t>
            </a:r>
          </a:p>
          <a:p>
            <a:pPr lvl="1"/>
            <a:r>
              <a:rPr lang="en-US" sz="2400" dirty="0" smtClean="0">
                <a:solidFill>
                  <a:schemeClr val="accent2"/>
                </a:solidFill>
                <a:latin typeface="+mj-lt"/>
              </a:rPr>
              <a:t>Your agency does not have unlimited resources</a:t>
            </a:r>
          </a:p>
          <a:p>
            <a:pPr lvl="1"/>
            <a:r>
              <a:rPr lang="en-US" sz="2400" dirty="0" smtClean="0">
                <a:solidFill>
                  <a:schemeClr val="accent2"/>
                </a:solidFill>
                <a:latin typeface="+mj-lt"/>
              </a:rPr>
              <a:t>Some times the issue that raises to the top is something that the agency has not been addressing</a:t>
            </a:r>
          </a:p>
          <a:p>
            <a:pPr lvl="1"/>
            <a:r>
              <a:rPr lang="en-US" sz="2400" dirty="0" smtClean="0">
                <a:solidFill>
                  <a:schemeClr val="accent2"/>
                </a:solidFill>
                <a:latin typeface="+mj-lt"/>
              </a:rPr>
              <a:t>A top priority may be something outside the current mission of the agency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Who sets the Priorities? </a:t>
            </a:r>
            <a:endParaRPr lang="en-US" sz="3600" b="1" dirty="0">
              <a:latin typeface="+mj-lt"/>
            </a:endParaRPr>
          </a:p>
        </p:txBody>
      </p:sp>
      <p:sp>
        <p:nvSpPr>
          <p:cNvPr id="3" name="Content Placeholder 2"/>
          <p:cNvSpPr>
            <a:spLocks noGrp="1"/>
          </p:cNvSpPr>
          <p:nvPr>
            <p:ph idx="1"/>
          </p:nvPr>
        </p:nvSpPr>
        <p:spPr>
          <a:xfrm>
            <a:off x="457200" y="1824990"/>
            <a:ext cx="8229600" cy="4221163"/>
          </a:xfrm>
        </p:spPr>
        <p:txBody>
          <a:bodyPr>
            <a:normAutofit/>
          </a:bodyPr>
          <a:lstStyle/>
          <a:p>
            <a:pPr marL="0" indent="0">
              <a:buNone/>
            </a:pPr>
            <a:r>
              <a:rPr lang="en-US" sz="4400" i="1" dirty="0" smtClean="0">
                <a:solidFill>
                  <a:schemeClr val="accent6"/>
                </a:solidFill>
                <a:latin typeface="Arial Rounded MT Bold" panose="020F0704030504030204" pitchFamily="34" charset="0"/>
              </a:rPr>
              <a:t>“</a:t>
            </a:r>
            <a:r>
              <a:rPr lang="en-US" sz="3600" i="1" dirty="0" smtClean="0">
                <a:solidFill>
                  <a:schemeClr val="accent6"/>
                </a:solidFill>
                <a:latin typeface="+mj-lt"/>
              </a:rPr>
              <a:t>The role of leadership is to transform the complex situation into small pieces and prioritize them</a:t>
            </a:r>
            <a:r>
              <a:rPr lang="en-US" sz="4400" i="1" dirty="0">
                <a:solidFill>
                  <a:schemeClr val="accent6"/>
                </a:solidFill>
                <a:latin typeface="Arial Rounded MT Bold" panose="020F0704030504030204" pitchFamily="34" charset="0"/>
              </a:rPr>
              <a:t>”</a:t>
            </a:r>
          </a:p>
          <a:p>
            <a:pPr algn="r">
              <a:buNone/>
            </a:pPr>
            <a:r>
              <a:rPr lang="en-US" sz="2800" b="1" dirty="0" smtClean="0">
                <a:latin typeface="+mj-lt"/>
              </a:rPr>
              <a:t>- Carlos Ghosn</a:t>
            </a:r>
          </a:p>
          <a:p>
            <a:pPr marL="0" indent="0">
              <a:buNone/>
            </a:pPr>
            <a:endParaRPr lang="en-US" dirty="0" smtClean="0">
              <a:latin typeface="+mj-lt"/>
            </a:endParaRPr>
          </a:p>
          <a:p>
            <a:r>
              <a:rPr lang="en-US" dirty="0" smtClean="0">
                <a:latin typeface="+mj-lt"/>
              </a:rPr>
              <a:t>How does your board make the leadership decisions? </a:t>
            </a:r>
          </a:p>
          <a:p>
            <a:r>
              <a:rPr lang="en-US" dirty="0" smtClean="0">
                <a:latin typeface="+mj-lt"/>
              </a:rPr>
              <a:t>What happens when there are different opinions about what is most important? </a:t>
            </a:r>
            <a:endParaRPr lang="en-US"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Identifying Need Statements</a:t>
            </a:r>
            <a:endParaRPr lang="en-US" sz="3600" b="1" dirty="0">
              <a:latin typeface="+mj-lt"/>
            </a:endParaRPr>
          </a:p>
        </p:txBody>
      </p:sp>
      <p:sp>
        <p:nvSpPr>
          <p:cNvPr id="3" name="Content Placeholder 2"/>
          <p:cNvSpPr>
            <a:spLocks noGrp="1"/>
          </p:cNvSpPr>
          <p:nvPr>
            <p:ph idx="1"/>
          </p:nvPr>
        </p:nvSpPr>
        <p:spPr>
          <a:xfrm>
            <a:off x="457200" y="1824990"/>
            <a:ext cx="8229600" cy="4221163"/>
          </a:xfrm>
        </p:spPr>
        <p:txBody>
          <a:bodyPr>
            <a:normAutofit/>
          </a:bodyPr>
          <a:lstStyle/>
          <a:p>
            <a:r>
              <a:rPr lang="en-US" b="1" dirty="0" smtClean="0">
                <a:solidFill>
                  <a:srgbClr val="FF0000"/>
                </a:solidFill>
                <a:latin typeface="+mj-lt"/>
              </a:rPr>
              <a:t>Don’t</a:t>
            </a:r>
            <a:r>
              <a:rPr lang="en-US" b="1" dirty="0" smtClean="0">
                <a:latin typeface="+mj-lt"/>
              </a:rPr>
              <a:t> just say “housing is a top need”</a:t>
            </a:r>
          </a:p>
          <a:p>
            <a:pPr lvl="1"/>
            <a:r>
              <a:rPr lang="en-US" sz="2000" dirty="0" smtClean="0">
                <a:solidFill>
                  <a:schemeClr val="accent2"/>
                </a:solidFill>
                <a:latin typeface="+mj-lt"/>
              </a:rPr>
              <a:t>You must be very specific about how the “housing”  need is defined as that will set the path to solution</a:t>
            </a:r>
          </a:p>
          <a:p>
            <a:pPr lvl="1"/>
            <a:r>
              <a:rPr lang="en-US" sz="2000" dirty="0" smtClean="0">
                <a:solidFill>
                  <a:schemeClr val="accent2"/>
                </a:solidFill>
                <a:latin typeface="+mj-lt"/>
              </a:rPr>
              <a:t>Your community may need more affordable housing units, or families may be at risk of eviction, or agency doesn’t have sufficient staff to provide needed services</a:t>
            </a:r>
          </a:p>
          <a:p>
            <a:pPr marL="342900" lvl="1" indent="0">
              <a:buNone/>
            </a:pPr>
            <a:endParaRPr lang="en-US" sz="1200" dirty="0" smtClean="0">
              <a:solidFill>
                <a:schemeClr val="accent2"/>
              </a:solidFill>
              <a:latin typeface="+mj-lt"/>
            </a:endParaRPr>
          </a:p>
          <a:p>
            <a:r>
              <a:rPr lang="en-US" b="1" dirty="0" smtClean="0">
                <a:latin typeface="+mj-lt"/>
              </a:rPr>
              <a:t>Provide enough information so anyone can tell what level of need is being represented</a:t>
            </a:r>
          </a:p>
          <a:p>
            <a:pPr marL="0" indent="0">
              <a:buNone/>
            </a:pPr>
            <a:endParaRPr lang="en-US" sz="1200" dirty="0" smtClean="0">
              <a:latin typeface="+mj-lt"/>
            </a:endParaRPr>
          </a:p>
          <a:p>
            <a:r>
              <a:rPr lang="en-US" b="1" dirty="0" smtClean="0">
                <a:latin typeface="+mj-lt"/>
              </a:rPr>
              <a:t>Don’t characterize the need as “a need is for  service.”   Rather say what the need is  </a:t>
            </a:r>
          </a:p>
          <a:p>
            <a:endParaRPr 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685800" y="381000"/>
            <a:ext cx="8001000" cy="6477000"/>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3</a:t>
            </a:fld>
            <a:endParaRPr lang="en-US"/>
          </a:p>
        </p:txBody>
      </p:sp>
      <p:sp>
        <p:nvSpPr>
          <p:cNvPr id="7" name="5-Point Star 6"/>
          <p:cNvSpPr/>
          <p:nvPr/>
        </p:nvSpPr>
        <p:spPr>
          <a:xfrm>
            <a:off x="5702531" y="1230284"/>
            <a:ext cx="615141" cy="106402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57449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46"/>
            <a:ext cx="8229600" cy="1143000"/>
          </a:xfrm>
        </p:spPr>
        <p:txBody>
          <a:bodyPr>
            <a:normAutofit/>
          </a:bodyPr>
          <a:lstStyle/>
          <a:p>
            <a:r>
              <a:rPr lang="en-US" sz="3600" b="1" dirty="0" smtClean="0">
                <a:latin typeface="+mj-lt"/>
              </a:rPr>
              <a:t>Taking Action</a:t>
            </a:r>
            <a:endParaRPr lang="en-US" sz="3600" b="1" dirty="0">
              <a:latin typeface="+mj-lt"/>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smtClean="0">
                <a:latin typeface="+mj-lt"/>
              </a:rPr>
              <a:t>Strive to have an agency wide comprehensive CNA </a:t>
            </a:r>
          </a:p>
          <a:p>
            <a:pPr lvl="1"/>
            <a:r>
              <a:rPr lang="en-US" i="1" dirty="0" smtClean="0">
                <a:solidFill>
                  <a:schemeClr val="accent2"/>
                </a:solidFill>
                <a:latin typeface="+mj-lt"/>
              </a:rPr>
              <a:t>Combining the data from Assessments that might be done for a specific focus, or by a partner </a:t>
            </a:r>
          </a:p>
          <a:p>
            <a:pPr marL="342900" lvl="1" indent="0">
              <a:buNone/>
            </a:pPr>
            <a:endParaRPr lang="en-US" sz="1100" dirty="0" smtClean="0">
              <a:latin typeface="+mj-lt"/>
            </a:endParaRPr>
          </a:p>
          <a:p>
            <a:pPr>
              <a:buFont typeface="Wingdings" panose="05000000000000000000" pitchFamily="2" charset="2"/>
              <a:buChar char="q"/>
            </a:pPr>
            <a:r>
              <a:rPr lang="en-US" b="1" dirty="0" smtClean="0">
                <a:latin typeface="+mj-lt"/>
              </a:rPr>
              <a:t>Approve the CNA and record the Board action</a:t>
            </a:r>
          </a:p>
          <a:p>
            <a:pPr>
              <a:buFont typeface="Wingdings" panose="05000000000000000000" pitchFamily="2" charset="2"/>
              <a:buChar char="q"/>
            </a:pPr>
            <a:endParaRPr lang="en-US" sz="1100" b="1" dirty="0" smtClean="0">
              <a:latin typeface="+mj-lt"/>
            </a:endParaRPr>
          </a:p>
          <a:p>
            <a:pPr>
              <a:buFont typeface="Wingdings" panose="05000000000000000000" pitchFamily="2" charset="2"/>
              <a:buChar char="q"/>
            </a:pPr>
            <a:r>
              <a:rPr lang="en-US" b="1" dirty="0" smtClean="0">
                <a:latin typeface="+mj-lt"/>
              </a:rPr>
              <a:t>Identify a Planning Committee who will take the assessment data to consider in developing an agency wide strategic plan</a:t>
            </a:r>
          </a:p>
          <a:p>
            <a:pPr>
              <a:buFont typeface="Wingdings" panose="05000000000000000000" pitchFamily="2" charset="2"/>
              <a:buChar char="q"/>
            </a:pPr>
            <a:endParaRPr lang="en-US" sz="1100" b="1" dirty="0" smtClean="0">
              <a:latin typeface="+mj-lt"/>
            </a:endParaRPr>
          </a:p>
          <a:p>
            <a:pPr>
              <a:buFont typeface="Wingdings" panose="05000000000000000000" pitchFamily="2" charset="2"/>
              <a:buChar char="q"/>
            </a:pPr>
            <a:r>
              <a:rPr lang="en-US" b="1" dirty="0" smtClean="0">
                <a:latin typeface="+mj-lt"/>
              </a:rPr>
              <a:t>Use the data to inform your local Theory of Change </a:t>
            </a:r>
          </a:p>
          <a:p>
            <a:endParaRPr lang="en-U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What is a Community Needs Assessment? </a:t>
            </a:r>
            <a:endParaRPr lang="en-US" sz="3600" b="1" dirty="0">
              <a:latin typeface="+mj-lt"/>
            </a:endParaRPr>
          </a:p>
        </p:txBody>
      </p:sp>
      <p:sp>
        <p:nvSpPr>
          <p:cNvPr id="3" name="Content Placeholder 2"/>
          <p:cNvSpPr>
            <a:spLocks noGrp="1"/>
          </p:cNvSpPr>
          <p:nvPr>
            <p:ph idx="1"/>
          </p:nvPr>
        </p:nvSpPr>
        <p:spPr/>
        <p:txBody>
          <a:bodyPr>
            <a:normAutofit lnSpcReduction="10000"/>
          </a:bodyPr>
          <a:lstStyle/>
          <a:p>
            <a:r>
              <a:rPr lang="en-US" dirty="0" smtClean="0">
                <a:latin typeface="+mj-lt"/>
              </a:rPr>
              <a:t>A systematic process for creating a profile of the needs &amp; resources of a given </a:t>
            </a:r>
            <a:r>
              <a:rPr lang="en-US" b="1" dirty="0" smtClean="0">
                <a:latin typeface="+mj-lt"/>
              </a:rPr>
              <a:t>community </a:t>
            </a:r>
            <a:r>
              <a:rPr lang="en-US" dirty="0" smtClean="0">
                <a:latin typeface="+mj-lt"/>
              </a:rPr>
              <a:t>or </a:t>
            </a:r>
            <a:r>
              <a:rPr lang="en-US" b="1" dirty="0" smtClean="0">
                <a:latin typeface="+mj-lt"/>
              </a:rPr>
              <a:t>target population</a:t>
            </a:r>
            <a:endParaRPr lang="en-US" dirty="0" smtClean="0">
              <a:latin typeface="+mj-lt"/>
            </a:endParaRPr>
          </a:p>
          <a:p>
            <a:endParaRPr lang="en-US" sz="1100" dirty="0" smtClean="0">
              <a:latin typeface="+mj-lt"/>
            </a:endParaRPr>
          </a:p>
          <a:p>
            <a:r>
              <a:rPr lang="en-US" dirty="0">
                <a:latin typeface="+mj-lt"/>
              </a:rPr>
              <a:t>A</a:t>
            </a:r>
            <a:r>
              <a:rPr lang="en-US" dirty="0" smtClean="0">
                <a:latin typeface="+mj-lt"/>
              </a:rPr>
              <a:t> process that produces a clear </a:t>
            </a:r>
            <a:r>
              <a:rPr lang="en-US" b="1" dirty="0" smtClean="0">
                <a:latin typeface="+mj-lt"/>
              </a:rPr>
              <a:t>description of the specific causes &amp; conditions of poverty </a:t>
            </a:r>
            <a:r>
              <a:rPr lang="en-US" dirty="0" smtClean="0">
                <a:latin typeface="+mj-lt"/>
              </a:rPr>
              <a:t>that are facing individuals and families in a given community</a:t>
            </a:r>
          </a:p>
          <a:p>
            <a:endParaRPr lang="en-US" sz="1000" dirty="0" smtClean="0">
              <a:latin typeface="+mj-lt"/>
            </a:endParaRPr>
          </a:p>
          <a:p>
            <a:r>
              <a:rPr lang="en-US" dirty="0" smtClean="0">
                <a:latin typeface="+mj-lt"/>
              </a:rPr>
              <a:t>The community needs assessment process </a:t>
            </a:r>
            <a:r>
              <a:rPr lang="en-US" b="1" dirty="0" smtClean="0">
                <a:latin typeface="+mj-lt"/>
              </a:rPr>
              <a:t>takes into consideration the existing resources </a:t>
            </a:r>
            <a:r>
              <a:rPr lang="en-US" dirty="0" smtClean="0">
                <a:latin typeface="+mj-lt"/>
              </a:rPr>
              <a:t>available in the community to meet the needs of its residents with low income, and the gaps in existing resources that are preventing economic mobility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74626"/>
            <a:ext cx="8229600" cy="1143000"/>
          </a:xfrm>
        </p:spPr>
        <p:txBody>
          <a:bodyPr>
            <a:noAutofit/>
          </a:bodyPr>
          <a:lstStyle/>
          <a:p>
            <a:r>
              <a:rPr lang="en-US" sz="3600" b="1" dirty="0" smtClean="0">
                <a:latin typeface="+mj-lt"/>
              </a:rPr>
              <a:t>What is the Purpose of a</a:t>
            </a:r>
            <a:br>
              <a:rPr lang="en-US" sz="3600" b="1" dirty="0" smtClean="0">
                <a:latin typeface="+mj-lt"/>
              </a:rPr>
            </a:br>
            <a:r>
              <a:rPr lang="en-US" sz="3600" b="1" dirty="0" smtClean="0">
                <a:latin typeface="+mj-lt"/>
              </a:rPr>
              <a:t> Community Needs Assessment? </a:t>
            </a:r>
            <a:endParaRPr lang="en-US" sz="3600"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Using the information from a local community needs assessment will assure that each Community Action Association </a:t>
            </a:r>
            <a:r>
              <a:rPr lang="en-US" sz="2800" b="1" dirty="0" smtClean="0">
                <a:latin typeface="+mj-lt"/>
              </a:rPr>
              <a:t>is focusing its resources on the unique circumstances </a:t>
            </a:r>
            <a:r>
              <a:rPr lang="en-US" sz="2800" dirty="0" smtClean="0">
                <a:latin typeface="+mj-lt"/>
              </a:rPr>
              <a:t>in their own community</a:t>
            </a:r>
          </a:p>
          <a:p>
            <a:endParaRPr lang="en-US" sz="2800" dirty="0" smtClean="0">
              <a:latin typeface="+mj-lt"/>
            </a:endParaRPr>
          </a:p>
          <a:p>
            <a:r>
              <a:rPr lang="en-US" sz="2800" dirty="0" smtClean="0">
                <a:latin typeface="+mj-lt"/>
              </a:rPr>
              <a:t>Assessing existing resources in the community helps avoid duplication of services, and thus allows the most effective use of the agency’s own resources</a:t>
            </a:r>
          </a:p>
          <a:p>
            <a:endParaRPr lang="en-US" sz="2800" dirty="0" smtClean="0">
              <a:latin typeface="+mj-lt"/>
            </a:endParaRPr>
          </a:p>
          <a:p>
            <a:endParaRPr lang="en-US" sz="2800" dirty="0" smtClean="0">
              <a:latin typeface="+mj-lt"/>
            </a:endParaRPr>
          </a:p>
          <a:p>
            <a:pPr>
              <a:buNone/>
            </a:pPr>
            <a:endParaRPr lang="en-US" sz="2800" dirty="0" smtClean="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The Community</a:t>
            </a:r>
            <a:endParaRPr lang="en-US" sz="3600"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Each agency identifies the community and the population they are assessing</a:t>
            </a:r>
            <a:endParaRPr lang="en-US" sz="2800" dirty="0">
              <a:latin typeface="+mj-lt"/>
            </a:endParaRPr>
          </a:p>
          <a:p>
            <a:pPr lvl="1"/>
            <a:r>
              <a:rPr lang="en-US" sz="2500" b="1" i="1" dirty="0" smtClean="0">
                <a:solidFill>
                  <a:schemeClr val="accent2"/>
                </a:solidFill>
                <a:latin typeface="+mj-lt"/>
              </a:rPr>
              <a:t>The focus of the assessment will be on the low-income population in the community</a:t>
            </a:r>
            <a:r>
              <a:rPr lang="en-US" sz="2500" dirty="0" smtClean="0">
                <a:latin typeface="+mj-lt"/>
              </a:rPr>
              <a:t>, but it will be important to know what the norms are in the identified community as a comparison</a:t>
            </a:r>
            <a:endParaRPr lang="en-US" sz="25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555" y="4427537"/>
            <a:ext cx="504825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n-lt"/>
              </a:rPr>
              <a:t>Who Will Be Involved in </a:t>
            </a:r>
            <a:br>
              <a:rPr lang="en-US" sz="3600" b="1" dirty="0" smtClean="0">
                <a:latin typeface="+mn-lt"/>
              </a:rPr>
            </a:br>
            <a:r>
              <a:rPr lang="en-US" sz="3600" b="1" dirty="0" smtClean="0">
                <a:latin typeface="+mn-lt"/>
              </a:rPr>
              <a:t>Conducting the Assessment? </a:t>
            </a:r>
            <a:endParaRPr lang="en-US" sz="3600" b="1" dirty="0">
              <a:latin typeface="+mn-lt"/>
            </a:endParaRPr>
          </a:p>
        </p:txBody>
      </p:sp>
      <p:sp>
        <p:nvSpPr>
          <p:cNvPr id="3" name="Content Placeholder 2"/>
          <p:cNvSpPr>
            <a:spLocks noGrp="1"/>
          </p:cNvSpPr>
          <p:nvPr>
            <p:ph idx="1"/>
          </p:nvPr>
        </p:nvSpPr>
        <p:spPr>
          <a:xfrm>
            <a:off x="480060" y="1893570"/>
            <a:ext cx="8229600" cy="4221163"/>
          </a:xfrm>
        </p:spPr>
        <p:txBody>
          <a:bodyPr/>
          <a:lstStyle/>
          <a:p>
            <a:r>
              <a:rPr lang="en-US" sz="3600" dirty="0" smtClean="0">
                <a:latin typeface="+mn-lt"/>
              </a:rPr>
              <a:t>Identify and assemble a diverse Assessment Team -- </a:t>
            </a:r>
            <a:r>
              <a:rPr lang="en-US" sz="3600" b="1" i="1" dirty="0" smtClean="0">
                <a:solidFill>
                  <a:schemeClr val="accent2"/>
                </a:solidFill>
                <a:latin typeface="+mn-lt"/>
              </a:rPr>
              <a:t>including board members or a committee of the board</a:t>
            </a:r>
          </a:p>
          <a:p>
            <a:endParaRPr lang="en-US" sz="3600" dirty="0" smtClean="0">
              <a:latin typeface="+mn-lt"/>
            </a:endParaRPr>
          </a:p>
          <a:p>
            <a:r>
              <a:rPr lang="en-US" sz="3600" dirty="0" smtClean="0">
                <a:latin typeface="+mn-lt"/>
              </a:rPr>
              <a:t>Identify what role each team member will play in the assessment process</a:t>
            </a:r>
          </a:p>
          <a:p>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sz="2800" b="1" dirty="0" smtClean="0">
                <a:latin typeface="+mj-lt"/>
              </a:rPr>
              <a:t>Identifying Appropriate Quantitative (Statistical) Data</a:t>
            </a:r>
          </a:p>
          <a:p>
            <a:pPr>
              <a:buFont typeface="Wingdings" panose="05000000000000000000" pitchFamily="2" charset="2"/>
              <a:buChar char="q"/>
            </a:pPr>
            <a:r>
              <a:rPr lang="en-US" sz="2800" b="1" dirty="0" smtClean="0">
                <a:latin typeface="+mj-lt"/>
              </a:rPr>
              <a:t>Gathering Qualitative Data </a:t>
            </a:r>
          </a:p>
          <a:p>
            <a:pPr>
              <a:buFont typeface="Wingdings" panose="05000000000000000000" pitchFamily="2" charset="2"/>
              <a:buChar char="q"/>
            </a:pPr>
            <a:r>
              <a:rPr lang="en-US" sz="2800" b="1" dirty="0" smtClean="0">
                <a:latin typeface="+mj-lt"/>
              </a:rPr>
              <a:t>Considering Agency Data </a:t>
            </a:r>
          </a:p>
          <a:p>
            <a:pPr>
              <a:buFont typeface="Wingdings" panose="05000000000000000000" pitchFamily="2" charset="2"/>
              <a:buChar char="q"/>
            </a:pPr>
            <a:r>
              <a:rPr lang="en-US" sz="2800" b="1" dirty="0" smtClean="0">
                <a:latin typeface="+mj-lt"/>
              </a:rPr>
              <a:t>Understanding the Resources and Assets in the Community</a:t>
            </a:r>
          </a:p>
          <a:p>
            <a:pPr>
              <a:buFont typeface="Wingdings" panose="05000000000000000000" pitchFamily="2" charset="2"/>
              <a:buChar char="q"/>
            </a:pPr>
            <a:r>
              <a:rPr lang="en-US" sz="2800" b="1" dirty="0" smtClean="0">
                <a:latin typeface="+mj-lt"/>
              </a:rPr>
              <a:t>Using Customer Satisfaction Data to Identify Agency Needs</a:t>
            </a:r>
          </a:p>
        </p:txBody>
      </p:sp>
      <p:sp>
        <p:nvSpPr>
          <p:cNvPr id="3" name="Title 2"/>
          <p:cNvSpPr>
            <a:spLocks noGrp="1"/>
          </p:cNvSpPr>
          <p:nvPr>
            <p:ph type="title"/>
          </p:nvPr>
        </p:nvSpPr>
        <p:spPr/>
        <p:txBody>
          <a:bodyPr>
            <a:normAutofit/>
          </a:bodyPr>
          <a:lstStyle/>
          <a:p>
            <a:r>
              <a:rPr lang="en-US" sz="3600" b="1" dirty="0" smtClean="0">
                <a:latin typeface="+mj-lt"/>
              </a:rPr>
              <a:t>Different Parts to the Assessment</a:t>
            </a:r>
            <a:endParaRPr lang="en-US" sz="36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5701" y="4204111"/>
            <a:ext cx="7772400" cy="1362075"/>
          </a:xfrm>
        </p:spPr>
        <p:txBody>
          <a:bodyPr>
            <a:normAutofit/>
          </a:bodyPr>
          <a:lstStyle/>
          <a:p>
            <a:r>
              <a:rPr lang="en-US" sz="3600" dirty="0" smtClean="0">
                <a:latin typeface="+mj-lt"/>
              </a:rPr>
              <a:t>QUANTITATIVE DATA</a:t>
            </a:r>
            <a:endParaRPr lang="en-US" sz="3600" dirty="0">
              <a:latin typeface="+mj-lt"/>
            </a:endParaRPr>
          </a:p>
        </p:txBody>
      </p:sp>
      <p:sp>
        <p:nvSpPr>
          <p:cNvPr id="5" name="Text Placeholder 4"/>
          <p:cNvSpPr>
            <a:spLocks noGrp="1"/>
          </p:cNvSpPr>
          <p:nvPr>
            <p:ph type="body" idx="1"/>
          </p:nvPr>
        </p:nvSpPr>
        <p:spPr>
          <a:xfrm>
            <a:off x="733743" y="4392613"/>
            <a:ext cx="7772400" cy="1500187"/>
          </a:xfrm>
        </p:spPr>
        <p:txBody>
          <a:bodyPr>
            <a:normAutofit/>
          </a:bodyPr>
          <a:lstStyle/>
          <a:p>
            <a:pPr algn="ctr"/>
            <a:r>
              <a:rPr lang="en-US" sz="2400" dirty="0" smtClean="0">
                <a:solidFill>
                  <a:schemeClr val="accent6"/>
                </a:solidFill>
                <a:latin typeface="+mj-lt"/>
              </a:rPr>
              <a:t>What statistics are important?  </a:t>
            </a:r>
          </a:p>
          <a:p>
            <a:pPr algn="ctr"/>
            <a:r>
              <a:rPr lang="en-US" sz="2400" dirty="0" smtClean="0">
                <a:solidFill>
                  <a:schemeClr val="accent6"/>
                </a:solidFill>
                <a:latin typeface="+mj-lt"/>
              </a:rPr>
              <a:t>How can they be presented? </a:t>
            </a:r>
            <a:endParaRPr lang="en-US" sz="2400" dirty="0">
              <a:solidFill>
                <a:schemeClr val="accent6"/>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 y="0"/>
            <a:ext cx="9113330" cy="35318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OMA NG Video Series 2">
  <a:themeElements>
    <a:clrScheme name="CAP">
      <a:dk1>
        <a:srgbClr val="000000"/>
      </a:dk1>
      <a:lt1>
        <a:srgbClr val="FFFFFF"/>
      </a:lt1>
      <a:dk2>
        <a:srgbClr val="545454"/>
      </a:dk2>
      <a:lt2>
        <a:srgbClr val="BFBFBF"/>
      </a:lt2>
      <a:accent1>
        <a:srgbClr val="005288"/>
      </a:accent1>
      <a:accent2>
        <a:srgbClr val="C80452"/>
      </a:accent2>
      <a:accent3>
        <a:srgbClr val="6C87B5"/>
      </a:accent3>
      <a:accent4>
        <a:srgbClr val="72993C"/>
      </a:accent4>
      <a:accent5>
        <a:srgbClr val="871E2E"/>
      </a:accent5>
      <a:accent6>
        <a:srgbClr val="005288"/>
      </a:accent6>
      <a:hlink>
        <a:srgbClr val="6C87B5"/>
      </a:hlink>
      <a:folHlink>
        <a:srgbClr val="7299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OMA NG Video Series 2" id="{1CB16A68-2217-46D9-8930-02F302E8326D}" vid="{BAE5D03E-8222-46E5-8FC6-CE34C9FE9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ROMA NG Video Series 2</Template>
  <TotalTime>3216</TotalTime>
  <Words>4878</Words>
  <Application>Microsoft Office PowerPoint</Application>
  <PresentationFormat>On-screen Show (4:3)</PresentationFormat>
  <Paragraphs>413</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Rounded MT Bold</vt:lpstr>
      <vt:lpstr>Calibri</vt:lpstr>
      <vt:lpstr>Calibri Light</vt:lpstr>
      <vt:lpstr>Wingdings</vt:lpstr>
      <vt:lpstr>ROMA NG Video Series 2</vt:lpstr>
      <vt:lpstr>Community Needs Assessment  for Boards</vt:lpstr>
      <vt:lpstr>Implementing ROMA –  A Video Series for CAA Boards </vt:lpstr>
      <vt:lpstr>PowerPoint Presentation</vt:lpstr>
      <vt:lpstr>What is a Community Needs Assessment? </vt:lpstr>
      <vt:lpstr>What is the Purpose of a  Community Needs Assessment? </vt:lpstr>
      <vt:lpstr>The Community</vt:lpstr>
      <vt:lpstr>Who Will Be Involved in  Conducting the Assessment? </vt:lpstr>
      <vt:lpstr>Different Parts to the Assessment</vt:lpstr>
      <vt:lpstr>QUANTITATIVE DATA</vt:lpstr>
      <vt:lpstr> The Statistics:  Using Community Commons </vt:lpstr>
      <vt:lpstr>Maps, Charts and Graphs</vt:lpstr>
      <vt:lpstr> Sorting the Quantitative Data </vt:lpstr>
      <vt:lpstr>QUALITATIVE DATA </vt:lpstr>
      <vt:lpstr>Getting Qualitative Data</vt:lpstr>
      <vt:lpstr>Customer Input about Community Needs</vt:lpstr>
      <vt:lpstr>Get Input From: </vt:lpstr>
      <vt:lpstr>Agency data</vt:lpstr>
      <vt:lpstr>Agency Capacity</vt:lpstr>
      <vt:lpstr>An Engaged Tripartite Board</vt:lpstr>
      <vt:lpstr>Fiscal Data</vt:lpstr>
      <vt:lpstr>Customer satisfaction</vt:lpstr>
      <vt:lpstr>Customer Satisfaction</vt:lpstr>
      <vt:lpstr>Resources and assets</vt:lpstr>
      <vt:lpstr> Identifying Resources </vt:lpstr>
      <vt:lpstr>Identifying needs and setting priorities</vt:lpstr>
      <vt:lpstr>So what do you know? </vt:lpstr>
      <vt:lpstr>Prioritizing the Needs</vt:lpstr>
      <vt:lpstr>Who sets the Priorities? </vt:lpstr>
      <vt:lpstr>Identifying Need Statements</vt:lpstr>
      <vt:lpstr>Taking Action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boards</dc:title>
  <dc:creator>ANCRT</dc:creator>
  <cp:lastModifiedBy>Hyacinth McKinley</cp:lastModifiedBy>
  <cp:revision>280</cp:revision>
  <dcterms:created xsi:type="dcterms:W3CDTF">2017-09-07T19:59:37Z</dcterms:created>
  <dcterms:modified xsi:type="dcterms:W3CDTF">2018-06-20T15:35:55Z</dcterms:modified>
</cp:coreProperties>
</file>