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27" r:id="rId2"/>
    <p:sldId id="557" r:id="rId3"/>
    <p:sldId id="528" r:id="rId4"/>
    <p:sldId id="529" r:id="rId5"/>
    <p:sldId id="546" r:id="rId6"/>
    <p:sldId id="547" r:id="rId7"/>
    <p:sldId id="548" r:id="rId8"/>
    <p:sldId id="549" r:id="rId9"/>
    <p:sldId id="550" r:id="rId10"/>
    <p:sldId id="551" r:id="rId11"/>
    <p:sldId id="552" r:id="rId12"/>
    <p:sldId id="555" r:id="rId13"/>
    <p:sldId id="553" r:id="rId14"/>
    <p:sldId id="530" r:id="rId15"/>
    <p:sldId id="531" r:id="rId16"/>
    <p:sldId id="532" r:id="rId17"/>
    <p:sldId id="533" r:id="rId18"/>
    <p:sldId id="534" r:id="rId19"/>
    <p:sldId id="535" r:id="rId20"/>
    <p:sldId id="536" r:id="rId21"/>
    <p:sldId id="538" r:id="rId22"/>
    <p:sldId id="539" r:id="rId23"/>
    <p:sldId id="540" r:id="rId24"/>
    <p:sldId id="541" r:id="rId25"/>
    <p:sldId id="544" r:id="rId26"/>
    <p:sldId id="5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xmlns="" userId="Jackie Orr" providerId="None"/>
      </p:ext>
    </p:extLst>
  </p:cmAuthor>
  <p:cmAuthor id="2" name="Hyacinth McKinley" initials="HM" lastIdx="1" clrIdx="1">
    <p:extLst>
      <p:ext uri="{19B8F6BF-5375-455C-9EA6-DF929625EA0E}">
        <p15:presenceInfo xmlns:p15="http://schemas.microsoft.com/office/powerpoint/2012/main" xmlns="" userId="S-1-5-21-1618548330-2045767669-182539909-2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71884" autoAdjust="0"/>
  </p:normalViewPr>
  <p:slideViewPr>
    <p:cSldViewPr snapToGrid="0">
      <p:cViewPr varScale="1">
        <p:scale>
          <a:sx n="65" d="100"/>
          <a:sy n="65" d="100"/>
        </p:scale>
        <p:origin x="-17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dgm:spPr/>
      <dgm:t>
        <a:bodyPr/>
        <a:lstStyle/>
        <a:p>
          <a:r>
            <a:rPr lang="en-US" dirty="0" smtClean="0"/>
            <a:t>Introduction to Implementing ROMA for Boards</a:t>
          </a:r>
          <a:endParaRPr lang="en-US"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dgm:spPr/>
      <dgm:t>
        <a:bodyPr/>
        <a:lstStyle/>
        <a:p>
          <a:r>
            <a:rPr lang="en-US" dirty="0" smtClean="0"/>
            <a:t>Creating a Local Theory of Change</a:t>
          </a:r>
          <a:endParaRPr lang="en-US"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dgm:spPr/>
      <dgm:t>
        <a:bodyPr/>
        <a:lstStyle/>
        <a:p>
          <a:pPr algn="ctr"/>
          <a:r>
            <a:rPr lang="en-US" dirty="0" smtClean="0"/>
            <a:t>Strategic Planning</a:t>
          </a:r>
          <a:endParaRPr lang="en-US"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dgm:spPr/>
      <dgm:t>
        <a:bodyPr/>
        <a:lstStyle/>
        <a:p>
          <a:r>
            <a:rPr lang="en-US" dirty="0" smtClean="0"/>
            <a:t>Implementation of Services and Strategies</a:t>
          </a:r>
          <a:endParaRPr lang="en-US"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dgm:spPr/>
      <dgm:t>
        <a:bodyPr/>
        <a:lstStyle/>
        <a:p>
          <a:r>
            <a:rPr lang="en-US" dirty="0" smtClean="0"/>
            <a:t>Observing and Reporting Results</a:t>
          </a:r>
          <a:endParaRPr lang="en-US"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dgm:spPr/>
      <dgm:t>
        <a:bodyPr/>
        <a:lstStyle/>
        <a:p>
          <a:r>
            <a:rPr lang="en-US" dirty="0" smtClean="0"/>
            <a:t>Community Needs Assessments</a:t>
          </a:r>
          <a:endParaRPr lang="en-US"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dgm:spPr/>
      <dgm:t>
        <a:bodyPr/>
        <a:lstStyle/>
        <a:p>
          <a:r>
            <a:rPr lang="en-US" dirty="0" smtClean="0"/>
            <a:t>Analysis and Evaluation</a:t>
          </a:r>
          <a:endParaRPr lang="en-US"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LinFactX="9268" custLinFactNeighborX="100000" custLinFactNeighborY="-43256">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83990" custScaleY="86267" custLinFactX="-5418" custLinFactNeighborX="-100000" custLinFactNeighborY="43756">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ScaleX="74741" custScaleY="89154" custLinFactNeighborX="18918" custLinFactNeighborY="42561">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ScaleX="87239" custScaleY="90157" custLinFactNeighborX="66511" custLinFactNeighborY="6544">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ScaleX="88582" custScaleY="91476" custLinFactNeighborX="59398" custLinFactNeighborY="5130">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ScaleX="82808" custScaleY="102623" custLinFactX="-49716" custLinFactY="4509" custLinFactNeighborX="-100000" custLinFactNeighborY="100000">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X="78734" custScaleY="99770" custLinFactX="2620" custLinFactNeighborX="100000" custLinFactNeighborY="-17944">
        <dgm:presLayoutVars>
          <dgm:bulletEnabled val="1"/>
        </dgm:presLayoutVars>
      </dgm:prSet>
      <dgm:spPr/>
      <dgm:t>
        <a:bodyPr/>
        <a:lstStyle/>
        <a:p>
          <a:endParaRPr lang="en-US"/>
        </a:p>
      </dgm:t>
    </dgm:pt>
  </dgm:ptLst>
  <dgm:cxnLst>
    <dgm:cxn modelId="{04561B04-204A-4B05-A498-3570B522BCDD}" type="presOf" srcId="{621F3954-6B3F-44BA-8B56-45B37F2671E2}" destId="{EE46CAEA-2BA4-4CCE-87E4-107F83203921}" srcOrd="0" destOrd="0" presId="urn:microsoft.com/office/officeart/2005/8/layout/default#1"/>
    <dgm:cxn modelId="{C6E2E077-DCB9-4C14-950C-93D9B6D081AD}" type="presOf" srcId="{80C6516B-0C3E-4A66-8DCF-CBE22DBFCFE8}" destId="{7C4740A7-9F19-40FA-BB23-C95FA2F3167E}" srcOrd="0" destOrd="0" presId="urn:microsoft.com/office/officeart/2005/8/layout/default#1"/>
    <dgm:cxn modelId="{14EF0627-00A9-4BFB-85EF-DA6F2C6C8C32}" type="presOf" srcId="{C6A8883E-ABD8-41BB-A656-E058E10F11F1}" destId="{90A5D5D7-B622-4526-BCC2-A83BC75CD905}" srcOrd="0" destOrd="0" presId="urn:microsoft.com/office/officeart/2005/8/layout/default#1"/>
    <dgm:cxn modelId="{5A8034FD-34FA-4B47-91D4-74B6C5FD6F73}" srcId="{C30ABD33-30F1-4173-BA2D-67702F87E325}" destId="{291CD902-6FA5-4288-BB0C-21C2F1C60CC6}" srcOrd="0" destOrd="0" parTransId="{6E6A9767-FAC1-4DE6-BC5D-28A5FBD81A24}" sibTransId="{30E6B257-386A-4E8E-A59E-DE08810FF4A5}"/>
    <dgm:cxn modelId="{2C279118-D4A6-4C30-8096-BD6ED8876F91}" srcId="{C30ABD33-30F1-4173-BA2D-67702F87E325}" destId="{49315D18-8655-4966-B905-1FE7AA67E132}" srcOrd="6" destOrd="0" parTransId="{30CD7455-A6C8-47DC-9D12-F6876627D38E}" sibTransId="{9C72369A-519D-4DF1-B4B4-6CEE30244FA8}"/>
    <dgm:cxn modelId="{8ACDF693-F0D9-4997-8FD3-448B2C5F08C0}" srcId="{C30ABD33-30F1-4173-BA2D-67702F87E325}" destId="{3FB0C856-3C53-428E-AC30-41C3965CA552}" srcOrd="5" destOrd="0" parTransId="{50B225BD-C9B6-4961-94AB-F4B9365119F4}" sibTransId="{F5A61928-1D5A-4753-A577-5CB73D9B215A}"/>
    <dgm:cxn modelId="{E653E663-7345-496F-A8B4-21EA618658D3}" type="presOf" srcId="{291CD902-6FA5-4288-BB0C-21C2F1C60CC6}" destId="{6BCB6F61-4437-465E-8AB7-A28243EDCADF}" srcOrd="0" destOrd="0" presId="urn:microsoft.com/office/officeart/2005/8/layout/default#1"/>
    <dgm:cxn modelId="{7836D8B9-FDDC-49F6-B423-EE2EE8E30487}" srcId="{C30ABD33-30F1-4173-BA2D-67702F87E325}" destId="{FD148CD7-C5D0-421B-9012-BA10DACEE5CA}" srcOrd="2" destOrd="0" parTransId="{AC78A490-CE70-43BC-BE6D-C8B53C8BC224}" sibTransId="{CBB82C42-79B2-4A8B-81CC-61095FD76CE0}"/>
    <dgm:cxn modelId="{1A512154-F25A-49EF-8530-15E0AE87941D}" srcId="{C30ABD33-30F1-4173-BA2D-67702F87E325}" destId="{C6A8883E-ABD8-41BB-A656-E058E10F11F1}" srcOrd="3" destOrd="0" parTransId="{A758CA35-BECD-4F71-BBC3-1CDE54F41D6F}" sibTransId="{7B42C12F-607B-4CE7-93DE-6E1C5505F91C}"/>
    <dgm:cxn modelId="{212B94CB-BA4E-4A18-B320-55EC6BD49CAE}" type="presOf" srcId="{3FB0C856-3C53-428E-AC30-41C3965CA552}" destId="{F0358564-9380-4563-BCC6-23B07D89DE5B}" srcOrd="0" destOrd="0" presId="urn:microsoft.com/office/officeart/2005/8/layout/default#1"/>
    <dgm:cxn modelId="{A9DBA875-258C-4B0C-8316-417AE44BEABB}" srcId="{C30ABD33-30F1-4173-BA2D-67702F87E325}" destId="{621F3954-6B3F-44BA-8B56-45B37F2671E2}" srcOrd="1" destOrd="0" parTransId="{E4508E51-E55E-4FFE-A811-DAEF297D2077}" sibTransId="{A5165A64-6856-4C8F-A666-51ED7D08990D}"/>
    <dgm:cxn modelId="{E10EE7E7-9076-46D2-BFCF-838BE997B16F}" type="presOf" srcId="{C30ABD33-30F1-4173-BA2D-67702F87E325}" destId="{2185C29E-DC4F-46A1-B5BD-6293DD867197}" srcOrd="0" destOrd="0" presId="urn:microsoft.com/office/officeart/2005/8/layout/default#1"/>
    <dgm:cxn modelId="{498E2D05-55A7-4E9F-BD60-505A0D8C61C1}" type="presOf" srcId="{FD148CD7-C5D0-421B-9012-BA10DACEE5CA}" destId="{68EA17DA-EF54-46B6-B9F2-F8C49A7D751D}" srcOrd="0" destOrd="0" presId="urn:microsoft.com/office/officeart/2005/8/layout/default#1"/>
    <dgm:cxn modelId="{54013A41-3D77-49BA-9E82-7E9A8D3120D1}" srcId="{C30ABD33-30F1-4173-BA2D-67702F87E325}" destId="{80C6516B-0C3E-4A66-8DCF-CBE22DBFCFE8}" srcOrd="4" destOrd="0" parTransId="{47DFB490-715F-456C-BCDD-648307D7E8B3}" sibTransId="{95FEF68D-6713-413B-A4FC-DBF586222EEE}"/>
    <dgm:cxn modelId="{7C46B999-E583-4B77-96DD-7CDAA909802F}" type="presOf" srcId="{49315D18-8655-4966-B905-1FE7AA67E132}" destId="{2F7FA04F-12A0-4EB7-B245-C1EA4C533C82}" srcOrd="0" destOrd="0" presId="urn:microsoft.com/office/officeart/2005/8/layout/default#1"/>
    <dgm:cxn modelId="{435E3D14-3977-41B4-9F81-373E5EA63F7A}" type="presParOf" srcId="{2185C29E-DC4F-46A1-B5BD-6293DD867197}" destId="{6BCB6F61-4437-465E-8AB7-A28243EDCADF}" srcOrd="0" destOrd="0" presId="urn:microsoft.com/office/officeart/2005/8/layout/default#1"/>
    <dgm:cxn modelId="{31519159-ED22-48F2-8E12-B8163ED5771E}" type="presParOf" srcId="{2185C29E-DC4F-46A1-B5BD-6293DD867197}" destId="{7CD1AB0F-7D90-455E-AFB2-1F958413F721}" srcOrd="1" destOrd="0" presId="urn:microsoft.com/office/officeart/2005/8/layout/default#1"/>
    <dgm:cxn modelId="{833B1668-4F4B-4F50-A28E-12B5F35FF77C}" type="presParOf" srcId="{2185C29E-DC4F-46A1-B5BD-6293DD867197}" destId="{EE46CAEA-2BA4-4CCE-87E4-107F83203921}" srcOrd="2" destOrd="0" presId="urn:microsoft.com/office/officeart/2005/8/layout/default#1"/>
    <dgm:cxn modelId="{47FE53CB-1E6D-4320-8214-77DEB657BC70}" type="presParOf" srcId="{2185C29E-DC4F-46A1-B5BD-6293DD867197}" destId="{CF8D7148-9850-4A55-810C-FEADA22C8FEB}" srcOrd="3" destOrd="0" presId="urn:microsoft.com/office/officeart/2005/8/layout/default#1"/>
    <dgm:cxn modelId="{60E6FA5B-46BD-46C7-9C07-B9ECFDE0FD7B}" type="presParOf" srcId="{2185C29E-DC4F-46A1-B5BD-6293DD867197}" destId="{68EA17DA-EF54-46B6-B9F2-F8C49A7D751D}" srcOrd="4" destOrd="0" presId="urn:microsoft.com/office/officeart/2005/8/layout/default#1"/>
    <dgm:cxn modelId="{91330CCC-79E2-437D-BDB1-600B613B78FE}" type="presParOf" srcId="{2185C29E-DC4F-46A1-B5BD-6293DD867197}" destId="{884B5C3D-152F-4311-BCE9-1ED3E962615F}" srcOrd="5" destOrd="0" presId="urn:microsoft.com/office/officeart/2005/8/layout/default#1"/>
    <dgm:cxn modelId="{3A7020D5-A303-4D38-BFE1-22A83A6694BB}" type="presParOf" srcId="{2185C29E-DC4F-46A1-B5BD-6293DD867197}" destId="{90A5D5D7-B622-4526-BCC2-A83BC75CD905}" srcOrd="6" destOrd="0" presId="urn:microsoft.com/office/officeart/2005/8/layout/default#1"/>
    <dgm:cxn modelId="{88202115-CE6E-4C5A-9C65-E6A493FF32D7}" type="presParOf" srcId="{2185C29E-DC4F-46A1-B5BD-6293DD867197}" destId="{A240F38C-3FA6-4D90-A633-9BA4BD42F896}" srcOrd="7" destOrd="0" presId="urn:microsoft.com/office/officeart/2005/8/layout/default#1"/>
    <dgm:cxn modelId="{C3D50B69-602E-48AE-A2A0-7C3F995AA0F0}" type="presParOf" srcId="{2185C29E-DC4F-46A1-B5BD-6293DD867197}" destId="{7C4740A7-9F19-40FA-BB23-C95FA2F3167E}" srcOrd="8" destOrd="0" presId="urn:microsoft.com/office/officeart/2005/8/layout/default#1"/>
    <dgm:cxn modelId="{C5E0BC35-DFE2-4013-811E-D3ABEC69BDCC}" type="presParOf" srcId="{2185C29E-DC4F-46A1-B5BD-6293DD867197}" destId="{A58927BA-D696-400B-979A-61F6EF091411}" srcOrd="9" destOrd="0" presId="urn:microsoft.com/office/officeart/2005/8/layout/default#1"/>
    <dgm:cxn modelId="{F7EAB7B1-DBBF-46F1-8921-E48EC5FC4825}" type="presParOf" srcId="{2185C29E-DC4F-46A1-B5BD-6293DD867197}" destId="{F0358564-9380-4563-BCC6-23B07D89DE5B}" srcOrd="10" destOrd="0" presId="urn:microsoft.com/office/officeart/2005/8/layout/default#1"/>
    <dgm:cxn modelId="{1997E882-9231-4ED8-9E73-11D3638EE49E}" type="presParOf" srcId="{2185C29E-DC4F-46A1-B5BD-6293DD867197}" destId="{F41F9A1B-F5B1-4F7C-A504-35F7611465BC}" srcOrd="11" destOrd="0" presId="urn:microsoft.com/office/officeart/2005/8/layout/default#1"/>
    <dgm:cxn modelId="{1D72D51A-B280-44D7-B0CF-F04B8F83427D}" type="presParOf" srcId="{2185C29E-DC4F-46A1-B5BD-6293DD867197}" destId="{2F7FA04F-12A0-4EB7-B245-C1EA4C533C82}"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B6F61-4437-465E-8AB7-A28243EDCADF}">
      <dsp:nvSpPr>
        <dsp:cNvPr id="0" name=""/>
        <dsp:cNvSpPr/>
      </dsp:nvSpPr>
      <dsp:spPr>
        <a:xfrm>
          <a:off x="3304326" y="0"/>
          <a:ext cx="2408001" cy="14448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Introduction to Implementing ROMA for Boards</a:t>
          </a:r>
          <a:endParaRPr lang="en-US" sz="2300" kern="1200" dirty="0"/>
        </a:p>
      </dsp:txBody>
      <dsp:txXfrm>
        <a:off x="3304326" y="0"/>
        <a:ext cx="2408001" cy="1444801"/>
      </dsp:txXfrm>
    </dsp:sp>
    <dsp:sp modelId="{EE46CAEA-2BA4-4CCE-87E4-107F83203921}">
      <dsp:nvSpPr>
        <dsp:cNvPr id="0" name=""/>
        <dsp:cNvSpPr/>
      </dsp:nvSpPr>
      <dsp:spPr>
        <a:xfrm>
          <a:off x="783485" y="734427"/>
          <a:ext cx="2022480" cy="1246386"/>
        </a:xfrm>
        <a:prstGeom prst="rect">
          <a:avLst/>
        </a:prstGeom>
        <a:solidFill>
          <a:schemeClr val="accent4">
            <a:hueOff val="2656934"/>
            <a:satOff val="333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Community Needs Assessments</a:t>
          </a:r>
          <a:endParaRPr lang="en-US" sz="2300" kern="1200" dirty="0"/>
        </a:p>
      </dsp:txBody>
      <dsp:txXfrm>
        <a:off x="783485" y="734427"/>
        <a:ext cx="2022480" cy="1246386"/>
      </dsp:txXfrm>
    </dsp:sp>
    <dsp:sp modelId="{68EA17DA-EF54-46B6-B9F2-F8C49A7D751D}">
      <dsp:nvSpPr>
        <dsp:cNvPr id="0" name=""/>
        <dsp:cNvSpPr/>
      </dsp:nvSpPr>
      <dsp:spPr>
        <a:xfrm>
          <a:off x="6040779" y="696306"/>
          <a:ext cx="1799764" cy="1288097"/>
        </a:xfrm>
        <a:prstGeom prst="rect">
          <a:avLst/>
        </a:prstGeom>
        <a:solidFill>
          <a:schemeClr val="accent4">
            <a:hueOff val="5313867"/>
            <a:satOff val="666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Creating a Local Theory of Change</a:t>
          </a:r>
          <a:endParaRPr lang="en-US" sz="2300" kern="1200" dirty="0"/>
        </a:p>
      </dsp:txBody>
      <dsp:txXfrm>
        <a:off x="6040779" y="696306"/>
        <a:ext cx="1799764" cy="1288097"/>
      </dsp:txXfrm>
    </dsp:sp>
    <dsp:sp modelId="{90A5D5D7-B622-4526-BCC2-A83BC75CD905}">
      <dsp:nvSpPr>
        <dsp:cNvPr id="0" name=""/>
        <dsp:cNvSpPr/>
      </dsp:nvSpPr>
      <dsp:spPr>
        <a:xfrm>
          <a:off x="2275965" y="1873236"/>
          <a:ext cx="2100716" cy="1302589"/>
        </a:xfrm>
        <a:prstGeom prst="rect">
          <a:avLst/>
        </a:prstGeom>
        <a:solidFill>
          <a:schemeClr val="accent4">
            <a:hueOff val="7970801"/>
            <a:satOff val="9990"/>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Strategic Planning</a:t>
          </a:r>
          <a:endParaRPr lang="en-US" sz="2300" kern="1200" dirty="0"/>
        </a:p>
      </dsp:txBody>
      <dsp:txXfrm>
        <a:off x="2275965" y="1873236"/>
        <a:ext cx="2100716" cy="1302589"/>
      </dsp:txXfrm>
    </dsp:sp>
    <dsp:sp modelId="{7C4740A7-9F19-40FA-BB23-C95FA2F3167E}">
      <dsp:nvSpPr>
        <dsp:cNvPr id="0" name=""/>
        <dsp:cNvSpPr/>
      </dsp:nvSpPr>
      <dsp:spPr>
        <a:xfrm>
          <a:off x="4446201" y="1843278"/>
          <a:ext cx="2133056" cy="1321646"/>
        </a:xfrm>
        <a:prstGeom prst="rect">
          <a:avLst/>
        </a:prstGeom>
        <a:solidFill>
          <a:schemeClr val="accent4">
            <a:hueOff val="10627734"/>
            <a:satOff val="133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Implementation of Services and Strategies</a:t>
          </a:r>
          <a:endParaRPr lang="en-US" sz="2300" kern="1200" dirty="0"/>
        </a:p>
      </dsp:txBody>
      <dsp:txXfrm>
        <a:off x="4446201" y="1843278"/>
        <a:ext cx="2133056" cy="1321646"/>
      </dsp:txXfrm>
    </dsp:sp>
    <dsp:sp modelId="{F0358564-9380-4563-BCC6-23B07D89DE5B}">
      <dsp:nvSpPr>
        <dsp:cNvPr id="0" name=""/>
        <dsp:cNvSpPr/>
      </dsp:nvSpPr>
      <dsp:spPr>
        <a:xfrm>
          <a:off x="1784588" y="3198581"/>
          <a:ext cx="1994018" cy="1482698"/>
        </a:xfrm>
        <a:prstGeom prst="rect">
          <a:avLst/>
        </a:prstGeom>
        <a:solidFill>
          <a:schemeClr val="accent4">
            <a:hueOff val="13284668"/>
            <a:satOff val="16651"/>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Observing and Reporting Results</a:t>
          </a:r>
          <a:endParaRPr lang="en-US" sz="2300" kern="1200" dirty="0"/>
        </a:p>
      </dsp:txBody>
      <dsp:txXfrm>
        <a:off x="1784588" y="3198581"/>
        <a:ext cx="1994018" cy="1482698"/>
      </dsp:txXfrm>
    </dsp:sp>
    <dsp:sp modelId="{2F7FA04F-12A0-4EB7-B245-C1EA4C533C82}">
      <dsp:nvSpPr>
        <dsp:cNvPr id="0" name=""/>
        <dsp:cNvSpPr/>
      </dsp:nvSpPr>
      <dsp:spPr>
        <a:xfrm>
          <a:off x="5552208" y="3152877"/>
          <a:ext cx="1895916" cy="1441478"/>
        </a:xfrm>
        <a:prstGeom prst="rect">
          <a:avLst/>
        </a:prstGeom>
        <a:solidFill>
          <a:schemeClr val="accent4">
            <a:hueOff val="15941602"/>
            <a:satOff val="19981"/>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Analysis and Evaluation</a:t>
          </a:r>
          <a:endParaRPr lang="en-US" sz="2300" kern="1200" dirty="0"/>
        </a:p>
      </dsp:txBody>
      <dsp:txXfrm>
        <a:off x="5552208" y="3152877"/>
        <a:ext cx="1895916" cy="14414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xmlns=""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Standard 4.3 </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organization’s Community Action plan and strategic plan document the continuous use of the full Results Oriented Management and Accountability (ROMA) cycle or comparable system (assessment, planning, implementation, achievement of results, and evaluation).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addition, the organization documents having used the services of a ROMA-certified trainer (or equivalent) to assist in implementation.</a:t>
            </a: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xmlns="" val="120040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discuss </a:t>
            </a:r>
            <a:r>
              <a:rPr lang="en-US" baseline="0" dirty="0" smtClean="0"/>
              <a:t>the </a:t>
            </a:r>
            <a:r>
              <a:rPr lang="en-US" dirty="0" smtClean="0"/>
              <a:t>Theory of Change next and also in a separate video segment.  This is</a:t>
            </a:r>
            <a:r>
              <a:rPr lang="en-US" baseline="0" dirty="0" smtClean="0"/>
              <a:t> an added way to help our network talk about who we are and what we accomplish.  It will also help us figure out what the needs assessment data is telling us about our community, and will help us identify what our agency’s focus will be.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ROMA Next Generation is about a renewed focus on community change, because it is more evident that ever before that family and community successes are related</a:t>
            </a:r>
            <a:r>
              <a:rPr lang="en-US" baseline="0" dirty="0" smtClean="0"/>
              <a:t> – you can’t have family success in communities with no resources or opportunities.</a:t>
            </a:r>
          </a:p>
          <a:p>
            <a:endParaRPr lang="en-US" baseline="0" dirty="0" smtClean="0"/>
          </a:p>
          <a:p>
            <a:r>
              <a:rPr lang="en-US" dirty="0" smtClean="0"/>
              <a:t>It is also about a renewed focus on analysis of data from all phases of the ROMA Cycle.  Not just about collecting data for reporting, but about considering how the data can be connected</a:t>
            </a:r>
            <a:r>
              <a:rPr lang="en-US" baseline="0" dirty="0" smtClean="0"/>
              <a:t> and used.  </a:t>
            </a:r>
            <a:endParaRPr lang="en-US" dirty="0" smtClean="0"/>
          </a:p>
        </p:txBody>
      </p:sp>
      <p:sp>
        <p:nvSpPr>
          <p:cNvPr id="4" name="Slide Number Placeholder 3"/>
          <p:cNvSpPr>
            <a:spLocks noGrp="1"/>
          </p:cNvSpPr>
          <p:nvPr>
            <p:ph type="sldNum" sz="quarter" idx="10"/>
          </p:nvPr>
        </p:nvSpPr>
        <p:spPr/>
        <p:txBody>
          <a:bodyPr/>
          <a:lstStyle/>
          <a:p>
            <a:fld id="{C32F17F9-6A21-429E-84BE-CC6A3C6A3064}" type="slidenum">
              <a:rPr lang="en-US" smtClean="0"/>
              <a:pPr/>
              <a:t>15</a:t>
            </a:fld>
            <a:endParaRPr lang="en-US"/>
          </a:p>
        </p:txBody>
      </p:sp>
    </p:spTree>
    <p:extLst>
      <p:ext uri="{BB962C8B-B14F-4D97-AF65-F5344CB8AC3E}">
        <p14:creationId xmlns:p14="http://schemas.microsoft.com/office/powerpoint/2010/main" xmlns="" val="409252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ROMA Next Generation is about </a:t>
            </a:r>
            <a:r>
              <a:rPr lang="en-US" baseline="0" dirty="0" smtClean="0"/>
              <a:t>using your data for continuous improvement</a:t>
            </a:r>
            <a:endParaRPr lang="en-US" dirty="0" smtClean="0"/>
          </a:p>
          <a:p>
            <a:endParaRPr lang="en-US" dirty="0" smtClean="0"/>
          </a:p>
          <a:p>
            <a:r>
              <a:rPr lang="en-US" dirty="0" smtClean="0"/>
              <a:t>As we showed you, the ROMA Cycle</a:t>
            </a:r>
            <a:r>
              <a:rPr lang="en-US" baseline="0" dirty="0" smtClean="0"/>
              <a:t> is not to be taken as just a clockwise series of actions, but those actions are to be on-going and integrated. </a:t>
            </a:r>
          </a:p>
          <a:p>
            <a:endParaRPr lang="en-US" baseline="0" dirty="0" smtClean="0"/>
          </a:p>
          <a:p>
            <a:r>
              <a:rPr lang="en-US" baseline="0" dirty="0" smtClean="0"/>
              <a:t>and it is important to keep in mind the intention to integrate of all aspects of the Performance Management Framework (that includes Organizational Standards too).   The next slide identifies all the parts of the PMF</a:t>
            </a:r>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16</a:t>
            </a:fld>
            <a:endParaRPr lang="en-US"/>
          </a:p>
        </p:txBody>
      </p:sp>
    </p:spTree>
    <p:extLst>
      <p:ext uri="{BB962C8B-B14F-4D97-AF65-F5344CB8AC3E}">
        <p14:creationId xmlns:p14="http://schemas.microsoft.com/office/powerpoint/2010/main" xmlns="" val="336145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17</a:t>
            </a:fld>
            <a:endParaRPr lang="en-US"/>
          </a:p>
        </p:txBody>
      </p:sp>
    </p:spTree>
    <p:extLst>
      <p:ext uri="{BB962C8B-B14F-4D97-AF65-F5344CB8AC3E}">
        <p14:creationId xmlns:p14="http://schemas.microsoft.com/office/powerpoint/2010/main" xmlns="" val="117236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recent addition to the concept of implementing the</a:t>
            </a:r>
            <a:r>
              <a:rPr lang="en-US" baseline="0" dirty="0" smtClean="0"/>
              <a:t> ROMA Cycle is the National Community Action Theory of Change. A theory of change is a way to demonstrate the very complicated nature of this network that </a:t>
            </a:r>
            <a:r>
              <a:rPr lang="en-US" dirty="0" smtClean="0"/>
              <a:t>is tied together by the</a:t>
            </a:r>
            <a:r>
              <a:rPr lang="en-US" baseline="0" dirty="0" smtClean="0"/>
              <a:t> common receipt of Community Services Block Grant (CSBG) funds.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top are the three </a:t>
            </a:r>
            <a:r>
              <a:rPr lang="en-US" u="sng" baseline="0" dirty="0" smtClean="0"/>
              <a:t>Community Action Goals</a:t>
            </a:r>
            <a:r>
              <a:rPr lang="en-US" baseline="0" dirty="0" smtClean="0"/>
              <a:t> we have for the individuals, families and communities of low income. </a:t>
            </a:r>
          </a:p>
          <a:p>
            <a:endParaRPr lang="en-US" baseline="0" dirty="0" smtClean="0"/>
          </a:p>
          <a:p>
            <a:r>
              <a:rPr lang="en-US" baseline="0" dirty="0" smtClean="0"/>
              <a:t>In the middle we see the </a:t>
            </a:r>
            <a:r>
              <a:rPr lang="en-US" u="sng" baseline="0" dirty="0" smtClean="0"/>
              <a:t>Services and Strategies</a:t>
            </a:r>
            <a:r>
              <a:rPr lang="en-US" baseline="0" dirty="0" smtClean="0"/>
              <a:t> where we work in many different areas of life, not just in one.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bottom  we see the </a:t>
            </a:r>
            <a:r>
              <a:rPr lang="en-US" u="sng" baseline="0" dirty="0" smtClean="0"/>
              <a:t>Core Principles and Performance Management</a:t>
            </a:r>
            <a:r>
              <a:rPr lang="en-US" u="none" baseline="0" dirty="0" smtClean="0"/>
              <a:t> framework the defines </a:t>
            </a:r>
            <a:r>
              <a:rPr lang="en-US" baseline="0" dirty="0" smtClean="0"/>
              <a:t>our network and the importance and ability to manage our performance and </a:t>
            </a:r>
            <a:r>
              <a:rPr lang="en-US" dirty="0" smtClean="0"/>
              <a:t>achieve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18</a:t>
            </a:fld>
            <a:endParaRPr lang="en-US" dirty="0"/>
          </a:p>
        </p:txBody>
      </p:sp>
    </p:spTree>
    <p:extLst>
      <p:ext uri="{BB962C8B-B14F-4D97-AF65-F5344CB8AC3E}">
        <p14:creationId xmlns:p14="http://schemas.microsoft.com/office/powerpoint/2010/main" xmlns="" val="1864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At the bottom of the TOC,</a:t>
            </a:r>
            <a:r>
              <a:rPr lang="en-US" baseline="0" dirty="0" smtClean="0"/>
              <a:t> t</a:t>
            </a:r>
            <a:r>
              <a:rPr lang="en-US" dirty="0" smtClean="0"/>
              <a:t>he “foundation” stresses the importance of the local CAAs having the ability to achieve results.</a:t>
            </a:r>
          </a:p>
          <a:p>
            <a:r>
              <a:rPr lang="en-US" dirty="0" smtClean="0"/>
              <a:t>It acknowledges that this network is tied together by the</a:t>
            </a:r>
            <a:r>
              <a:rPr lang="en-US" baseline="0" dirty="0" smtClean="0"/>
              <a:t> common receipt of Community Services Block Grant (CSBG) funds.</a:t>
            </a:r>
          </a:p>
          <a:p>
            <a:endParaRPr lang="en-US" dirty="0" smtClean="0"/>
          </a:p>
          <a:p>
            <a:r>
              <a:rPr lang="en-US" dirty="0" smtClean="0"/>
              <a:t>We know there is a lot that goes into maintaining</a:t>
            </a:r>
            <a:r>
              <a:rPr lang="en-US" baseline="0" dirty="0" smtClean="0"/>
              <a:t> a “high performing Community Action Agency” – having places for staff to work that meet their needs (clean, safe, with places for meetings and dialogue and access to current technology) – having direct service and management staff that is properly trained (providing staff development as needed to assure they are prepared to do their work) – having quality personnel and fiscal staff – and so on.  These are not all identified here, but they may find their way into local Theories of Change as each agency assesses their own needs.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Without spending time, energy and resources on maintaining the local agencies, the network would fail. </a:t>
            </a:r>
            <a:r>
              <a:rPr lang="en-US" dirty="0" smtClean="0"/>
              <a:t>Understanding what your own agency needs to do its work is essential in the implementation of a results orientation. </a:t>
            </a:r>
          </a:p>
          <a:p>
            <a:endParaRPr lang="en-US" baseline="0" dirty="0" smtClean="0"/>
          </a:p>
          <a:p>
            <a:r>
              <a:rPr lang="en-US" baseline="0" dirty="0" smtClean="0"/>
              <a:t>Of common interest to all of the CAAs in the network is being connected to the state associations, state office and federal partners for the support they can provide  and being connected to the local community so they can work together to fight poverty.</a:t>
            </a:r>
          </a:p>
          <a:p>
            <a:endParaRPr lang="en-US" baseline="0" dirty="0" smtClean="0"/>
          </a:p>
          <a:p>
            <a:r>
              <a:rPr lang="en-US" baseline="0" dirty="0" smtClean="0"/>
              <a:t>It is these connections where the individual efforts and results of the 1,000 CAAs are aggregated (added together) into a single message and “One Voice” to advocate on behalf of low-income persons and their communities and demonstrating the positive impact of our programs and services.</a:t>
            </a:r>
          </a:p>
          <a:p>
            <a:endParaRPr lang="en-US" baseline="0" dirty="0" smtClean="0"/>
          </a:p>
          <a:p>
            <a:r>
              <a:rPr lang="en-US" baseline="0" dirty="0" smtClean="0"/>
              <a:t>Without spending time, energy and resources on maintaining the local agencies, the network would fail.  </a:t>
            </a:r>
          </a:p>
          <a:p>
            <a:r>
              <a:rPr lang="en-US" dirty="0" smtClean="0"/>
              <a:t>Understanding what your own agency needs to do its work is essential in the implementation of a “results orientation.”   We will talk more</a:t>
            </a:r>
            <a:r>
              <a:rPr lang="en-US" baseline="0" dirty="0" smtClean="0"/>
              <a:t> about this when we introduce the local TOC process.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19</a:t>
            </a:fld>
            <a:endParaRPr lang="en-US"/>
          </a:p>
        </p:txBody>
      </p:sp>
    </p:spTree>
    <p:extLst>
      <p:ext uri="{BB962C8B-B14F-4D97-AF65-F5344CB8AC3E}">
        <p14:creationId xmlns:p14="http://schemas.microsoft.com/office/powerpoint/2010/main" xmlns="" val="251807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a:t>
            </a:r>
            <a:r>
              <a:rPr lang="en-US" baseline="0" dirty="0" smtClean="0"/>
              <a:t> beginning of the CAA network, which started with federal funding in 1964, there have been come common principles that have identified our unique approach to the problems associated with poverty. </a:t>
            </a:r>
          </a:p>
          <a:p>
            <a:endParaRPr lang="en-US" baseline="0" dirty="0" smtClean="0"/>
          </a:p>
          <a:p>
            <a:r>
              <a:rPr lang="en-US" baseline="0" dirty="0" smtClean="0"/>
              <a:t>These were identified as the most common among the whole network. Your local agency will probably have some principles that are specific to your community.</a:t>
            </a:r>
          </a:p>
          <a:p>
            <a:endParaRPr lang="en-US" baseline="0" dirty="0" smtClean="0"/>
          </a:p>
          <a:p>
            <a:r>
              <a:rPr lang="en-US" baseline="0" dirty="0" smtClean="0"/>
              <a:t>Overall, we know that poverty is not just about a lack of money.  Of course that is the basic truth – but it is also about lack of resources.  There are resources in communities that have limited access – think about children in school and how some children cannot take advantage of sports or clubs because they do not have funds or transportation or other necessities.  And lack of skills.  And….  But we will get you thinking about this in a later video.</a:t>
            </a:r>
          </a:p>
          <a:p>
            <a:endParaRPr lang="en-US" baseline="0" dirty="0" smtClean="0"/>
          </a:p>
          <a:p>
            <a:r>
              <a:rPr lang="en-US" baseline="0" dirty="0" smtClean="0"/>
              <a:t>In fact we will come back to talk more about all of these principles.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20</a:t>
            </a:fld>
            <a:endParaRPr lang="en-US"/>
          </a:p>
        </p:txBody>
      </p:sp>
    </p:spTree>
    <p:extLst>
      <p:ext uri="{BB962C8B-B14F-4D97-AF65-F5344CB8AC3E}">
        <p14:creationId xmlns:p14="http://schemas.microsoft.com/office/powerpoint/2010/main" xmlns="" val="129996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section of the TOC, we see that our network values accountability at the local level, the state level and the federal level.</a:t>
            </a:r>
          </a:p>
          <a:p>
            <a:endParaRPr lang="en-US" baseline="0" dirty="0" smtClean="0"/>
          </a:p>
          <a:p>
            <a:r>
              <a:rPr lang="en-US" baseline="0" dirty="0" smtClean="0"/>
              <a:t>There is a series of videos for Boards that is designed to explore the Organizational Standards, and we will reference them throughout our exploration of the ROMA cycle.  The Organizational Standards have ROMA principles embedded in them, and your agency will not be meeting the standards without implementing ROMA.  Understanding ROMA will help you consider how the agency can meet and exceed the basic standards. </a:t>
            </a:r>
          </a:p>
          <a:p>
            <a:endParaRPr lang="en-US" baseline="0" dirty="0" smtClean="0"/>
          </a:p>
          <a:p>
            <a:r>
              <a:rPr lang="en-US" baseline="0" dirty="0" smtClean="0"/>
              <a:t>In addition to knowing how well the agency operates – the examination of “what do we do?” – the network is funded to make a difference in issues related to poverty.  The TOC references National Performance Indicators – statements that can be used to guide the measurement of specific changes that happen on the way to one or more of the National Goals.  These NPIs identify progress for individuals and families and also for communities, because we know that individual success cannot be sustained in communities with serious problems.  Individuals cannot work at good paying jobs if there are none in the community.   </a:t>
            </a:r>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21</a:t>
            </a:fld>
            <a:endParaRPr lang="en-US"/>
          </a:p>
        </p:txBody>
      </p:sp>
    </p:spTree>
    <p:extLst>
      <p:ext uri="{BB962C8B-B14F-4D97-AF65-F5344CB8AC3E}">
        <p14:creationId xmlns:p14="http://schemas.microsoft.com/office/powerpoint/2010/main" xmlns="" val="243084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 human service providers are focused on only one aspect of an individual’s development.</a:t>
            </a:r>
            <a:r>
              <a:rPr lang="en-US" baseline="0" dirty="0" smtClean="0"/>
              <a:t>  We call these “domains”.</a:t>
            </a:r>
          </a:p>
          <a:p>
            <a:pPr>
              <a:buFont typeface="Arial" pitchFamily="34" charset="0"/>
              <a:buChar char="•"/>
            </a:pPr>
            <a:r>
              <a:rPr lang="en-US" baseline="0" dirty="0" smtClean="0"/>
              <a:t> The WIOA programs focus on employment issues.</a:t>
            </a:r>
          </a:p>
          <a:p>
            <a:pPr>
              <a:buFont typeface="Arial" pitchFamily="34" charset="0"/>
              <a:buChar char="•"/>
            </a:pPr>
            <a:r>
              <a:rPr lang="en-US" baseline="0" dirty="0" smtClean="0"/>
              <a:t> Schools and training programs focus on education.</a:t>
            </a:r>
          </a:p>
          <a:p>
            <a:pPr>
              <a:buFont typeface="Arial" pitchFamily="34" charset="0"/>
              <a:buChar char="•"/>
            </a:pPr>
            <a:r>
              <a:rPr lang="en-US" baseline="0" dirty="0" smtClean="0"/>
              <a:t> HUD has a focus on housing related issues.</a:t>
            </a:r>
          </a:p>
          <a:p>
            <a:endParaRPr lang="en-US" baseline="0" dirty="0" smtClean="0"/>
          </a:p>
          <a:p>
            <a:r>
              <a:rPr lang="en-US" baseline="0" dirty="0" smtClean="0"/>
              <a:t>But Community Action Agencies typically weave funding streams together to provide a range of services that are designed to address multiple issues.</a:t>
            </a:r>
          </a:p>
          <a:p>
            <a:r>
              <a:rPr lang="en-US" baseline="0" dirty="0" smtClean="0"/>
              <a:t>Not every local agency addresses the same domain areas. Remember, each agency bases its work on the assessment of the needs and resources in the community -- so each agency has a different set of services and strategies designed to match their own assessment.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are numerous connections, combinations and relationships and these a just a few of the possibilities.</a:t>
            </a:r>
            <a:r>
              <a:rPr lang="en-US" baseline="0" dirty="0" smtClean="0"/>
              <a:t> What we do know is that all domains must be working together in both a person’s life and in their community to move out of poverty or achieve economic security.</a:t>
            </a:r>
          </a:p>
          <a:p>
            <a:endParaRPr lang="en-US" baseline="0" dirty="0" smtClean="0"/>
          </a:p>
          <a:p>
            <a:r>
              <a:rPr lang="en-US" baseline="0" dirty="0" smtClean="0"/>
              <a:t>Local TOCs may only identify a few of these services, or may identify sub sets of these (such as child care, transportation, nutrition services) </a:t>
            </a:r>
          </a:p>
          <a:p>
            <a:r>
              <a:rPr lang="en-US" baseline="0" dirty="0" smtClean="0"/>
              <a:t>But these represent the full range across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22</a:t>
            </a:fld>
            <a:endParaRPr lang="en-US"/>
          </a:p>
        </p:txBody>
      </p:sp>
    </p:spTree>
    <p:extLst>
      <p:ext uri="{BB962C8B-B14F-4D97-AF65-F5344CB8AC3E}">
        <p14:creationId xmlns:p14="http://schemas.microsoft.com/office/powerpoint/2010/main" xmlns="" val="47144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In these three national goals, the TOC says</a:t>
            </a:r>
            <a:r>
              <a:rPr lang="en-US" altLang="en-US" baseline="0" dirty="0" smtClean="0"/>
              <a:t> exactly what the network aspires to achieve.</a:t>
            </a:r>
          </a:p>
          <a:p>
            <a:endParaRPr lang="en-US" altLang="en-US" baseline="0" dirty="0" smtClean="0"/>
          </a:p>
          <a:p>
            <a:r>
              <a:rPr lang="en-US" altLang="en-US" baseline="0" dirty="0" smtClean="0"/>
              <a:t>Individuals and families move out of poverty – or as the goal says “achieve economic security” </a:t>
            </a:r>
          </a:p>
          <a:p>
            <a:endParaRPr lang="en-US" altLang="en-US" baseline="0" dirty="0" smtClean="0"/>
          </a:p>
          <a:p>
            <a:r>
              <a:rPr lang="en-US" altLang="en-US" baseline="0" dirty="0" smtClean="0"/>
              <a:t>But not only that, but also that they are engaged in their communities and that their communities are healthy and offer opportunities.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23</a:t>
            </a:fld>
            <a:endParaRPr lang="en-US"/>
          </a:p>
        </p:txBody>
      </p:sp>
    </p:spTree>
    <p:extLst>
      <p:ext uri="{BB962C8B-B14F-4D97-AF65-F5344CB8AC3E}">
        <p14:creationId xmlns:p14="http://schemas.microsoft.com/office/powerpoint/2010/main" xmlns="" val="82966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video series we will discuss key elements of each phase of the ROMA Cycle with a focus on Board roles and responsibilities.</a:t>
            </a:r>
          </a:p>
          <a:p>
            <a:endParaRPr lang="en-US" baseline="0" dirty="0" smtClean="0"/>
          </a:p>
          <a:p>
            <a:r>
              <a:rPr lang="en-US" baseline="0" dirty="0" smtClean="0"/>
              <a:t>It is clear that implementing the full ROMA Cycle requires an organizational culture that  understands the purpose and value of performance management and uses data for decision making.</a:t>
            </a:r>
          </a:p>
          <a:p>
            <a:endParaRPr lang="en-US" baseline="0" dirty="0" smtClean="0"/>
          </a:p>
          <a:p>
            <a:r>
              <a:rPr lang="en-US" baseline="0" dirty="0" smtClean="0"/>
              <a:t>Fostering and supporting this kind of culture takes leadership from the Board as well as from executives and management staff. </a:t>
            </a:r>
          </a:p>
          <a:p>
            <a:endParaRPr lang="en-US" baseline="0" dirty="0" smtClean="0"/>
          </a:p>
          <a:p>
            <a:r>
              <a:rPr lang="en-US" baseline="0" dirty="0" smtClean="0"/>
              <a:t>This series should provide you with some foundational knowledge on which to build your skills to accomplish this.  </a:t>
            </a:r>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24</a:t>
            </a:fld>
            <a:endParaRPr lang="en-US"/>
          </a:p>
        </p:txBody>
      </p:sp>
    </p:spTree>
    <p:extLst>
      <p:ext uri="{BB962C8B-B14F-4D97-AF65-F5344CB8AC3E}">
        <p14:creationId xmlns:p14="http://schemas.microsoft.com/office/powerpoint/2010/main" xmlns="" val="381555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endParaRPr lang="en-US" baseline="0" dirty="0"/>
          </a:p>
          <a:p>
            <a:r>
              <a:rPr lang="en-US" dirty="0"/>
              <a:t>The</a:t>
            </a:r>
            <a:r>
              <a:rPr lang="en-US" baseline="0" dirty="0"/>
              <a:t> Roma Next Generation Video Series consists of these modules. </a:t>
            </a:r>
          </a:p>
          <a:p>
            <a:endParaRPr lang="en-US" baseline="0" dirty="0"/>
          </a:p>
          <a:p>
            <a:r>
              <a:rPr lang="en-US" baseline="0" dirty="0"/>
              <a:t>With me today to present this particular concept is Dr. Barbara Mooney, the Director of the Association for Nationally Certified Trainers. </a:t>
            </a:r>
            <a:r>
              <a:rPr lang="en-US" sz="1200" kern="1200" dirty="0">
                <a:solidFill>
                  <a:schemeClr val="tx1"/>
                </a:solidFill>
                <a:effectLst/>
                <a:latin typeface="+mn-lt"/>
                <a:ea typeface="+mn-ea"/>
                <a:cs typeface="+mn-cs"/>
              </a:rPr>
              <a:t>She is co-author of </a:t>
            </a:r>
            <a:r>
              <a:rPr lang="en-US" sz="1200" i="1" kern="1200" dirty="0">
                <a:solidFill>
                  <a:schemeClr val="tx1"/>
                </a:solidFill>
                <a:effectLst/>
                <a:latin typeface="+mn-lt"/>
                <a:ea typeface="+mn-ea"/>
                <a:cs typeface="+mn-cs"/>
              </a:rPr>
              <a:t>Introduction to ROMA,</a:t>
            </a:r>
            <a:r>
              <a:rPr lang="en-US" sz="1200" kern="1200" dirty="0">
                <a:solidFill>
                  <a:schemeClr val="tx1"/>
                </a:solidFill>
                <a:effectLst/>
                <a:latin typeface="+mn-lt"/>
                <a:ea typeface="+mn-ea"/>
                <a:cs typeface="+mn-cs"/>
              </a:rPr>
              <a:t> Research Fellow for the National Association for State Community Service Programs, consultant to the national Community Action Partnership, regional coordinator for Region Three Performance and Innovation Consortium and contributing author to Temple University's Strengths-Based Family Worker Training curriculum.  Over the past five years, she has worked on the development of the OCS Performance Management Framework.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have …..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xmlns="" val="2535871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once you</a:t>
            </a:r>
            <a:r>
              <a:rPr lang="en-US" baseline="0" dirty="0" smtClean="0"/>
              <a:t> consider what happened and what it means to your agency and the families/communities you serve, then you may have new questions that the next round of assessment will help you to answer.  </a:t>
            </a:r>
          </a:p>
          <a:p>
            <a:endParaRPr lang="en-US" baseline="0" dirty="0" smtClean="0"/>
          </a:p>
          <a:p>
            <a:r>
              <a:rPr lang="en-US" baseline="0" dirty="0" smtClean="0"/>
              <a:t>Those questions and answers will be important in the next round of Planning and so on….. </a:t>
            </a:r>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25</a:t>
            </a:fld>
            <a:endParaRPr lang="en-US"/>
          </a:p>
        </p:txBody>
      </p:sp>
    </p:spTree>
    <p:extLst>
      <p:ext uri="{BB962C8B-B14F-4D97-AF65-F5344CB8AC3E}">
        <p14:creationId xmlns:p14="http://schemas.microsoft.com/office/powerpoint/2010/main" xmlns="" val="107448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board</a:t>
            </a:r>
            <a:r>
              <a:rPr lang="en-US" baseline="0" dirty="0" smtClean="0"/>
              <a:t> series should provide you with the foundation you need to understand the basics of ROMA</a:t>
            </a:r>
          </a:p>
          <a:p>
            <a:endParaRPr lang="en-US" baseline="0" dirty="0" smtClean="0"/>
          </a:p>
          <a:p>
            <a:r>
              <a:rPr lang="en-US" baseline="0" dirty="0" smtClean="0"/>
              <a:t>You will have to develop some processes that will enable you to get feedback from certified ROMA Trainers or Implementers – and consider how you will incorporate that feedback into your on-going activities related to assessment, planning, delivering services, reporting and analysis.  </a:t>
            </a:r>
          </a:p>
          <a:p>
            <a:endParaRPr lang="en-US" baseline="0" dirty="0" smtClean="0"/>
          </a:p>
          <a:p>
            <a:r>
              <a:rPr lang="en-US" baseline="0" dirty="0" smtClean="0"/>
              <a:t>Consider some ideas about how to assure full ROMA implementation (Org Standard 4.3) and meeting (and exceeding) all of the Org Standards. </a:t>
            </a:r>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26</a:t>
            </a:fld>
            <a:endParaRPr lang="en-US"/>
          </a:p>
        </p:txBody>
      </p:sp>
    </p:spTree>
    <p:extLst>
      <p:ext uri="{BB962C8B-B14F-4D97-AF65-F5344CB8AC3E}">
        <p14:creationId xmlns:p14="http://schemas.microsoft.com/office/powerpoint/2010/main" xmlns="" val="254352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18">
              <a:defRPr/>
            </a:pPr>
            <a:r>
              <a:rPr lang="en-US" baseline="0" dirty="0" smtClean="0"/>
              <a:t>In this series of presentations, we will be identifying the key principles and practices that are a part of the performance management system that is unique to the CSBG/CAA network. This system is known as Results Oriented Management and Accountability or ROMA. </a:t>
            </a:r>
          </a:p>
          <a:p>
            <a:pPr defTabSz="914318">
              <a:defRPr/>
            </a:pPr>
            <a:endParaRPr lang="en-US" baseline="0" dirty="0" smtClean="0"/>
          </a:p>
          <a:p>
            <a:pPr defTabSz="914318">
              <a:defRPr/>
            </a:pPr>
            <a:r>
              <a:rPr lang="en-US" baseline="0" dirty="0" smtClean="0"/>
              <a:t>We will show how the ROMA Cycle as seen here is embedded into the Organizational Standards and will make reference to the video series that is specifically for the Organizational Standards, while not repeating the information found there.</a:t>
            </a:r>
          </a:p>
          <a:p>
            <a:pPr defTabSz="914318">
              <a:defRPr/>
            </a:pPr>
            <a:endParaRPr lang="en-US" baseline="0" dirty="0" smtClean="0"/>
          </a:p>
          <a:p>
            <a:pPr defTabSz="914318">
              <a:defRPr/>
            </a:pPr>
            <a:r>
              <a:rPr lang="en-US" baseline="0" dirty="0" smtClean="0"/>
              <a:t>We know that there are some differences in how public and private Community Action Agencies are governed, but in both cases the Board has a role in assuring the agency is being operated with a “results oriented”  perspective.</a:t>
            </a:r>
          </a:p>
          <a:p>
            <a:pPr defTabSz="914318">
              <a:defRPr/>
            </a:pPr>
            <a:endParaRPr lang="en-US" baseline="0" dirty="0" smtClean="0"/>
          </a:p>
          <a:p>
            <a:pPr defTabSz="914318">
              <a:defRPr/>
            </a:pPr>
            <a:r>
              <a:rPr lang="en-US" baseline="0" dirty="0" smtClean="0"/>
              <a:t>As you look at the ROMA cycle, you can think of </a:t>
            </a:r>
            <a:r>
              <a:rPr lang="en-US" b="1" baseline="0" dirty="0" smtClean="0"/>
              <a:t>many other business models</a:t>
            </a:r>
            <a:r>
              <a:rPr lang="en-US" baseline="0" dirty="0" smtClean="0"/>
              <a:t> that have a similar approach to this.  </a:t>
            </a:r>
          </a:p>
          <a:p>
            <a:pPr defTabSz="914318">
              <a:defRPr/>
            </a:pPr>
            <a:endParaRPr lang="en-US" baseline="0" dirty="0" smtClean="0"/>
          </a:p>
          <a:p>
            <a:pPr defTabSz="914318">
              <a:defRPr/>
            </a:pPr>
            <a:r>
              <a:rPr lang="en-US" baseline="0" dirty="0" smtClean="0"/>
              <a:t>To begin, the organization has to find out (or verify) what the community needs and what resources are already in place.  This is the foundation on which the organization plans and carry’s out its mission or work.  </a:t>
            </a:r>
          </a:p>
          <a:p>
            <a:pPr defTabSz="914318">
              <a:defRPr/>
            </a:pPr>
            <a:endParaRPr lang="en-US" baseline="0" dirty="0" smtClean="0"/>
          </a:p>
          <a:p>
            <a:pPr defTabSz="914318">
              <a:defRPr/>
            </a:pPr>
            <a:r>
              <a:rPr lang="en-US" baseline="0" dirty="0" smtClean="0"/>
              <a:t>Then, of course, the organization does its work, (Implementation </a:t>
            </a:r>
            <a:r>
              <a:rPr lang="en-US" i="1" baseline="0" dirty="0" smtClean="0"/>
              <a:t>of Services and Strategies</a:t>
            </a:r>
            <a:r>
              <a:rPr lang="en-US" baseline="0" dirty="0" smtClean="0"/>
              <a:t> is the 5 o’clock spot on the cycle).  </a:t>
            </a:r>
          </a:p>
          <a:p>
            <a:pPr defTabSz="914318">
              <a:defRPr/>
            </a:pPr>
            <a:endParaRPr lang="en-US" baseline="0" dirty="0" smtClean="0"/>
          </a:p>
          <a:p>
            <a:pPr defTabSz="914318">
              <a:defRPr/>
            </a:pPr>
            <a:r>
              <a:rPr lang="en-US" baseline="0" dirty="0" smtClean="0"/>
              <a:t>Processes for observation and documentation of the work of staff are identified in the Planning section, but carried out as the work is done and staff sees what “happened” as a result of the work.   </a:t>
            </a:r>
          </a:p>
          <a:p>
            <a:pPr defTabSz="914318">
              <a:defRPr/>
            </a:pPr>
            <a:endParaRPr lang="en-US" baseline="0" dirty="0" smtClean="0"/>
          </a:p>
          <a:p>
            <a:pPr defTabSz="914318">
              <a:defRPr/>
            </a:pPr>
            <a:r>
              <a:rPr lang="en-US" baseline="0" dirty="0" smtClean="0"/>
              <a:t>Finally you consider and evaluate what was accomplished – and that leads to finding new questions to ask about needs and resources, and back to doing assessment work.</a:t>
            </a:r>
          </a:p>
          <a:p>
            <a:pPr defTabSz="914318">
              <a:defRPr/>
            </a:pPr>
            <a:endParaRPr lang="en-US" baseline="0" dirty="0" smtClean="0"/>
          </a:p>
          <a:p>
            <a:pPr defTabSz="914318">
              <a:defRPr/>
            </a:pPr>
            <a:endParaRPr lang="en-US" baseline="0" dirty="0" smtClean="0"/>
          </a:p>
          <a:p>
            <a:pPr defTabSz="914318">
              <a:defRPr/>
            </a:pPr>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However, these basic steps are not always done in that sequence.  Sometimes movement is clockwise (as shown originally) and sometimes it is counter-clockwise.  Other times steps are started because of a question raised in another section: </a:t>
            </a:r>
          </a:p>
          <a:p>
            <a:pPr defTabSz="914318">
              <a:buFont typeface="Arial" pitchFamily="34" charset="0"/>
              <a:buChar char="•"/>
              <a:defRPr/>
            </a:pPr>
            <a:r>
              <a:rPr lang="en-US" baseline="0" dirty="0" smtClean="0"/>
              <a:t> What </a:t>
            </a:r>
            <a:r>
              <a:rPr lang="en-US" baseline="0" dirty="0"/>
              <a:t>we learn </a:t>
            </a:r>
            <a:r>
              <a:rPr lang="en-US" baseline="0" dirty="0" smtClean="0"/>
              <a:t>while we are implementing </a:t>
            </a:r>
            <a:r>
              <a:rPr lang="en-US" baseline="0" dirty="0"/>
              <a:t>services and strategies will affect what we know about the </a:t>
            </a:r>
            <a:r>
              <a:rPr lang="en-US" baseline="0" dirty="0" smtClean="0"/>
              <a:t>community’s </a:t>
            </a:r>
            <a:r>
              <a:rPr lang="en-US" baseline="0" dirty="0"/>
              <a:t>needs and resources. </a:t>
            </a:r>
            <a:endParaRPr lang="en-US" baseline="0" dirty="0" smtClean="0"/>
          </a:p>
          <a:p>
            <a:pPr defTabSz="914318">
              <a:buFont typeface="Arial" pitchFamily="34" charset="0"/>
              <a:buChar char="•"/>
              <a:defRPr/>
            </a:pPr>
            <a:r>
              <a:rPr lang="en-US" baseline="0" dirty="0" smtClean="0"/>
              <a:t> The </a:t>
            </a:r>
            <a:r>
              <a:rPr lang="en-US" baseline="0" dirty="0"/>
              <a:t>results we observe and report will impact our planning and the analysis of our data will change how we implement services and strategies. </a:t>
            </a:r>
            <a:endParaRPr lang="en-US" baseline="0" dirty="0" smtClean="0"/>
          </a:p>
          <a:p>
            <a:pPr defTabSz="914318">
              <a:defRPr/>
            </a:pPr>
            <a:r>
              <a:rPr lang="en-US" baseline="0" dirty="0" smtClean="0"/>
              <a:t>These </a:t>
            </a:r>
            <a:r>
              <a:rPr lang="en-US" baseline="0" dirty="0"/>
              <a:t>are just a few connections – but you can see that these elements must be interacting in an on-going way to produce good management and accountability.</a:t>
            </a:r>
          </a:p>
          <a:p>
            <a:pPr defTabSz="914318">
              <a:defRPr/>
            </a:pPr>
            <a:endParaRPr lang="en-US" baseline="0" dirty="0"/>
          </a:p>
          <a:p>
            <a:pPr defTabSz="914318">
              <a:defRPr/>
            </a:pPr>
            <a:r>
              <a:rPr lang="en-US" baseline="0" dirty="0"/>
              <a:t>Strong agencies recognize they cannot simply complete a community needs assessment every three years and on the off </a:t>
            </a:r>
            <a:r>
              <a:rPr lang="en-US" baseline="0" dirty="0" smtClean="0"/>
              <a:t>years, </a:t>
            </a:r>
            <a:r>
              <a:rPr lang="en-US" baseline="0" dirty="0"/>
              <a:t>ignore assessment of community needs. They recognize while a strategic plan might be in place for three to five years, they </a:t>
            </a:r>
            <a:r>
              <a:rPr lang="en-US" baseline="0" dirty="0" smtClean="0"/>
              <a:t>need to review and update it </a:t>
            </a:r>
            <a:r>
              <a:rPr lang="en-US" baseline="0" dirty="0"/>
              <a:t>regularly based on new information and results. </a:t>
            </a:r>
          </a:p>
          <a:p>
            <a:pPr defTabSz="914318">
              <a:defRPr/>
            </a:pPr>
            <a:endParaRPr lang="en-US" baseline="0" dirty="0"/>
          </a:p>
          <a:p>
            <a:pPr defTabSz="914318">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4</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74320" indent="-274320" eaLnBrk="1" fontAlgn="auto" hangingPunct="1">
              <a:lnSpc>
                <a:spcPct val="100000"/>
              </a:lnSpc>
              <a:spcBef>
                <a:spcPts val="0"/>
              </a:spcBef>
              <a:spcAft>
                <a:spcPts val="0"/>
              </a:spcAft>
              <a:buFont typeface="Wingdings" pitchFamily="2" charset="2"/>
              <a:buNone/>
              <a:defRPr/>
            </a:pPr>
            <a:r>
              <a:rPr lang="en-US" sz="2000" dirty="0" smtClean="0">
                <a:latin typeface="Times New Roman" pitchFamily="18" charset="0"/>
              </a:rPr>
              <a:t>CAAs have historically measured things like:</a:t>
            </a:r>
          </a:p>
          <a:p>
            <a:pPr marL="274320" indent="-274320" eaLnBrk="1" fontAlgn="auto" hangingPunct="1">
              <a:lnSpc>
                <a:spcPct val="100000"/>
              </a:lnSpc>
              <a:spcBef>
                <a:spcPts val="0"/>
              </a:spcBef>
              <a:spcAft>
                <a:spcPts val="0"/>
              </a:spcAft>
              <a:buFont typeface="Wingdings 2"/>
              <a:buChar char=""/>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food baskets distributed</a:t>
            </a:r>
          </a:p>
          <a:p>
            <a:pPr marL="548640" lvl="1" eaLnBrk="1" fontAlgn="auto" hangingPunct="1">
              <a:lnSpc>
                <a:spcPct val="100000"/>
              </a:lnSpc>
              <a:spcBef>
                <a:spcPts val="0"/>
              </a:spcBef>
              <a:spcAft>
                <a:spcPts val="0"/>
              </a:spcAft>
              <a:buFont typeface="Wingdings" pitchFamily="2" charset="2"/>
              <a:buChar char="q"/>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Meals-on-Wheels delivered</a:t>
            </a:r>
          </a:p>
          <a:p>
            <a:pPr marL="548640" lvl="1" eaLnBrk="1" fontAlgn="auto" hangingPunct="1">
              <a:lnSpc>
                <a:spcPct val="100000"/>
              </a:lnSpc>
              <a:spcBef>
                <a:spcPts val="0"/>
              </a:spcBef>
              <a:spcAft>
                <a:spcPts val="0"/>
              </a:spcAft>
              <a:buFont typeface="Wingdings" pitchFamily="2" charset="2"/>
              <a:buChar char="q"/>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children attending Head Start centers</a:t>
            </a:r>
          </a:p>
          <a:p>
            <a:pPr marL="548640" lvl="1" eaLnBrk="1" fontAlgn="auto" hangingPunct="1">
              <a:lnSpc>
                <a:spcPct val="100000"/>
              </a:lnSpc>
              <a:spcBef>
                <a:spcPts val="0"/>
              </a:spcBef>
              <a:spcAft>
                <a:spcPts val="0"/>
              </a:spcAft>
              <a:buFont typeface="Wingdings" pitchFamily="2" charset="2"/>
              <a:buChar char="q"/>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families receiving WIC services</a:t>
            </a:r>
          </a:p>
          <a:p>
            <a:pPr marL="548640" lvl="1" eaLnBrk="1" fontAlgn="auto" hangingPunct="1">
              <a:lnSpc>
                <a:spcPct val="100000"/>
              </a:lnSpc>
              <a:spcBef>
                <a:spcPts val="0"/>
              </a:spcBef>
              <a:spcAft>
                <a:spcPts val="0"/>
              </a:spcAft>
              <a:buFont typeface="Wingdings" pitchFamily="2" charset="2"/>
              <a:buChar char="q"/>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adults attending GED classes</a:t>
            </a:r>
          </a:p>
          <a:p>
            <a:pPr marL="548640" lvl="1" eaLnBrk="1" fontAlgn="auto" hangingPunct="1">
              <a:lnSpc>
                <a:spcPct val="100000"/>
              </a:lnSpc>
              <a:spcBef>
                <a:spcPts val="0"/>
              </a:spcBef>
              <a:spcAft>
                <a:spcPts val="0"/>
              </a:spcAft>
              <a:buFont typeface="Wingdings" pitchFamily="2" charset="2"/>
              <a:buChar char="q"/>
              <a:defRPr/>
            </a:pPr>
            <a:endParaRPr lang="en-US" sz="2000" dirty="0" smtClean="0">
              <a:latin typeface="Times New Roman" pitchFamily="18" charset="0"/>
            </a:endParaRPr>
          </a:p>
          <a:p>
            <a:pPr marL="548640" lvl="1" eaLnBrk="1" fontAlgn="auto" hangingPunct="1">
              <a:lnSpc>
                <a:spcPct val="100000"/>
              </a:lnSpc>
              <a:spcBef>
                <a:spcPts val="0"/>
              </a:spcBef>
              <a:spcAft>
                <a:spcPts val="0"/>
              </a:spcAft>
              <a:buFont typeface="Wingdings" pitchFamily="2" charset="2"/>
              <a:buChar char="q"/>
              <a:defRPr/>
            </a:pPr>
            <a:r>
              <a:rPr lang="en-US" sz="2000" dirty="0" smtClean="0">
                <a:latin typeface="Times New Roman" pitchFamily="18" charset="0"/>
              </a:rPr>
              <a:t>the number of clients served per day </a:t>
            </a:r>
          </a:p>
        </p:txBody>
      </p:sp>
      <p:sp>
        <p:nvSpPr>
          <p:cNvPr id="4" name="Slide Number Placeholder 3"/>
          <p:cNvSpPr>
            <a:spLocks noGrp="1"/>
          </p:cNvSpPr>
          <p:nvPr>
            <p:ph type="sldNum" sz="quarter" idx="10"/>
          </p:nvPr>
        </p:nvSpPr>
        <p:spPr/>
        <p:txBody>
          <a:bodyPr/>
          <a:lstStyle/>
          <a:p>
            <a:fld id="{50653392-71FC-4750-BD4A-B1C2402E068A}" type="slidenum">
              <a:rPr lang="en-US" smtClean="0"/>
              <a:pPr/>
              <a:t>6</a:t>
            </a:fld>
            <a:endParaRPr lang="en-US"/>
          </a:p>
        </p:txBody>
      </p:sp>
    </p:spTree>
    <p:extLst>
      <p:ext uri="{BB962C8B-B14F-4D97-AF65-F5344CB8AC3E}">
        <p14:creationId xmlns:p14="http://schemas.microsoft.com/office/powerpoint/2010/main" xmlns="" val="227181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ct val="50000"/>
              </a:spcBef>
            </a:pPr>
            <a:r>
              <a:rPr lang="en-US" sz="1200" dirty="0" smtClean="0">
                <a:latin typeface="Times New Roman" pitchFamily="18" charset="0"/>
              </a:rPr>
              <a:t>The fans don’t care about the process if they don’t get  the results. </a:t>
            </a:r>
          </a:p>
          <a:p>
            <a:pPr algn="l">
              <a:spcBef>
                <a:spcPct val="50000"/>
              </a:spcBef>
            </a:pPr>
            <a:r>
              <a:rPr lang="en-US" sz="1200" dirty="0" smtClean="0">
                <a:latin typeface="Times New Roman" pitchFamily="18" charset="0"/>
              </a:rPr>
              <a:t>What they care about is </a:t>
            </a:r>
            <a:r>
              <a:rPr lang="en-US" sz="2000" dirty="0" smtClean="0">
                <a:solidFill>
                  <a:schemeClr val="accent2"/>
                </a:solidFill>
                <a:latin typeface="Times New Roman" pitchFamily="18" charset="0"/>
              </a:rPr>
              <a:t>winning</a:t>
            </a:r>
            <a:r>
              <a:rPr lang="en-US" sz="2000" dirty="0" smtClean="0">
                <a:latin typeface="Times New Roman" pitchFamily="18" charset="0"/>
              </a:rPr>
              <a:t>!</a:t>
            </a:r>
            <a:endParaRPr lang="en-US" dirty="0"/>
          </a:p>
        </p:txBody>
      </p:sp>
      <p:sp>
        <p:nvSpPr>
          <p:cNvPr id="4" name="Slide Number Placeholder 3"/>
          <p:cNvSpPr>
            <a:spLocks noGrp="1"/>
          </p:cNvSpPr>
          <p:nvPr>
            <p:ph type="sldNum" sz="quarter" idx="10"/>
          </p:nvPr>
        </p:nvSpPr>
        <p:spPr/>
        <p:txBody>
          <a:bodyPr/>
          <a:lstStyle/>
          <a:p>
            <a:fld id="{50653392-71FC-4750-BD4A-B1C2402E068A}" type="slidenum">
              <a:rPr lang="en-US" smtClean="0"/>
              <a:pPr/>
              <a:t>9</a:t>
            </a:fld>
            <a:endParaRPr lang="en-US"/>
          </a:p>
        </p:txBody>
      </p:sp>
    </p:spTree>
    <p:extLst>
      <p:ext uri="{BB962C8B-B14F-4D97-AF65-F5344CB8AC3E}">
        <p14:creationId xmlns:p14="http://schemas.microsoft.com/office/powerpoint/2010/main" xmlns="" val="309283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indent="-274320" algn="l" eaLnBrk="1" fontAlgn="auto" hangingPunct="1">
              <a:spcBef>
                <a:spcPts val="580"/>
              </a:spcBef>
              <a:spcAft>
                <a:spcPts val="0"/>
              </a:spcAft>
              <a:buFont typeface="Wingdings" pitchFamily="2" charset="2"/>
              <a:buNone/>
              <a:defRPr/>
            </a:pPr>
            <a:r>
              <a:rPr lang="en-US" sz="1200" dirty="0" smtClean="0">
                <a:latin typeface="Times New Roman" pitchFamily="18" charset="0"/>
              </a:rPr>
              <a:t>For Community Action Agencies, changing lives and improving communities</a:t>
            </a:r>
            <a:r>
              <a:rPr lang="en-US" dirty="0" smtClean="0">
                <a:latin typeface="Times New Roman" pitchFamily="18" charset="0"/>
              </a:rPr>
              <a:t> </a:t>
            </a:r>
            <a:r>
              <a:rPr lang="en-US" sz="1200" dirty="0" smtClean="0">
                <a:latin typeface="Times New Roman" pitchFamily="18" charset="0"/>
              </a:rPr>
              <a:t>is how we </a:t>
            </a:r>
            <a:r>
              <a:rPr lang="en-US" sz="1200" b="1" dirty="0" smtClean="0">
                <a:latin typeface="Times New Roman" pitchFamily="18" charset="0"/>
              </a:rPr>
              <a:t>score runs</a:t>
            </a:r>
            <a:r>
              <a:rPr lang="en-US" sz="1100" b="1" dirty="0" smtClean="0">
                <a:latin typeface="Times New Roman" pitchFamily="18" charset="0"/>
              </a:rPr>
              <a:t> and win games.</a:t>
            </a:r>
            <a:r>
              <a:rPr lang="en-US" sz="1050" b="1" dirty="0" smtClean="0">
                <a:latin typeface="Times New Roman" pitchFamily="18" charset="0"/>
              </a:rPr>
              <a:t> </a:t>
            </a:r>
          </a:p>
          <a:p>
            <a:pPr algn="l">
              <a:spcBef>
                <a:spcPct val="50000"/>
              </a:spcBef>
              <a:buClr>
                <a:schemeClr val="accent2"/>
              </a:buClr>
              <a:buFont typeface="Wingdings" pitchFamily="2" charset="2"/>
              <a:buNone/>
            </a:pPr>
            <a:endParaRPr lang="en-US" sz="1100" b="1" dirty="0" smtClean="0">
              <a:latin typeface="Times New Roman" pitchFamily="18" charset="0"/>
            </a:endParaRPr>
          </a:p>
          <a:p>
            <a:pPr algn="l" eaLnBrk="1" hangingPunct="1">
              <a:buFont typeface="Wingdings" pitchFamily="2" charset="2"/>
              <a:buNone/>
            </a:pPr>
            <a:r>
              <a:rPr lang="en-US" sz="1200" dirty="0" smtClean="0">
                <a:latin typeface="Times New Roman" pitchFamily="18" charset="0"/>
              </a:rPr>
              <a:t>If </a:t>
            </a:r>
            <a:r>
              <a:rPr lang="en-US" sz="1200" dirty="0" smtClean="0">
                <a:solidFill>
                  <a:schemeClr val="accent2"/>
                </a:solidFill>
                <a:latin typeface="Times New Roman" pitchFamily="18" charset="0"/>
              </a:rPr>
              <a:t>all</a:t>
            </a:r>
            <a:r>
              <a:rPr lang="en-US" sz="1200" dirty="0" smtClean="0">
                <a:latin typeface="Times New Roman" pitchFamily="18" charset="0"/>
              </a:rPr>
              <a:t> we tell the community is how much service we provided, i</a:t>
            </a:r>
            <a:r>
              <a:rPr lang="en-US" dirty="0" smtClean="0">
                <a:latin typeface="Times New Roman" pitchFamily="18" charset="0"/>
              </a:rPr>
              <a:t>s it no wonder that our “fans” </a:t>
            </a:r>
            <a:r>
              <a:rPr lang="en-US" sz="1100" dirty="0" smtClean="0">
                <a:latin typeface="Times New Roman" pitchFamily="18" charset="0"/>
              </a:rPr>
              <a:t>may also say: </a:t>
            </a:r>
            <a:r>
              <a:rPr lang="en-US" sz="1200" dirty="0" smtClean="0">
                <a:solidFill>
                  <a:schemeClr val="accent2"/>
                </a:solidFill>
                <a:latin typeface="Times New Roman" pitchFamily="18" charset="0"/>
              </a:rPr>
              <a:t>“so what?” </a:t>
            </a:r>
          </a:p>
          <a:p>
            <a:pPr algn="l" eaLnBrk="1" hangingPunct="1">
              <a:buFont typeface="Wingdings" pitchFamily="2" charset="2"/>
              <a:buNone/>
            </a:pPr>
            <a:r>
              <a:rPr lang="en-US" dirty="0" smtClean="0"/>
              <a:t>If we just say we hand out food boxes, what does that matter to the funders?  </a:t>
            </a:r>
          </a:p>
          <a:p>
            <a:pPr algn="l" eaLnBrk="1" hangingPunct="1">
              <a:buFont typeface="Wingdings" pitchFamily="2" charset="2"/>
              <a:buNone/>
            </a:pPr>
            <a:r>
              <a:rPr lang="en-US" dirty="0" smtClean="0"/>
              <a:t>We have to make it clear that what we do has a profound impact on the lives of the people we serve. </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dirty="0" smtClean="0">
              <a:solidFill>
                <a:schemeClr val="accent2"/>
              </a:solidFill>
              <a:latin typeface="Times New Roman" pitchFamily="18" charset="0"/>
            </a:endParaRPr>
          </a:p>
          <a:p>
            <a:pPr algn="ctr" eaLnBrk="1" hangingPunct="1">
              <a:buFont typeface="Wingdings" pitchFamily="2" charset="2"/>
              <a:buNone/>
            </a:pPr>
            <a:endParaRPr lang="en-US" sz="1200" dirty="0" smtClean="0">
              <a:latin typeface="Times New Roman" pitchFamily="18" charset="0"/>
            </a:endParaRPr>
          </a:p>
          <a:p>
            <a:pPr marL="274320" indent="-274320" algn="ctr" eaLnBrk="1" fontAlgn="auto" hangingPunct="1">
              <a:spcBef>
                <a:spcPts val="580"/>
              </a:spcBef>
              <a:spcAft>
                <a:spcPts val="0"/>
              </a:spcAft>
              <a:buFont typeface="Wingdings" pitchFamily="2" charset="2"/>
              <a:buNone/>
              <a:defRPr/>
            </a:pPr>
            <a:endParaRPr lang="en-US"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0653392-71FC-4750-BD4A-B1C2402E068A}" type="slidenum">
              <a:rPr lang="en-US" smtClean="0"/>
              <a:pPr/>
              <a:t>10</a:t>
            </a:fld>
            <a:endParaRPr lang="en-US"/>
          </a:p>
        </p:txBody>
      </p:sp>
    </p:spTree>
    <p:extLst>
      <p:ext uri="{BB962C8B-B14F-4D97-AF65-F5344CB8AC3E}">
        <p14:creationId xmlns:p14="http://schemas.microsoft.com/office/powerpoint/2010/main" xmlns="" val="287740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latin typeface="Times New Roman" pitchFamily="18" charset="0"/>
              </a:rPr>
              <a:t>Just like the baseball team  that must hit the ball  to score runs  and win, Community Action won’t change lives  without delivering services efficiently, compassionately, and intelligently.</a:t>
            </a:r>
          </a:p>
          <a:p>
            <a:pPr algn="l"/>
            <a:endParaRPr lang="en-US" sz="1200" b="1" dirty="0" smtClean="0">
              <a:latin typeface="Times New Roman" pitchFamily="18" charset="0"/>
            </a:endParaRPr>
          </a:p>
          <a:p>
            <a:pPr algn="l"/>
            <a:r>
              <a:rPr lang="en-US" sz="1200" b="1" dirty="0" smtClean="0">
                <a:latin typeface="Times New Roman" pitchFamily="18" charset="0"/>
              </a:rPr>
              <a:t>But you have to know why you are doing these services and what impact they have on individuals, families and communities. </a:t>
            </a:r>
          </a:p>
          <a:p>
            <a:endParaRPr lang="en-US" dirty="0"/>
          </a:p>
        </p:txBody>
      </p:sp>
      <p:sp>
        <p:nvSpPr>
          <p:cNvPr id="4" name="Slide Number Placeholder 3"/>
          <p:cNvSpPr>
            <a:spLocks noGrp="1"/>
          </p:cNvSpPr>
          <p:nvPr>
            <p:ph type="sldNum" sz="quarter" idx="10"/>
          </p:nvPr>
        </p:nvSpPr>
        <p:spPr/>
        <p:txBody>
          <a:bodyPr/>
          <a:lstStyle/>
          <a:p>
            <a:fld id="{50653392-71FC-4750-BD4A-B1C2402E068A}" type="slidenum">
              <a:rPr lang="en-US" smtClean="0"/>
              <a:pPr/>
              <a:t>11</a:t>
            </a:fld>
            <a:endParaRPr lang="en-US"/>
          </a:p>
        </p:txBody>
      </p:sp>
    </p:spTree>
    <p:extLst>
      <p:ext uri="{BB962C8B-B14F-4D97-AF65-F5344CB8AC3E}">
        <p14:creationId xmlns:p14="http://schemas.microsoft.com/office/powerpoint/2010/main" xmlns="" val="419190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CSBG = community service block grant </a:t>
            </a:r>
          </a:p>
          <a:p>
            <a:r>
              <a:rPr lang="en-US" dirty="0" smtClean="0"/>
              <a:t>More than half of the Org Standards have Board involvement included in the standard.</a:t>
            </a:r>
          </a:p>
          <a:p>
            <a:r>
              <a:rPr lang="en-US" dirty="0" smtClean="0"/>
              <a:t>Information about how you can demonstrate application of ROMA through the Organizational Standards is available. </a:t>
            </a:r>
          </a:p>
        </p:txBody>
      </p:sp>
      <p:sp>
        <p:nvSpPr>
          <p:cNvPr id="56324" name="Slide Number Placeholder 3"/>
          <p:cNvSpPr>
            <a:spLocks noGrp="1"/>
          </p:cNvSpPr>
          <p:nvPr>
            <p:ph type="sldNum" sz="quarter" idx="5"/>
          </p:nvPr>
        </p:nvSpPr>
        <p:spPr>
          <a:noFill/>
        </p:spPr>
        <p:txBody>
          <a:bodyPr/>
          <a:lstStyle/>
          <a:p>
            <a:fld id="{67B45BC3-8254-4866-BD60-731FA5EB328C}" type="slidenum">
              <a:rPr lang="en-US" smtClean="0"/>
              <a:pPr/>
              <a:t>13</a:t>
            </a:fld>
            <a:endParaRPr lang="en-US" smtClean="0"/>
          </a:p>
        </p:txBody>
      </p:sp>
    </p:spTree>
    <p:extLst>
      <p:ext uri="{BB962C8B-B14F-4D97-AF65-F5344CB8AC3E}">
        <p14:creationId xmlns:p14="http://schemas.microsoft.com/office/powerpoint/2010/main" xmlns="" val="318021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xmlns=""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42" y="203662"/>
            <a:ext cx="7772400" cy="2378883"/>
          </a:xfrm>
        </p:spPr>
        <p:txBody>
          <a:bodyPr>
            <a:normAutofit/>
          </a:bodyPr>
          <a:lstStyle/>
          <a:p>
            <a:r>
              <a:rPr lang="en-US" sz="4800" dirty="0" smtClean="0">
                <a:latin typeface="+mj-lt"/>
              </a:rPr>
              <a:t>Introduction to </a:t>
            </a:r>
            <a:br>
              <a:rPr lang="en-US" sz="4800" dirty="0" smtClean="0">
                <a:latin typeface="+mj-lt"/>
              </a:rPr>
            </a:br>
            <a:r>
              <a:rPr lang="en-US" sz="4800" dirty="0" smtClean="0">
                <a:latin typeface="+mj-lt"/>
              </a:rPr>
              <a:t>ROMA Implementation </a:t>
            </a:r>
            <a:br>
              <a:rPr lang="en-US" sz="4800" dirty="0" smtClean="0">
                <a:latin typeface="+mj-lt"/>
              </a:rPr>
            </a:br>
            <a:r>
              <a:rPr lang="en-US" sz="4800" dirty="0" smtClean="0">
                <a:latin typeface="+mj-lt"/>
              </a:rPr>
              <a:t>for Boards</a:t>
            </a:r>
            <a:endParaRPr lang="en-US" sz="4800" dirty="0">
              <a:latin typeface="+mj-lt"/>
            </a:endParaRPr>
          </a:p>
        </p:txBody>
      </p:sp>
      <p:sp>
        <p:nvSpPr>
          <p:cNvPr id="3" name="Subtitle 2"/>
          <p:cNvSpPr>
            <a:spLocks noGrp="1"/>
          </p:cNvSpPr>
          <p:nvPr>
            <p:ph type="subTitle" idx="1"/>
          </p:nvPr>
        </p:nvSpPr>
        <p:spPr>
          <a:xfrm>
            <a:off x="1445342" y="4161872"/>
            <a:ext cx="6400800" cy="1752600"/>
          </a:xfrm>
        </p:spPr>
        <p:txBody>
          <a:bodyPr>
            <a:normAutofit/>
          </a:bodyPr>
          <a:lstStyle/>
          <a:p>
            <a:r>
              <a:rPr lang="en-US" sz="3200" b="1" dirty="0" smtClean="0"/>
              <a:t>A Video Series for CAA Board Members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336550" y="2023111"/>
            <a:ext cx="4749800" cy="4297363"/>
          </a:xfrm>
        </p:spPr>
        <p:txBody>
          <a:bodyPr>
            <a:noAutofit/>
          </a:bodyPr>
          <a:lstStyle/>
          <a:p>
            <a:pPr marL="274320" indent="-274320" eaLnBrk="1" fontAlgn="auto" hangingPunct="1">
              <a:lnSpc>
                <a:spcPct val="90000"/>
              </a:lnSpc>
              <a:spcBef>
                <a:spcPts val="580"/>
              </a:spcBef>
              <a:spcAft>
                <a:spcPts val="0"/>
              </a:spcAft>
              <a:buFont typeface="Wingdings" pitchFamily="2" charset="2"/>
              <a:buNone/>
              <a:defRPr/>
            </a:pPr>
            <a:r>
              <a:rPr lang="en-US" sz="2800" dirty="0" smtClean="0">
                <a:latin typeface="+mn-lt"/>
              </a:rPr>
              <a:t>The </a:t>
            </a:r>
            <a:r>
              <a:rPr lang="en-US" sz="2800" b="1" dirty="0" smtClean="0">
                <a:solidFill>
                  <a:schemeClr val="accent1"/>
                </a:solidFill>
                <a:latin typeface="+mn-lt"/>
              </a:rPr>
              <a:t>Board of Directors</a:t>
            </a:r>
            <a:r>
              <a:rPr lang="en-US" sz="2800" dirty="0" smtClean="0">
                <a:solidFill>
                  <a:schemeClr val="accent1"/>
                </a:solidFill>
                <a:latin typeface="+mn-lt"/>
              </a:rPr>
              <a:t> </a:t>
            </a:r>
            <a:r>
              <a:rPr lang="en-US" sz="2800" dirty="0" smtClean="0">
                <a:latin typeface="+mn-lt"/>
              </a:rPr>
              <a:t>are like the </a:t>
            </a:r>
            <a:r>
              <a:rPr lang="en-US" sz="2800" b="1" dirty="0" smtClean="0">
                <a:latin typeface="+mn-lt"/>
              </a:rPr>
              <a:t>Owners </a:t>
            </a:r>
            <a:r>
              <a:rPr lang="en-US" sz="2800" dirty="0" smtClean="0">
                <a:latin typeface="+mn-lt"/>
              </a:rPr>
              <a:t>of a ball team</a:t>
            </a:r>
          </a:p>
          <a:p>
            <a:pPr marL="274320" indent="-274320" eaLnBrk="1" fontAlgn="auto" hangingPunct="1">
              <a:lnSpc>
                <a:spcPct val="90000"/>
              </a:lnSpc>
              <a:spcBef>
                <a:spcPts val="580"/>
              </a:spcBef>
              <a:spcAft>
                <a:spcPts val="0"/>
              </a:spcAft>
              <a:buFont typeface="Wingdings" pitchFamily="2" charset="2"/>
              <a:buNone/>
              <a:defRPr/>
            </a:pPr>
            <a:endParaRPr lang="en-US" sz="1800" dirty="0" smtClean="0">
              <a:latin typeface="+mn-lt"/>
            </a:endParaRPr>
          </a:p>
          <a:p>
            <a:pPr marL="274320" indent="-274320" eaLnBrk="1" fontAlgn="auto" hangingPunct="1">
              <a:lnSpc>
                <a:spcPct val="90000"/>
              </a:lnSpc>
              <a:spcBef>
                <a:spcPts val="580"/>
              </a:spcBef>
              <a:spcAft>
                <a:spcPts val="0"/>
              </a:spcAft>
              <a:buFont typeface="Wingdings" pitchFamily="2" charset="2"/>
              <a:buNone/>
              <a:defRPr/>
            </a:pPr>
            <a:r>
              <a:rPr lang="en-US" sz="2800" dirty="0" smtClean="0">
                <a:latin typeface="+mn-lt"/>
              </a:rPr>
              <a:t>The </a:t>
            </a:r>
            <a:r>
              <a:rPr lang="en-US" sz="2800" b="1" dirty="0" smtClean="0">
                <a:solidFill>
                  <a:schemeClr val="accent1"/>
                </a:solidFill>
                <a:latin typeface="+mn-lt"/>
              </a:rPr>
              <a:t>Executive Director</a:t>
            </a:r>
            <a:r>
              <a:rPr lang="en-US" sz="2800" dirty="0" smtClean="0">
                <a:solidFill>
                  <a:schemeClr val="accent1"/>
                </a:solidFill>
                <a:latin typeface="+mn-lt"/>
              </a:rPr>
              <a:t> </a:t>
            </a:r>
            <a:r>
              <a:rPr lang="en-US" sz="2800" dirty="0" smtClean="0">
                <a:latin typeface="+mn-lt"/>
              </a:rPr>
              <a:t>is like the </a:t>
            </a:r>
            <a:r>
              <a:rPr lang="en-US" sz="2800" b="1" dirty="0" smtClean="0">
                <a:latin typeface="+mn-lt"/>
              </a:rPr>
              <a:t>Manager</a:t>
            </a:r>
            <a:endParaRPr lang="en-US" sz="2800" dirty="0" smtClean="0">
              <a:latin typeface="+mn-lt"/>
            </a:endParaRPr>
          </a:p>
          <a:p>
            <a:pPr marL="274320" indent="-274320" eaLnBrk="1" fontAlgn="auto" hangingPunct="1">
              <a:lnSpc>
                <a:spcPct val="90000"/>
              </a:lnSpc>
              <a:spcBef>
                <a:spcPts val="580"/>
              </a:spcBef>
              <a:spcAft>
                <a:spcPts val="0"/>
              </a:spcAft>
              <a:buFont typeface="Wingdings" pitchFamily="2" charset="2"/>
              <a:buNone/>
              <a:defRPr/>
            </a:pPr>
            <a:endParaRPr lang="en-US" sz="1800" dirty="0" smtClean="0">
              <a:latin typeface="+mn-lt"/>
            </a:endParaRPr>
          </a:p>
          <a:p>
            <a:pPr marL="274320" indent="-274320" eaLnBrk="1" fontAlgn="auto" hangingPunct="1">
              <a:lnSpc>
                <a:spcPct val="90000"/>
              </a:lnSpc>
              <a:spcBef>
                <a:spcPts val="580"/>
              </a:spcBef>
              <a:spcAft>
                <a:spcPts val="0"/>
              </a:spcAft>
              <a:buFont typeface="Wingdings" pitchFamily="2" charset="2"/>
              <a:buNone/>
              <a:defRPr/>
            </a:pPr>
            <a:r>
              <a:rPr lang="en-US" sz="2800" dirty="0" smtClean="0">
                <a:latin typeface="+mn-lt"/>
              </a:rPr>
              <a:t>The </a:t>
            </a:r>
            <a:r>
              <a:rPr lang="en-US" sz="2800" b="1" dirty="0" smtClean="0">
                <a:solidFill>
                  <a:schemeClr val="accent1"/>
                </a:solidFill>
                <a:latin typeface="+mn-lt"/>
              </a:rPr>
              <a:t>funders, community, &amp; clients </a:t>
            </a:r>
            <a:r>
              <a:rPr lang="en-US" sz="2800" dirty="0" smtClean="0">
                <a:latin typeface="+mn-lt"/>
              </a:rPr>
              <a:t>are like the </a:t>
            </a:r>
            <a:r>
              <a:rPr lang="en-US" sz="2800" b="1" dirty="0" smtClean="0">
                <a:latin typeface="+mn-lt"/>
              </a:rPr>
              <a:t>fans </a:t>
            </a:r>
            <a:r>
              <a:rPr lang="en-US" sz="2800" dirty="0" smtClean="0">
                <a:latin typeface="+mn-lt"/>
              </a:rPr>
              <a:t>who </a:t>
            </a:r>
            <a:r>
              <a:rPr lang="en-US" sz="2800" b="1" i="1" dirty="0" smtClean="0">
                <a:solidFill>
                  <a:schemeClr val="accent2"/>
                </a:solidFill>
                <a:latin typeface="+mn-lt"/>
              </a:rPr>
              <a:t>want to see results</a:t>
            </a:r>
            <a:endParaRPr lang="en-US" sz="2800" dirty="0" smtClean="0">
              <a:latin typeface="+mn-lt"/>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257800" y="2236311"/>
            <a:ext cx="3474719" cy="3474719"/>
          </a:xfrm>
        </p:spPr>
      </p:pic>
      <p:sp>
        <p:nvSpPr>
          <p:cNvPr id="20483" name="Text Box 4"/>
          <p:cNvSpPr txBox="1">
            <a:spLocks noChangeArrowheads="1"/>
          </p:cNvSpPr>
          <p:nvPr/>
        </p:nvSpPr>
        <p:spPr bwMode="auto">
          <a:xfrm>
            <a:off x="1066800" y="297180"/>
            <a:ext cx="7010400" cy="646331"/>
          </a:xfrm>
          <a:prstGeom prst="rect">
            <a:avLst/>
          </a:prstGeom>
          <a:noFill/>
          <a:ln w="9525">
            <a:noFill/>
            <a:miter lim="800000"/>
            <a:headEnd/>
            <a:tailEnd/>
          </a:ln>
        </p:spPr>
        <p:txBody>
          <a:bodyPr>
            <a:spAutoFit/>
          </a:bodyPr>
          <a:lstStyle/>
          <a:p>
            <a:pPr algn="ctr">
              <a:spcBef>
                <a:spcPct val="20000"/>
              </a:spcBef>
              <a:buClr>
                <a:schemeClr val="accent2"/>
              </a:buClr>
              <a:buFont typeface="Wingdings" pitchFamily="2" charset="2"/>
              <a:buNone/>
            </a:pPr>
            <a:r>
              <a:rPr lang="en-US" sz="3600" b="1" dirty="0">
                <a:solidFill>
                  <a:schemeClr val="bg1"/>
                </a:solidFill>
              </a:rPr>
              <a:t>Playing Ball with </a:t>
            </a:r>
            <a:r>
              <a:rPr lang="en-US" sz="3600" b="1" dirty="0" smtClean="0">
                <a:solidFill>
                  <a:schemeClr val="bg1"/>
                </a:solidFill>
              </a:rPr>
              <a:t>Community </a:t>
            </a:r>
            <a:r>
              <a:rPr lang="en-US" sz="3600" b="1" dirty="0">
                <a:solidFill>
                  <a:schemeClr val="bg1"/>
                </a:solidFill>
              </a:rPr>
              <a:t>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1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mn-lt"/>
              </a:rPr>
              <a:t>Remember:</a:t>
            </a:r>
            <a:endParaRPr lang="en-US" sz="3600" b="1" dirty="0">
              <a:latin typeface="+mn-lt"/>
            </a:endParaRPr>
          </a:p>
        </p:txBody>
      </p:sp>
      <p:sp>
        <p:nvSpPr>
          <p:cNvPr id="5" name="Content Placeholder 4"/>
          <p:cNvSpPr>
            <a:spLocks noGrp="1"/>
          </p:cNvSpPr>
          <p:nvPr>
            <p:ph idx="1"/>
          </p:nvPr>
        </p:nvSpPr>
        <p:spPr>
          <a:xfrm>
            <a:off x="822960" y="1924209"/>
            <a:ext cx="7498080" cy="4221163"/>
          </a:xfrm>
        </p:spPr>
        <p:txBody>
          <a:bodyPr>
            <a:normAutofit/>
          </a:bodyPr>
          <a:lstStyle/>
          <a:p>
            <a:pPr marL="274320" indent="-274320" algn="ctr">
              <a:spcBef>
                <a:spcPct val="0"/>
              </a:spcBef>
              <a:buNone/>
              <a:defRPr/>
            </a:pPr>
            <a:r>
              <a:rPr lang="en-US" sz="3200" dirty="0">
                <a:latin typeface="+mj-lt"/>
                <a:cs typeface="Times New Roman" pitchFamily="18" charset="0"/>
              </a:rPr>
              <a:t>While it is important </a:t>
            </a:r>
            <a:r>
              <a:rPr lang="en-US" sz="3200" dirty="0" smtClean="0">
                <a:latin typeface="+mj-lt"/>
                <a:cs typeface="Times New Roman" pitchFamily="18" charset="0"/>
              </a:rPr>
              <a:t>to be able to talk about the services that your agency provides, you must </a:t>
            </a:r>
            <a:r>
              <a:rPr lang="en-US" sz="3200" dirty="0">
                <a:latin typeface="+mj-lt"/>
                <a:cs typeface="Times New Roman" pitchFamily="18" charset="0"/>
              </a:rPr>
              <a:t>also be able to identify </a:t>
            </a:r>
            <a:r>
              <a:rPr lang="en-US" sz="3200" b="1" dirty="0" smtClean="0">
                <a:latin typeface="+mj-lt"/>
                <a:cs typeface="Times New Roman" pitchFamily="18" charset="0"/>
              </a:rPr>
              <a:t>how </a:t>
            </a:r>
            <a:r>
              <a:rPr lang="en-US" sz="3200" b="1" dirty="0">
                <a:latin typeface="+mj-lt"/>
                <a:cs typeface="Times New Roman" pitchFamily="18" charset="0"/>
              </a:rPr>
              <a:t>these </a:t>
            </a:r>
            <a:r>
              <a:rPr lang="en-US" sz="3200" b="1" dirty="0" smtClean="0">
                <a:latin typeface="+mj-lt"/>
                <a:cs typeface="Times New Roman" pitchFamily="18" charset="0"/>
              </a:rPr>
              <a:t>interventions </a:t>
            </a:r>
            <a:r>
              <a:rPr lang="en-US" sz="3200" dirty="0" smtClean="0">
                <a:latin typeface="+mj-lt"/>
                <a:cs typeface="Times New Roman" pitchFamily="18" charset="0"/>
              </a:rPr>
              <a:t>produce results</a:t>
            </a:r>
          </a:p>
          <a:p>
            <a:pPr marL="274320" indent="-274320" algn="ctr">
              <a:spcBef>
                <a:spcPct val="0"/>
              </a:spcBef>
              <a:buNone/>
              <a:defRPr/>
            </a:pPr>
            <a:endParaRPr lang="en-US" sz="3200" dirty="0" smtClean="0">
              <a:latin typeface="+mj-lt"/>
              <a:cs typeface="Times New Roman" pitchFamily="18" charset="0"/>
            </a:endParaRPr>
          </a:p>
          <a:p>
            <a:pPr marL="274320" indent="-274320" algn="ctr">
              <a:spcBef>
                <a:spcPct val="0"/>
              </a:spcBef>
              <a:buNone/>
              <a:defRPr/>
            </a:pPr>
            <a:r>
              <a:rPr lang="en-US" sz="3200" b="1" dirty="0">
                <a:solidFill>
                  <a:schemeClr val="accent2"/>
                </a:solidFill>
                <a:latin typeface="+mj-lt"/>
                <a:cs typeface="Times New Roman" pitchFamily="18" charset="0"/>
              </a:rPr>
              <a:t>What has changed because </a:t>
            </a:r>
            <a:r>
              <a:rPr lang="en-US" sz="3200" b="1" dirty="0" smtClean="0">
                <a:solidFill>
                  <a:schemeClr val="accent2"/>
                </a:solidFill>
                <a:latin typeface="+mj-lt"/>
                <a:cs typeface="Times New Roman" pitchFamily="18" charset="0"/>
              </a:rPr>
              <a:t>of</a:t>
            </a:r>
          </a:p>
          <a:p>
            <a:pPr marL="274320" indent="-274320" algn="ctr">
              <a:spcBef>
                <a:spcPct val="0"/>
              </a:spcBef>
              <a:buNone/>
              <a:defRPr/>
            </a:pPr>
            <a:r>
              <a:rPr lang="en-US" sz="3200" b="1" dirty="0" smtClean="0">
                <a:solidFill>
                  <a:schemeClr val="accent2"/>
                </a:solidFill>
                <a:latin typeface="+mj-lt"/>
                <a:cs typeface="Times New Roman" pitchFamily="18" charset="0"/>
              </a:rPr>
              <a:t> </a:t>
            </a:r>
            <a:r>
              <a:rPr lang="en-US" sz="3200" b="1" dirty="0">
                <a:solidFill>
                  <a:schemeClr val="accent2"/>
                </a:solidFill>
                <a:latin typeface="+mj-lt"/>
                <a:cs typeface="Times New Roman" pitchFamily="18" charset="0"/>
              </a:rPr>
              <a:t>your agency’s work? </a:t>
            </a:r>
          </a:p>
          <a:p>
            <a:endParaRPr lang="en-US"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Where We Are today</a:t>
            </a:r>
            <a:endParaRPr lang="en-US" sz="4000" dirty="0">
              <a:latin typeface="+mn-lt"/>
            </a:endParaRPr>
          </a:p>
        </p:txBody>
      </p:sp>
      <p:sp>
        <p:nvSpPr>
          <p:cNvPr id="3" name="Text Placeholder 2"/>
          <p:cNvSpPr>
            <a:spLocks noGrp="1"/>
          </p:cNvSpPr>
          <p:nvPr>
            <p:ph type="body" idx="1"/>
          </p:nvPr>
        </p:nvSpPr>
        <p:spPr/>
        <p:txBody>
          <a:bodyPr>
            <a:normAutofit/>
          </a:bodyPr>
          <a:lstStyle/>
          <a:p>
            <a:r>
              <a:rPr lang="en-US" sz="2400" b="1" dirty="0" smtClean="0">
                <a:solidFill>
                  <a:schemeClr val="accent6"/>
                </a:solidFill>
                <a:latin typeface="+mn-lt"/>
              </a:rPr>
              <a:t>Results Oriented Management &amp; Accountability (ROMA)</a:t>
            </a:r>
            <a:endParaRPr lang="en-US" sz="2400" b="1" dirty="0">
              <a:solidFill>
                <a:schemeClr val="accent6"/>
              </a:solidFill>
              <a:latin typeface="+mn-lt"/>
            </a:endParaRPr>
          </a:p>
        </p:txBody>
      </p:sp>
      <p:pic>
        <p:nvPicPr>
          <p:cNvPr id="1026" name="Picture 2" descr="Image result for progr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313" y="1172686"/>
            <a:ext cx="5406878" cy="1734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6397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mj-lt"/>
              </a:rPr>
              <a:t>ROMA and </a:t>
            </a:r>
            <a:br>
              <a:rPr lang="en-US" sz="3600" b="1" dirty="0" smtClean="0">
                <a:latin typeface="+mj-lt"/>
              </a:rPr>
            </a:br>
            <a:r>
              <a:rPr lang="en-US" sz="3600" b="1" dirty="0" smtClean="0">
                <a:latin typeface="+mj-lt"/>
              </a:rPr>
              <a:t>the Organizational Standards</a:t>
            </a:r>
            <a:endParaRPr lang="en-US" sz="3600" b="1" dirty="0">
              <a:latin typeface="+mj-lt"/>
            </a:endParaRPr>
          </a:p>
        </p:txBody>
      </p:sp>
      <p:sp>
        <p:nvSpPr>
          <p:cNvPr id="3" name="Content Placeholder 2"/>
          <p:cNvSpPr>
            <a:spLocks noGrp="1"/>
          </p:cNvSpPr>
          <p:nvPr>
            <p:ph sz="quarter" idx="1"/>
          </p:nvPr>
        </p:nvSpPr>
        <p:spPr>
          <a:xfrm>
            <a:off x="405764" y="1836420"/>
            <a:ext cx="8509635" cy="4221163"/>
          </a:xfrm>
        </p:spPr>
        <p:txBody>
          <a:bodyPr>
            <a:noAutofit/>
          </a:bodyPr>
          <a:lstStyle/>
          <a:p>
            <a:pPr marL="274320" indent="-274320" eaLnBrk="1" fontAlgn="auto" hangingPunct="1">
              <a:spcBef>
                <a:spcPts val="580"/>
              </a:spcBef>
              <a:spcAft>
                <a:spcPts val="0"/>
              </a:spcAft>
              <a:buFont typeface="Wingdings 2"/>
              <a:buChar char=""/>
              <a:defRPr/>
            </a:pPr>
            <a:r>
              <a:rPr lang="en-US" b="1" dirty="0" smtClean="0">
                <a:latin typeface="+mj-lt"/>
              </a:rPr>
              <a:t>As of January 2016, the Community Action Organizational Standards became a part of the new Performance Management Framework presented to the CSBG network by the US Office of Community Services</a:t>
            </a:r>
          </a:p>
          <a:p>
            <a:pPr marL="574358" lvl="1" indent="-274320">
              <a:spcBef>
                <a:spcPts val="580"/>
              </a:spcBef>
              <a:buFont typeface="Wingdings 2"/>
              <a:buChar char=""/>
              <a:defRPr/>
            </a:pPr>
            <a:r>
              <a:rPr lang="en-US" sz="2200" dirty="0" smtClean="0">
                <a:latin typeface="+mj-lt"/>
              </a:rPr>
              <a:t>All of the ROMA principles and practices are embedded in the Organizational Standards</a:t>
            </a:r>
          </a:p>
          <a:p>
            <a:pPr marL="574358" lvl="1" indent="-274320">
              <a:spcBef>
                <a:spcPts val="580"/>
              </a:spcBef>
              <a:buFont typeface="Wingdings 2"/>
              <a:buChar char=""/>
              <a:defRPr/>
            </a:pPr>
            <a:r>
              <a:rPr lang="en-US" sz="2200" dirty="0" smtClean="0">
                <a:latin typeface="+mj-lt"/>
              </a:rPr>
              <a:t>Many of the Org Standards are directed at the actions of the CAA Board of Directors</a:t>
            </a:r>
          </a:p>
          <a:p>
            <a:pPr marL="574358" lvl="1" indent="-274320">
              <a:spcBef>
                <a:spcPts val="580"/>
              </a:spcBef>
              <a:buFont typeface="Wingdings 2"/>
              <a:buChar char=""/>
              <a:defRPr/>
            </a:pPr>
            <a:r>
              <a:rPr lang="en-US" sz="2200" dirty="0" smtClean="0">
                <a:latin typeface="+mj-lt"/>
              </a:rPr>
              <a:t>Through the Org Standards, the ROMA principles are reinforced and they are expected to be supported and promoted by the Board</a:t>
            </a:r>
            <a:endParaRPr lang="en-US" sz="22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latin typeface="+mj-lt"/>
              </a:rPr>
              <a:t>ROMA Next Generation</a:t>
            </a:r>
            <a:endParaRPr lang="en-US" sz="2800" b="1" dirty="0" smtClean="0">
              <a:latin typeface="+mj-lt"/>
            </a:endParaRPr>
          </a:p>
        </p:txBody>
      </p:sp>
      <p:sp>
        <p:nvSpPr>
          <p:cNvPr id="4" name="Content Placeholder 3"/>
          <p:cNvSpPr>
            <a:spLocks noGrp="1"/>
          </p:cNvSpPr>
          <p:nvPr>
            <p:ph idx="1"/>
          </p:nvPr>
        </p:nvSpPr>
        <p:spPr/>
        <p:txBody>
          <a:bodyPr>
            <a:normAutofit/>
          </a:bodyPr>
          <a:lstStyle/>
          <a:p>
            <a:r>
              <a:rPr lang="en-US" sz="3200" dirty="0" smtClean="0">
                <a:latin typeface="+mj-lt"/>
              </a:rPr>
              <a:t>What’s been called </a:t>
            </a:r>
            <a:r>
              <a:rPr lang="en-US" sz="3200" b="1" dirty="0" smtClean="0">
                <a:solidFill>
                  <a:schemeClr val="accent2"/>
                </a:solidFill>
                <a:latin typeface="+mj-lt"/>
              </a:rPr>
              <a:t>ROMA Next Generation </a:t>
            </a:r>
            <a:r>
              <a:rPr lang="en-US" sz="3200" dirty="0" smtClean="0">
                <a:latin typeface="+mj-lt"/>
              </a:rPr>
              <a:t>is a way of talking about an increased focus on the elements of ROMA</a:t>
            </a:r>
          </a:p>
          <a:p>
            <a:pPr lvl="1"/>
            <a:r>
              <a:rPr lang="en-US" sz="2800" dirty="0" smtClean="0">
                <a:latin typeface="+mj-lt"/>
              </a:rPr>
              <a:t>It is also about using some new tools to assure the network is implementing the full ROMA Cycle to constantly achieve results for individuals, families and communities</a:t>
            </a:r>
            <a:endParaRPr lang="en-US" sz="3200" dirty="0" smtClean="0">
              <a:latin typeface="+mj-lt"/>
            </a:endParaRPr>
          </a:p>
          <a:p>
            <a:pPr>
              <a:buNone/>
            </a:pPr>
            <a:r>
              <a:rPr lang="en-US" sz="3200" dirty="0" smtClean="0">
                <a:latin typeface="+mj-lt"/>
              </a:rPr>
              <a:t> </a:t>
            </a:r>
            <a:endParaRPr lang="en-US" sz="36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0947"/>
            <a:ext cx="8229600" cy="868362"/>
          </a:xfrm>
        </p:spPr>
        <p:txBody>
          <a:bodyPr>
            <a:normAutofit/>
          </a:bodyPr>
          <a:lstStyle/>
          <a:p>
            <a:r>
              <a:rPr lang="en-US" sz="3600" b="1" dirty="0" smtClean="0">
                <a:latin typeface="+mj-lt"/>
              </a:rPr>
              <a:t>New and Renewed</a:t>
            </a:r>
            <a:endParaRPr lang="en-US" sz="3600" b="1" dirty="0">
              <a:latin typeface="+mj-lt"/>
            </a:endParaRPr>
          </a:p>
        </p:txBody>
      </p:sp>
      <p:sp>
        <p:nvSpPr>
          <p:cNvPr id="4" name="Content Placeholder 3"/>
          <p:cNvSpPr>
            <a:spLocks noGrp="1"/>
          </p:cNvSpPr>
          <p:nvPr>
            <p:ph idx="1"/>
          </p:nvPr>
        </p:nvSpPr>
        <p:spPr>
          <a:xfrm>
            <a:off x="457200" y="1724890"/>
            <a:ext cx="8229600" cy="4538749"/>
          </a:xfrm>
        </p:spPr>
        <p:txBody>
          <a:bodyPr>
            <a:normAutofit fontScale="92500" lnSpcReduction="10000"/>
          </a:bodyPr>
          <a:lstStyle/>
          <a:p>
            <a:pPr lvl="0"/>
            <a:r>
              <a:rPr lang="en-US" sz="3000" b="1" dirty="0" smtClean="0">
                <a:latin typeface="+mj-lt"/>
              </a:rPr>
              <a:t>The adoption of a National Community Action Theory of Change (TOC)</a:t>
            </a:r>
          </a:p>
          <a:p>
            <a:pPr lvl="1"/>
            <a:r>
              <a:rPr lang="en-US" sz="2000" i="1" dirty="0" smtClean="0">
                <a:solidFill>
                  <a:schemeClr val="accent2"/>
                </a:solidFill>
                <a:latin typeface="+mj-lt"/>
              </a:rPr>
              <a:t>Support for creation of local TOCs</a:t>
            </a:r>
          </a:p>
          <a:p>
            <a:pPr>
              <a:buNone/>
            </a:pPr>
            <a:endParaRPr lang="en-US" sz="1400" dirty="0" smtClean="0">
              <a:latin typeface="+mj-lt"/>
            </a:endParaRPr>
          </a:p>
          <a:p>
            <a:pPr lvl="0"/>
            <a:r>
              <a:rPr lang="en-US" sz="3000" dirty="0" smtClean="0">
                <a:latin typeface="+mj-lt"/>
              </a:rPr>
              <a:t>Renewal of the CSBG network understanding of the necessity of working toward </a:t>
            </a:r>
            <a:r>
              <a:rPr lang="en-US" sz="3000" b="1" dirty="0" smtClean="0">
                <a:latin typeface="+mj-lt"/>
              </a:rPr>
              <a:t>community change </a:t>
            </a:r>
            <a:endParaRPr lang="en-US" sz="3000" b="1" dirty="0" smtClean="0">
              <a:latin typeface="+mj-lt"/>
            </a:endParaRPr>
          </a:p>
          <a:p>
            <a:pPr lvl="1"/>
            <a:r>
              <a:rPr lang="en-US" i="1" dirty="0" smtClean="0">
                <a:solidFill>
                  <a:schemeClr val="accent2"/>
                </a:solidFill>
                <a:latin typeface="+mj-lt"/>
              </a:rPr>
              <a:t>as well as individual and family outcomes</a:t>
            </a:r>
          </a:p>
          <a:p>
            <a:pPr lvl="0">
              <a:buNone/>
            </a:pPr>
            <a:r>
              <a:rPr lang="en-US" sz="1400" dirty="0" smtClean="0">
                <a:latin typeface="+mj-lt"/>
              </a:rPr>
              <a:t> </a:t>
            </a:r>
          </a:p>
          <a:p>
            <a:pPr lvl="0"/>
            <a:r>
              <a:rPr lang="en-US" sz="3000" b="1" dirty="0" smtClean="0">
                <a:latin typeface="+mj-lt"/>
              </a:rPr>
              <a:t>Focus on improved collection and analysis of data</a:t>
            </a:r>
          </a:p>
          <a:p>
            <a:pPr lvl="1"/>
            <a:r>
              <a:rPr lang="en-US" sz="2000" i="1" dirty="0" smtClean="0">
                <a:solidFill>
                  <a:schemeClr val="accent2"/>
                </a:solidFill>
                <a:latin typeface="+mj-lt"/>
              </a:rPr>
              <a:t>Connection of identified needs, populations served, services and strategies implemented, and indicators of performance</a:t>
            </a:r>
          </a:p>
          <a:p>
            <a:pPr lvl="1"/>
            <a:r>
              <a:rPr lang="en-US" sz="2000" i="1" dirty="0" smtClean="0">
                <a:solidFill>
                  <a:schemeClr val="accent2"/>
                </a:solidFill>
                <a:latin typeface="+mj-lt"/>
              </a:rPr>
              <a:t>Increased understanding of the importance of data collection, analysis and use at every point of the full ROMA Cycle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New and Renewed</a:t>
            </a:r>
            <a:endParaRPr lang="en-US" sz="3600" b="1" dirty="0">
              <a:latin typeface="+mj-lt"/>
            </a:endParaRPr>
          </a:p>
        </p:txBody>
      </p:sp>
      <p:sp>
        <p:nvSpPr>
          <p:cNvPr id="3" name="Content Placeholder 2"/>
          <p:cNvSpPr>
            <a:spLocks noGrp="1"/>
          </p:cNvSpPr>
          <p:nvPr>
            <p:ph idx="1"/>
          </p:nvPr>
        </p:nvSpPr>
        <p:spPr>
          <a:xfrm>
            <a:off x="695802" y="1691640"/>
            <a:ext cx="7752397" cy="3962083"/>
          </a:xfrm>
        </p:spPr>
        <p:txBody>
          <a:bodyPr>
            <a:noAutofit/>
          </a:bodyPr>
          <a:lstStyle/>
          <a:p>
            <a:pPr lvl="0"/>
            <a:r>
              <a:rPr lang="en-US" sz="2800" b="1" dirty="0" smtClean="0">
                <a:latin typeface="+mj-lt"/>
              </a:rPr>
              <a:t>Continuous improvement </a:t>
            </a:r>
            <a:r>
              <a:rPr lang="en-US" sz="2800" dirty="0" smtClean="0">
                <a:latin typeface="+mj-lt"/>
              </a:rPr>
              <a:t>utilizing the Community Needs Assessment (CNA), the Community Action Strategic Plan, the State Plan, the Annual Report, &amp; the Congressional </a:t>
            </a:r>
            <a:r>
              <a:rPr lang="en-US" sz="2800" dirty="0" smtClean="0">
                <a:latin typeface="+mj-lt"/>
              </a:rPr>
              <a:t>Report </a:t>
            </a:r>
            <a:endParaRPr lang="en-US" sz="3200" dirty="0" smtClean="0">
              <a:latin typeface="+mj-lt"/>
            </a:endParaRPr>
          </a:p>
          <a:p>
            <a:pPr lvl="0"/>
            <a:r>
              <a:rPr lang="en-US" sz="2800" b="1" dirty="0" smtClean="0">
                <a:latin typeface="+mj-lt"/>
              </a:rPr>
              <a:t>Integration</a:t>
            </a:r>
            <a:r>
              <a:rPr lang="en-US" sz="2800" dirty="0" smtClean="0">
                <a:latin typeface="+mj-lt"/>
              </a:rPr>
              <a:t> of </a:t>
            </a:r>
            <a:r>
              <a:rPr lang="en-US" sz="2800" b="1" i="1" dirty="0" smtClean="0">
                <a:solidFill>
                  <a:schemeClr val="accent2"/>
                </a:solidFill>
                <a:latin typeface="+mj-lt"/>
              </a:rPr>
              <a:t>all</a:t>
            </a:r>
            <a:r>
              <a:rPr lang="en-US" sz="2800" dirty="0" smtClean="0">
                <a:latin typeface="+mj-lt"/>
              </a:rPr>
              <a:t> of the phases of the </a:t>
            </a:r>
            <a:r>
              <a:rPr lang="en-US" sz="2800" b="1" dirty="0" smtClean="0">
                <a:latin typeface="+mj-lt"/>
              </a:rPr>
              <a:t>ROMA Cycle</a:t>
            </a:r>
            <a:r>
              <a:rPr lang="en-US" sz="2800" dirty="0" smtClean="0">
                <a:latin typeface="+mj-lt"/>
              </a:rPr>
              <a:t> </a:t>
            </a:r>
            <a:endParaRPr lang="en-US" sz="3200" dirty="0" smtClean="0">
              <a:latin typeface="+mj-lt"/>
            </a:endParaRPr>
          </a:p>
          <a:p>
            <a:pPr lvl="0"/>
            <a:r>
              <a:rPr lang="en-US" sz="2800" b="1" dirty="0" smtClean="0">
                <a:latin typeface="+mj-lt"/>
              </a:rPr>
              <a:t>Integration</a:t>
            </a:r>
            <a:r>
              <a:rPr lang="en-US" sz="2800" dirty="0" smtClean="0">
                <a:latin typeface="+mj-lt"/>
              </a:rPr>
              <a:t> of </a:t>
            </a:r>
            <a:r>
              <a:rPr lang="en-US" sz="2800" b="1" i="1" dirty="0" smtClean="0">
                <a:solidFill>
                  <a:schemeClr val="accent2"/>
                </a:solidFill>
                <a:latin typeface="+mj-lt"/>
              </a:rPr>
              <a:t>all</a:t>
            </a:r>
            <a:r>
              <a:rPr lang="en-US" sz="2800" dirty="0" smtClean="0">
                <a:latin typeface="+mj-lt"/>
              </a:rPr>
              <a:t> aspects of the </a:t>
            </a:r>
            <a:r>
              <a:rPr lang="en-US" sz="2800" b="1" dirty="0" smtClean="0">
                <a:latin typeface="+mj-lt"/>
              </a:rPr>
              <a:t>Performance Management Framework</a:t>
            </a:r>
            <a:endParaRPr lang="en-US" sz="3200" b="1" dirty="0" smtClean="0">
              <a:latin typeface="+mj-lt"/>
            </a:endParaRPr>
          </a:p>
          <a:p>
            <a:endParaRPr lang="en-US" sz="2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mj-lt"/>
              </a:rPr>
              <a:t>Elements of the</a:t>
            </a:r>
            <a:br>
              <a:rPr lang="en-US" sz="3600" dirty="0" smtClean="0">
                <a:latin typeface="+mj-lt"/>
              </a:rPr>
            </a:br>
            <a:r>
              <a:rPr lang="en-US" sz="3600" dirty="0" smtClean="0">
                <a:latin typeface="+mj-lt"/>
              </a:rPr>
              <a:t>Performance Management Framework</a:t>
            </a:r>
            <a:endParaRPr lang="en-US" sz="3600" dirty="0">
              <a:latin typeface="+mj-lt"/>
            </a:endParaRPr>
          </a:p>
        </p:txBody>
      </p:sp>
      <p:sp>
        <p:nvSpPr>
          <p:cNvPr id="3" name="Content Placeholder 2"/>
          <p:cNvSpPr>
            <a:spLocks noGrp="1"/>
          </p:cNvSpPr>
          <p:nvPr>
            <p:ph idx="1"/>
          </p:nvPr>
        </p:nvSpPr>
        <p:spPr>
          <a:xfrm>
            <a:off x="457200" y="1813560"/>
            <a:ext cx="8229600" cy="4221163"/>
          </a:xfrm>
        </p:spPr>
        <p:txBody>
          <a:bodyPr>
            <a:normAutofit lnSpcReduction="10000"/>
          </a:bodyPr>
          <a:lstStyle/>
          <a:p>
            <a:pPr>
              <a:buFont typeface="Wingdings" panose="05000000000000000000" pitchFamily="2" charset="2"/>
              <a:buChar char="q"/>
            </a:pPr>
            <a:r>
              <a:rPr lang="en-US" b="1" dirty="0" smtClean="0">
                <a:latin typeface="+mj-lt"/>
              </a:rPr>
              <a:t>   Organizational </a:t>
            </a:r>
            <a:r>
              <a:rPr lang="en-US" b="1" dirty="0" smtClean="0">
                <a:latin typeface="+mj-lt"/>
              </a:rPr>
              <a:t>Standards </a:t>
            </a:r>
          </a:p>
          <a:p>
            <a:pPr>
              <a:buFont typeface="Wingdings" panose="05000000000000000000" pitchFamily="2" charset="2"/>
              <a:buChar char="q"/>
            </a:pPr>
            <a:endParaRPr lang="en-US" sz="1500" b="1" dirty="0" smtClean="0">
              <a:latin typeface="+mj-lt"/>
            </a:endParaRPr>
          </a:p>
          <a:p>
            <a:pPr>
              <a:buFont typeface="Wingdings" panose="05000000000000000000" pitchFamily="2" charset="2"/>
              <a:buChar char="q"/>
            </a:pPr>
            <a:r>
              <a:rPr lang="en-US" b="1" dirty="0" smtClean="0">
                <a:latin typeface="+mj-lt"/>
              </a:rPr>
              <a:t>   Automated </a:t>
            </a:r>
            <a:r>
              <a:rPr lang="en-US" b="1" dirty="0" smtClean="0">
                <a:latin typeface="+mj-lt"/>
              </a:rPr>
              <a:t>State Plans</a:t>
            </a:r>
          </a:p>
          <a:p>
            <a:pPr>
              <a:buFont typeface="Wingdings" panose="05000000000000000000" pitchFamily="2" charset="2"/>
              <a:buChar char="q"/>
            </a:pPr>
            <a:endParaRPr lang="en-US" sz="1400" b="1" dirty="0" smtClean="0">
              <a:latin typeface="+mj-lt"/>
            </a:endParaRPr>
          </a:p>
          <a:p>
            <a:pPr>
              <a:buFont typeface="Wingdings" panose="05000000000000000000" pitchFamily="2" charset="2"/>
              <a:buChar char="q"/>
            </a:pPr>
            <a:r>
              <a:rPr lang="en-US" b="1" dirty="0" smtClean="0">
                <a:latin typeface="+mj-lt"/>
              </a:rPr>
              <a:t>   State </a:t>
            </a:r>
            <a:r>
              <a:rPr lang="en-US" b="1" dirty="0" smtClean="0">
                <a:latin typeface="+mj-lt"/>
              </a:rPr>
              <a:t>and Federal Accountability Measures  </a:t>
            </a:r>
          </a:p>
          <a:p>
            <a:pPr>
              <a:buFont typeface="Wingdings" panose="05000000000000000000" pitchFamily="2" charset="2"/>
              <a:buChar char="q"/>
            </a:pPr>
            <a:endParaRPr lang="en-US" sz="1400" b="1" dirty="0" smtClean="0">
              <a:latin typeface="+mj-lt"/>
            </a:endParaRPr>
          </a:p>
          <a:p>
            <a:pPr>
              <a:buFont typeface="Wingdings" panose="05000000000000000000" pitchFamily="2" charset="2"/>
              <a:buChar char="q"/>
            </a:pPr>
            <a:r>
              <a:rPr lang="en-US" b="1" dirty="0" smtClean="0">
                <a:latin typeface="+mj-lt"/>
              </a:rPr>
              <a:t>   American </a:t>
            </a:r>
            <a:r>
              <a:rPr lang="en-US" b="1" dirty="0" smtClean="0">
                <a:latin typeface="+mj-lt"/>
              </a:rPr>
              <a:t>Customer Satisfaction Index (ASCI)</a:t>
            </a:r>
          </a:p>
          <a:p>
            <a:pPr>
              <a:buFont typeface="Wingdings" panose="05000000000000000000" pitchFamily="2" charset="2"/>
              <a:buChar char="q"/>
            </a:pPr>
            <a:endParaRPr lang="en-US" sz="1300" b="1" dirty="0" smtClean="0">
              <a:latin typeface="+mj-lt"/>
            </a:endParaRPr>
          </a:p>
          <a:p>
            <a:pPr>
              <a:buFont typeface="Wingdings" panose="05000000000000000000" pitchFamily="2" charset="2"/>
              <a:buChar char="q"/>
            </a:pPr>
            <a:r>
              <a:rPr lang="en-US" b="1" dirty="0" smtClean="0">
                <a:latin typeface="+mj-lt"/>
              </a:rPr>
              <a:t>   New </a:t>
            </a:r>
            <a:r>
              <a:rPr lang="en-US" b="1" dirty="0" smtClean="0">
                <a:latin typeface="+mj-lt"/>
              </a:rPr>
              <a:t>CSBG Annual Report Approved by Office of Management and Budget (OMB)</a:t>
            </a:r>
          </a:p>
          <a:p>
            <a:pPr lvl="1">
              <a:buFont typeface="Wingdings" panose="05000000000000000000" pitchFamily="2" charset="2"/>
              <a:buChar char="§"/>
            </a:pPr>
            <a:r>
              <a:rPr lang="en-US" dirty="0" smtClean="0">
                <a:latin typeface="+mj-lt"/>
              </a:rPr>
              <a:t> </a:t>
            </a:r>
            <a:r>
              <a:rPr lang="en-US" dirty="0" smtClean="0">
                <a:solidFill>
                  <a:schemeClr val="accent2"/>
                </a:solidFill>
                <a:latin typeface="+mj-lt"/>
              </a:rPr>
              <a:t>Includes new National Performance Indicators at family and community levels</a:t>
            </a:r>
          </a:p>
          <a:p>
            <a:pPr>
              <a:buFont typeface="Wingdings" panose="05000000000000000000" pitchFamily="2" charset="2"/>
              <a:buChar char="q"/>
            </a:pPr>
            <a:endParaRPr lang="en-US"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471" y="2523"/>
            <a:ext cx="8875057" cy="6857999"/>
          </a:xfrm>
          <a:prstGeom prst="rect">
            <a:avLst/>
          </a:prstGeom>
        </p:spPr>
      </p:pic>
    </p:spTree>
    <p:extLst>
      <p:ext uri="{BB962C8B-B14F-4D97-AF65-F5344CB8AC3E}">
        <p14:creationId xmlns:p14="http://schemas.microsoft.com/office/powerpoint/2010/main" xmlns="" val="1995081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E664B57-9C58-43AB-B98B-8905281FB90B}"/>
              </a:ext>
            </a:extLst>
          </p:cNvPr>
          <p:cNvPicPr>
            <a:picLocks noGrp="1" noChangeAspect="1"/>
          </p:cNvPicPr>
          <p:nvPr>
            <p:ph idx="1"/>
          </p:nvPr>
        </p:nvPicPr>
        <p:blipFill>
          <a:blip r:embed="rId3" cstate="print"/>
          <a:stretch>
            <a:fillRect/>
          </a:stretch>
        </p:blipFill>
        <p:spPr>
          <a:xfrm>
            <a:off x="457200" y="4831322"/>
            <a:ext cx="8229600" cy="822960"/>
          </a:xfrm>
          <a:prstGeom prst="rect">
            <a:avLst/>
          </a:prstGeom>
        </p:spPr>
      </p:pic>
      <p:sp>
        <p:nvSpPr>
          <p:cNvPr id="2" name="Title 1">
            <a:extLst>
              <a:ext uri="{FF2B5EF4-FFF2-40B4-BE49-F238E27FC236}">
                <a16:creationId xmlns:a16="http://schemas.microsoft.com/office/drawing/2014/main" xmlns="" id="{FDA25DC9-3A4A-4414-A92A-777628D9197B}"/>
              </a:ext>
            </a:extLst>
          </p:cNvPr>
          <p:cNvSpPr>
            <a:spLocks noGrp="1"/>
          </p:cNvSpPr>
          <p:nvPr>
            <p:ph type="title"/>
          </p:nvPr>
        </p:nvSpPr>
        <p:spPr/>
        <p:txBody>
          <a:bodyPr>
            <a:normAutofit/>
          </a:bodyPr>
          <a:lstStyle/>
          <a:p>
            <a:r>
              <a:rPr lang="en-US" sz="3600" b="1" dirty="0">
                <a:latin typeface="+mj-lt"/>
              </a:rPr>
              <a:t>Foundation</a:t>
            </a:r>
          </a:p>
        </p:txBody>
      </p:sp>
      <p:sp>
        <p:nvSpPr>
          <p:cNvPr id="5" name="Slide Number Placeholder 4">
            <a:extLst>
              <a:ext uri="{FF2B5EF4-FFF2-40B4-BE49-F238E27FC236}">
                <a16:creationId xmlns:a16="http://schemas.microsoft.com/office/drawing/2014/main" xmlns="" id="{8E2BB478-41EE-4DBF-A370-535DFB6015F2}"/>
              </a:ext>
            </a:extLst>
          </p:cNvPr>
          <p:cNvSpPr>
            <a:spLocks noGrp="1"/>
          </p:cNvSpPr>
          <p:nvPr>
            <p:ph type="sldNum" sz="quarter" idx="4294967295"/>
          </p:nvPr>
        </p:nvSpPr>
        <p:spPr>
          <a:xfrm>
            <a:off x="7010400" y="6356350"/>
            <a:ext cx="2133600" cy="365125"/>
          </a:xfrm>
          <a:prstGeom prst="rect">
            <a:avLst/>
          </a:prstGeom>
        </p:spPr>
        <p:txBody>
          <a:bodyPr/>
          <a:lstStyle/>
          <a:p>
            <a:fld id="{E31375A4-56A4-47D6-9801-1991572033F7}" type="slidenum">
              <a:rPr lang="en-US" smtClean="0"/>
              <a:pPr/>
              <a:t>19</a:t>
            </a:fld>
            <a:endParaRPr lang="en-US"/>
          </a:p>
        </p:txBody>
      </p:sp>
      <p:sp>
        <p:nvSpPr>
          <p:cNvPr id="3" name="TextBox 2"/>
          <p:cNvSpPr txBox="1"/>
          <p:nvPr/>
        </p:nvSpPr>
        <p:spPr>
          <a:xfrm>
            <a:off x="407269" y="2199229"/>
            <a:ext cx="8229600" cy="2246769"/>
          </a:xfrm>
          <a:prstGeom prst="rect">
            <a:avLst/>
          </a:prstGeom>
          <a:noFill/>
        </p:spPr>
        <p:txBody>
          <a:bodyPr wrap="square" rtlCol="0">
            <a:spAutoFit/>
          </a:bodyPr>
          <a:lstStyle/>
          <a:p>
            <a:pPr algn="ctr"/>
            <a:r>
              <a:rPr lang="en-US" sz="2800" b="1" dirty="0" smtClean="0"/>
              <a:t>A national network of over 1,000 high performing Community Action Agencies, State Associations, State offices, and Federal partners supported by the Community Services Block Grant (CSBG) to mobilize communities to fight poverty. </a:t>
            </a:r>
            <a:endParaRPr lang="en-US" sz="2800" b="1" dirty="0"/>
          </a:p>
        </p:txBody>
      </p:sp>
    </p:spTree>
    <p:extLst>
      <p:ext uri="{BB962C8B-B14F-4D97-AF65-F5344CB8AC3E}">
        <p14:creationId xmlns:p14="http://schemas.microsoft.com/office/powerpoint/2010/main" xmlns="" val="737589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151766"/>
            <a:ext cx="8229600" cy="1143000"/>
          </a:xfrm>
        </p:spPr>
        <p:txBody>
          <a:bodyPr>
            <a:normAutofit fontScale="90000"/>
          </a:bodyPr>
          <a:lstStyle/>
          <a:p>
            <a:r>
              <a:rPr lang="en-US" sz="4000" b="1" dirty="0" smtClean="0">
                <a:latin typeface="+mj-lt"/>
              </a:rPr>
              <a:t>Implementing ROMA – </a:t>
            </a:r>
            <a:br>
              <a:rPr lang="en-US" sz="4000" b="1" dirty="0" smtClean="0">
                <a:latin typeface="+mj-lt"/>
              </a:rPr>
            </a:br>
            <a:r>
              <a:rPr lang="en-US" sz="4000" b="1" dirty="0" smtClean="0">
                <a:latin typeface="+mj-lt"/>
              </a:rPr>
              <a:t>A Video Series for CAA Boards </a:t>
            </a:r>
            <a:endParaRPr lang="en-US" sz="4000" b="1"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43229285"/>
              </p:ext>
            </p:extLst>
          </p:nvPr>
        </p:nvGraphicFramePr>
        <p:xfrm>
          <a:off x="480060" y="1783080"/>
          <a:ext cx="8058150" cy="485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8190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01825C4A-BA2B-4D4D-B14A-DAFC46ED6CDC}"/>
              </a:ext>
            </a:extLst>
          </p:cNvPr>
          <p:cNvPicPr>
            <a:picLocks noGrp="1" noChangeAspect="1"/>
          </p:cNvPicPr>
          <p:nvPr>
            <p:ph idx="1"/>
          </p:nvPr>
        </p:nvPicPr>
        <p:blipFill rotWithShape="1">
          <a:blip r:embed="rId3" cstate="print"/>
          <a:srcRect t="1834"/>
          <a:stretch/>
        </p:blipFill>
        <p:spPr>
          <a:xfrm>
            <a:off x="1078631" y="2000250"/>
            <a:ext cx="7113982" cy="3872782"/>
          </a:xfrm>
          <a:prstGeom prst="rect">
            <a:avLst/>
          </a:prstGeom>
        </p:spPr>
      </p:pic>
      <p:sp>
        <p:nvSpPr>
          <p:cNvPr id="5" name="Slide Number Placeholder 4">
            <a:extLst>
              <a:ext uri="{FF2B5EF4-FFF2-40B4-BE49-F238E27FC236}">
                <a16:creationId xmlns:a16="http://schemas.microsoft.com/office/drawing/2014/main" xmlns="" id="{5A5500A2-1AE8-4666-AFA3-2CC4ADD9AECE}"/>
              </a:ext>
            </a:extLst>
          </p:cNvPr>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20</a:t>
            </a:fld>
            <a:endParaRPr lang="en-US"/>
          </a:p>
        </p:txBody>
      </p:sp>
    </p:spTree>
    <p:extLst>
      <p:ext uri="{BB962C8B-B14F-4D97-AF65-F5344CB8AC3E}">
        <p14:creationId xmlns:p14="http://schemas.microsoft.com/office/powerpoint/2010/main" xmlns="" val="4283231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8346795-ABD8-4693-936B-69331900AEAD}"/>
              </a:ext>
            </a:extLst>
          </p:cNvPr>
          <p:cNvPicPr>
            <a:picLocks noGrp="1" noChangeAspect="1"/>
          </p:cNvPicPr>
          <p:nvPr>
            <p:ph idx="1"/>
          </p:nvPr>
        </p:nvPicPr>
        <p:blipFill>
          <a:blip r:embed="rId3" cstate="print"/>
          <a:stretch>
            <a:fillRect/>
          </a:stretch>
        </p:blipFill>
        <p:spPr>
          <a:xfrm>
            <a:off x="938463" y="1825791"/>
            <a:ext cx="7407673" cy="4166816"/>
          </a:xfrm>
          <a:prstGeom prst="rect">
            <a:avLst/>
          </a:prstGeom>
        </p:spPr>
      </p:pic>
      <p:sp>
        <p:nvSpPr>
          <p:cNvPr id="5" name="Slide Number Placeholder 4">
            <a:extLst>
              <a:ext uri="{FF2B5EF4-FFF2-40B4-BE49-F238E27FC236}">
                <a16:creationId xmlns:a16="http://schemas.microsoft.com/office/drawing/2014/main" xmlns="" id="{A84A6235-D640-4D57-B008-BD41D25F29FD}"/>
              </a:ext>
            </a:extLst>
          </p:cNvPr>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21</a:t>
            </a:fld>
            <a:endParaRPr lang="en-US"/>
          </a:p>
        </p:txBody>
      </p:sp>
    </p:spTree>
    <p:extLst>
      <p:ext uri="{BB962C8B-B14F-4D97-AF65-F5344CB8AC3E}">
        <p14:creationId xmlns:p14="http://schemas.microsoft.com/office/powerpoint/2010/main" xmlns="" val="1577856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Services and Strategies</a:t>
            </a:r>
            <a:endParaRPr lang="en-US" sz="3600" b="1" dirty="0">
              <a:latin typeface="+mj-lt"/>
            </a:endParaRPr>
          </a:p>
        </p:txBody>
      </p:sp>
      <p:pic>
        <p:nvPicPr>
          <p:cNvPr id="9" name="Content Placeholder 8">
            <a:extLst>
              <a:ext uri="{FF2B5EF4-FFF2-40B4-BE49-F238E27FC236}">
                <a16:creationId xmlns:a16="http://schemas.microsoft.com/office/drawing/2014/main" xmlns="" xmlns:lc="http://schemas.openxmlformats.org/drawingml/2006/lockedCanvas" id="{629252BF-2B42-4695-8D7E-FC035D1FE6F3}"/>
              </a:ext>
            </a:extLst>
          </p:cNvPr>
          <p:cNvPicPr>
            <a:picLocks noGrp="1"/>
          </p:cNvPicPr>
          <p:nvPr>
            <p:ph idx="1"/>
          </p:nvPr>
        </p:nvPicPr>
        <p:blipFill>
          <a:blip r:embed="rId3" cstate="print"/>
          <a:srcRect t="16346" r="83848"/>
          <a:stretch>
            <a:fillRect/>
          </a:stretch>
        </p:blipFill>
        <p:spPr>
          <a:xfrm>
            <a:off x="864270" y="1600200"/>
            <a:ext cx="1930241" cy="1688432"/>
          </a:xfrm>
          <a:prstGeom prst="rect">
            <a:avLst/>
          </a:prstGeom>
        </p:spPr>
      </p:pic>
      <p:pic>
        <p:nvPicPr>
          <p:cNvPr id="10" name="Picture 9">
            <a:extLst>
              <a:ext uri="{FF2B5EF4-FFF2-40B4-BE49-F238E27FC236}">
                <a16:creationId xmlns:a16="http://schemas.microsoft.com/office/drawing/2014/main" xmlns="" xmlns:lc="http://schemas.openxmlformats.org/drawingml/2006/lockedCanvas" id="{629252BF-2B42-4695-8D7E-FC035D1FE6F3}"/>
              </a:ext>
            </a:extLst>
          </p:cNvPr>
          <p:cNvPicPr/>
          <p:nvPr/>
        </p:nvPicPr>
        <p:blipFill rotWithShape="1">
          <a:blip r:embed="rId3" cstate="print"/>
          <a:srcRect l="62019" t="16346" r="19474" b="10577"/>
          <a:stretch/>
        </p:blipFill>
        <p:spPr>
          <a:xfrm>
            <a:off x="3359995" y="2286000"/>
            <a:ext cx="1982026" cy="1501774"/>
          </a:xfrm>
          <a:prstGeom prst="rect">
            <a:avLst/>
          </a:prstGeom>
        </p:spPr>
      </p:pic>
      <p:pic>
        <p:nvPicPr>
          <p:cNvPr id="11" name="Picture 10">
            <a:extLst>
              <a:ext uri="{FF2B5EF4-FFF2-40B4-BE49-F238E27FC236}">
                <a16:creationId xmlns:a16="http://schemas.microsoft.com/office/drawing/2014/main" xmlns="" xmlns:lc="http://schemas.openxmlformats.org/drawingml/2006/lockedCanvas" id="{629252BF-2B42-4695-8D7E-FC035D1FE6F3}"/>
              </a:ext>
            </a:extLst>
          </p:cNvPr>
          <p:cNvPicPr/>
          <p:nvPr/>
        </p:nvPicPr>
        <p:blipFill rotWithShape="1">
          <a:blip r:embed="rId3" cstate="print"/>
          <a:srcRect l="16185" t="14651" r="66201" b="9773"/>
          <a:stretch/>
        </p:blipFill>
        <p:spPr>
          <a:xfrm>
            <a:off x="525379" y="3964345"/>
            <a:ext cx="2085475" cy="1598255"/>
          </a:xfrm>
          <a:prstGeom prst="rect">
            <a:avLst/>
          </a:prstGeom>
        </p:spPr>
      </p:pic>
      <p:pic>
        <p:nvPicPr>
          <p:cNvPr id="12" name="Picture 11">
            <a:extLst>
              <a:ext uri="{FF2B5EF4-FFF2-40B4-BE49-F238E27FC236}">
                <a16:creationId xmlns:a16="http://schemas.microsoft.com/office/drawing/2014/main" xmlns="" xmlns:lc="http://schemas.openxmlformats.org/drawingml/2006/lockedCanvas" id="{629252BF-2B42-4695-8D7E-FC035D1FE6F3}"/>
              </a:ext>
            </a:extLst>
          </p:cNvPr>
          <p:cNvPicPr/>
          <p:nvPr/>
        </p:nvPicPr>
        <p:blipFill rotWithShape="1">
          <a:blip r:embed="rId3" cstate="print"/>
          <a:srcRect l="80421" t="7692" r="552" b="6731"/>
          <a:stretch/>
        </p:blipFill>
        <p:spPr>
          <a:xfrm>
            <a:off x="3992479" y="4788568"/>
            <a:ext cx="2153650" cy="1672390"/>
          </a:xfrm>
          <a:prstGeom prst="rect">
            <a:avLst/>
          </a:prstGeom>
        </p:spPr>
      </p:pic>
      <p:pic>
        <p:nvPicPr>
          <p:cNvPr id="13" name="Picture 12">
            <a:extLst>
              <a:ext uri="{FF2B5EF4-FFF2-40B4-BE49-F238E27FC236}">
                <a16:creationId xmlns:a16="http://schemas.microsoft.com/office/drawing/2014/main" xmlns="" xmlns:lc="http://schemas.openxmlformats.org/drawingml/2006/lockedCanvas" id="{629252BF-2B42-4695-8D7E-FC035D1FE6F3}"/>
              </a:ext>
            </a:extLst>
          </p:cNvPr>
          <p:cNvPicPr/>
          <p:nvPr/>
        </p:nvPicPr>
        <p:blipFill>
          <a:blip r:embed="rId3" cstate="print"/>
          <a:srcRect l="52722" t="20192" r="38496"/>
          <a:stretch>
            <a:fillRect/>
          </a:stretch>
        </p:blipFill>
        <p:spPr>
          <a:xfrm>
            <a:off x="6701589" y="1598195"/>
            <a:ext cx="1143000" cy="1638300"/>
          </a:xfrm>
          <a:prstGeom prst="rect">
            <a:avLst/>
          </a:prstGeom>
        </p:spPr>
      </p:pic>
      <p:pic>
        <p:nvPicPr>
          <p:cNvPr id="15" name="Picture 14">
            <a:extLst>
              <a:ext uri="{FF2B5EF4-FFF2-40B4-BE49-F238E27FC236}">
                <a16:creationId xmlns:a16="http://schemas.microsoft.com/office/drawing/2014/main" xmlns="" xmlns:lc="http://schemas.openxmlformats.org/drawingml/2006/lockedCanvas" id="{629252BF-2B42-4695-8D7E-FC035D1FE6F3}"/>
              </a:ext>
            </a:extLst>
          </p:cNvPr>
          <p:cNvPicPr/>
          <p:nvPr/>
        </p:nvPicPr>
        <p:blipFill rotWithShape="1">
          <a:blip r:embed="rId3" cstate="print"/>
          <a:srcRect l="33888" t="24038" r="48912"/>
          <a:stretch/>
        </p:blipFill>
        <p:spPr>
          <a:xfrm>
            <a:off x="6146129" y="3390900"/>
            <a:ext cx="2017295" cy="1562100"/>
          </a:xfrm>
          <a:prstGeom prst="rect">
            <a:avLst/>
          </a:prstGeom>
        </p:spPr>
      </p:pic>
      <p:cxnSp>
        <p:nvCxnSpPr>
          <p:cNvPr id="35" name="Straight Arrow Connector 34"/>
          <p:cNvCxnSpPr/>
          <p:nvPr/>
        </p:nvCxnSpPr>
        <p:spPr>
          <a:xfrm rot="5400000" flipH="1" flipV="1">
            <a:off x="4152900" y="3695700"/>
            <a:ext cx="1752600" cy="152400"/>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819400" y="2590800"/>
            <a:ext cx="3810000" cy="21336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514600" y="3657600"/>
            <a:ext cx="3810000" cy="144780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2476500" y="2781300"/>
            <a:ext cx="2057400" cy="1981200"/>
          </a:xfrm>
          <a:prstGeom prst="straightConnector1">
            <a:avLst/>
          </a:prstGeom>
          <a:ln w="19050">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26632" y="2428427"/>
            <a:ext cx="1219200" cy="152400"/>
          </a:xfrm>
          <a:prstGeom prst="straightConnector1">
            <a:avLst/>
          </a:prstGeom>
          <a:ln w="1905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105400" y="1981200"/>
            <a:ext cx="1295400" cy="53340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99261" y="2408488"/>
            <a:ext cx="9044739" cy="2512427"/>
          </a:xfrm>
          <a:prstGeom prst="rect">
            <a:avLst/>
          </a:prstGeom>
          <a:noFill/>
          <a:ln w="9525">
            <a:noFill/>
            <a:miter lim="800000"/>
            <a:headEnd/>
            <a:tailEnd/>
          </a:ln>
        </p:spPr>
      </p:pic>
      <p:sp>
        <p:nvSpPr>
          <p:cNvPr id="2" name="Title 1"/>
          <p:cNvSpPr>
            <a:spLocks noGrp="1"/>
          </p:cNvSpPr>
          <p:nvPr>
            <p:ph type="title"/>
          </p:nvPr>
        </p:nvSpPr>
        <p:spPr>
          <a:xfrm>
            <a:off x="525780" y="174626"/>
            <a:ext cx="8229600" cy="1143000"/>
          </a:xfrm>
        </p:spPr>
        <p:txBody>
          <a:bodyPr>
            <a:normAutofit/>
          </a:bodyPr>
          <a:lstStyle/>
          <a:p>
            <a:r>
              <a:rPr lang="en-US" sz="3600" b="1" dirty="0" smtClean="0">
                <a:latin typeface="+mj-lt"/>
              </a:rPr>
              <a:t>Three National Goals</a:t>
            </a:r>
            <a:endParaRPr lang="en-US" sz="36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600" b="1" dirty="0" smtClean="0">
                <a:latin typeface="+mj-lt"/>
              </a:rPr>
              <a:t>We Will Discuss</a:t>
            </a:r>
            <a:endParaRPr lang="en-US" sz="3600" b="1" dirty="0">
              <a:latin typeface="+mj-lt"/>
            </a:endParaRPr>
          </a:p>
        </p:txBody>
      </p:sp>
      <p:sp>
        <p:nvSpPr>
          <p:cNvPr id="3" name="Content Placeholder 2"/>
          <p:cNvSpPr>
            <a:spLocks noGrp="1"/>
          </p:cNvSpPr>
          <p:nvPr>
            <p:ph idx="1"/>
          </p:nvPr>
        </p:nvSpPr>
        <p:spPr>
          <a:xfrm>
            <a:off x="457200" y="1434984"/>
            <a:ext cx="8469630" cy="5228705"/>
          </a:xfrm>
        </p:spPr>
        <p:txBody>
          <a:bodyPr>
            <a:normAutofit/>
          </a:bodyPr>
          <a:lstStyle/>
          <a:p>
            <a:pPr>
              <a:buNone/>
            </a:pPr>
            <a:r>
              <a:rPr lang="en-US" sz="2800" b="1" u="sng" dirty="0" smtClean="0">
                <a:latin typeface="+mj-lt"/>
              </a:rPr>
              <a:t>Assessment </a:t>
            </a:r>
            <a:endParaRPr lang="en-US" b="1" u="sng" dirty="0" smtClean="0">
              <a:latin typeface="+mj-lt"/>
            </a:endParaRPr>
          </a:p>
          <a:p>
            <a:pPr lvl="1">
              <a:buFont typeface="Arial" pitchFamily="34" charset="0"/>
              <a:buChar char="•"/>
            </a:pPr>
            <a:r>
              <a:rPr lang="en-US" sz="2200" dirty="0" smtClean="0">
                <a:latin typeface="+mj-lt"/>
              </a:rPr>
              <a:t>What you need to know, how do you find out, what does it all mean, how will you use it</a:t>
            </a:r>
          </a:p>
          <a:p>
            <a:pPr marL="342900" lvl="1" indent="0">
              <a:buNone/>
            </a:pPr>
            <a:endParaRPr lang="en-US" sz="300" dirty="0" smtClean="0">
              <a:latin typeface="+mj-lt"/>
            </a:endParaRPr>
          </a:p>
          <a:p>
            <a:pPr>
              <a:buNone/>
            </a:pPr>
            <a:r>
              <a:rPr lang="en-US" sz="2800" b="1" u="sng" dirty="0" smtClean="0">
                <a:latin typeface="+mj-lt"/>
              </a:rPr>
              <a:t>Planning</a:t>
            </a:r>
            <a:endParaRPr lang="en-US" b="1" u="sng" dirty="0" smtClean="0">
              <a:latin typeface="+mj-lt"/>
            </a:endParaRPr>
          </a:p>
          <a:p>
            <a:pPr lvl="1">
              <a:buFont typeface="Arial" pitchFamily="34" charset="0"/>
              <a:buChar char="•"/>
            </a:pPr>
            <a:r>
              <a:rPr lang="en-US" sz="2200" dirty="0" smtClean="0">
                <a:latin typeface="+mj-lt"/>
              </a:rPr>
              <a:t>What do you want to change, what needs to be done, do you have the resources to do it, who can help, what actions will you take, how will you measure your performance</a:t>
            </a:r>
          </a:p>
          <a:p>
            <a:pPr marL="342900" lvl="1" indent="0">
              <a:buNone/>
            </a:pPr>
            <a:endParaRPr lang="en-US" sz="400" dirty="0" smtClean="0">
              <a:latin typeface="+mj-lt"/>
            </a:endParaRPr>
          </a:p>
          <a:p>
            <a:pPr>
              <a:buNone/>
            </a:pPr>
            <a:r>
              <a:rPr lang="en-US" sz="2800" b="1" u="sng" dirty="0" smtClean="0">
                <a:latin typeface="+mj-lt"/>
              </a:rPr>
              <a:t>Implementing Services &amp; Strategies</a:t>
            </a:r>
          </a:p>
          <a:p>
            <a:pPr lvl="1">
              <a:buFont typeface="Arial" pitchFamily="34" charset="0"/>
              <a:buChar char="•"/>
            </a:pPr>
            <a:r>
              <a:rPr lang="en-US" sz="2200" dirty="0" smtClean="0">
                <a:latin typeface="+mj-lt"/>
              </a:rPr>
              <a:t>Family: Who are you serving, how many, what services do you give them</a:t>
            </a:r>
          </a:p>
          <a:p>
            <a:pPr lvl="1">
              <a:buFont typeface="Arial" pitchFamily="34" charset="0"/>
              <a:buChar char="•"/>
            </a:pPr>
            <a:r>
              <a:rPr lang="en-US" sz="2200" dirty="0" smtClean="0">
                <a:latin typeface="+mj-lt"/>
              </a:rPr>
              <a:t>Community: what community partners are engaged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600" b="1" dirty="0" smtClean="0">
                <a:latin typeface="+mj-lt"/>
              </a:rPr>
              <a:t>We Will Discuss</a:t>
            </a:r>
            <a:endParaRPr lang="en-US" sz="3600" b="1" dirty="0">
              <a:latin typeface="+mj-lt"/>
            </a:endParaRPr>
          </a:p>
        </p:txBody>
      </p:sp>
      <p:sp>
        <p:nvSpPr>
          <p:cNvPr id="3" name="Content Placeholder 2"/>
          <p:cNvSpPr>
            <a:spLocks noGrp="1"/>
          </p:cNvSpPr>
          <p:nvPr>
            <p:ph idx="1"/>
          </p:nvPr>
        </p:nvSpPr>
        <p:spPr>
          <a:xfrm>
            <a:off x="457200" y="1945178"/>
            <a:ext cx="8229600" cy="4912822"/>
          </a:xfrm>
        </p:spPr>
        <p:txBody>
          <a:bodyPr>
            <a:normAutofit/>
          </a:bodyPr>
          <a:lstStyle/>
          <a:p>
            <a:pPr>
              <a:buNone/>
            </a:pPr>
            <a:r>
              <a:rPr lang="en-US" sz="2800" b="1" u="sng" dirty="0" smtClean="0">
                <a:latin typeface="+mj-lt"/>
              </a:rPr>
              <a:t>Observing, Reporting</a:t>
            </a:r>
          </a:p>
          <a:p>
            <a:pPr lvl="1">
              <a:buFont typeface="Arial" pitchFamily="34" charset="0"/>
              <a:buChar char="•"/>
            </a:pPr>
            <a:r>
              <a:rPr lang="en-US" sz="2400" dirty="0" smtClean="0">
                <a:latin typeface="+mj-lt"/>
              </a:rPr>
              <a:t>What happened, was there progress, what changed?</a:t>
            </a:r>
          </a:p>
          <a:p>
            <a:pPr marL="342900" lvl="1" indent="0">
              <a:buNone/>
            </a:pPr>
            <a:endParaRPr lang="en-US" sz="400" dirty="0" smtClean="0">
              <a:latin typeface="+mj-lt"/>
            </a:endParaRPr>
          </a:p>
          <a:p>
            <a:pPr>
              <a:buNone/>
            </a:pPr>
            <a:r>
              <a:rPr lang="en-US" sz="2800" b="1" u="sng" dirty="0" smtClean="0">
                <a:latin typeface="+mj-lt"/>
              </a:rPr>
              <a:t>Analysis and Evaluation</a:t>
            </a:r>
          </a:p>
          <a:p>
            <a:pPr lvl="1">
              <a:buFont typeface="Arial" pitchFamily="34" charset="0"/>
              <a:buChar char="•"/>
            </a:pPr>
            <a:r>
              <a:rPr lang="en-US" sz="2400" dirty="0" smtClean="0">
                <a:latin typeface="+mj-lt"/>
              </a:rPr>
              <a:t>Did you do what you thought you would do, why or why not?</a:t>
            </a:r>
          </a:p>
          <a:p>
            <a:pPr marL="342900" lvl="1" indent="0">
              <a:buNone/>
            </a:pPr>
            <a:endParaRPr lang="en-US" sz="400" dirty="0" smtClean="0">
              <a:latin typeface="+mj-lt"/>
            </a:endParaRPr>
          </a:p>
          <a:p>
            <a:pPr>
              <a:buNone/>
            </a:pPr>
            <a:r>
              <a:rPr lang="en-US" sz="2800" b="1" u="sng" dirty="0" smtClean="0">
                <a:latin typeface="+mj-lt"/>
              </a:rPr>
              <a:t>Assessment</a:t>
            </a:r>
          </a:p>
          <a:p>
            <a:pPr lvl="1">
              <a:buFont typeface="Arial" pitchFamily="34" charset="0"/>
              <a:buChar char="•"/>
            </a:pPr>
            <a:r>
              <a:rPr lang="en-US" sz="2400" dirty="0" smtClean="0">
                <a:latin typeface="+mj-lt"/>
              </a:rPr>
              <a:t>What new questions do you have about your community?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930" y="1744980"/>
            <a:ext cx="8229600" cy="4221163"/>
          </a:xfrm>
        </p:spPr>
        <p:txBody>
          <a:bodyPr>
            <a:noAutofit/>
          </a:bodyPr>
          <a:lstStyle/>
          <a:p>
            <a:pPr>
              <a:buFont typeface="Wingdings" panose="05000000000000000000" pitchFamily="2" charset="2"/>
              <a:buChar char="q"/>
            </a:pPr>
            <a:r>
              <a:rPr lang="en-US" b="1" dirty="0" smtClean="0">
                <a:latin typeface="+mj-lt"/>
              </a:rPr>
              <a:t>Make sure you understand the basic principles and practices that define ROMA</a:t>
            </a:r>
          </a:p>
          <a:p>
            <a:pPr>
              <a:buFont typeface="Wingdings" panose="05000000000000000000" pitchFamily="2" charset="2"/>
              <a:buChar char="q"/>
            </a:pPr>
            <a:endParaRPr lang="en-US" sz="500" b="1" dirty="0" smtClean="0">
              <a:latin typeface="+mj-lt"/>
            </a:endParaRPr>
          </a:p>
          <a:p>
            <a:pPr>
              <a:buFont typeface="Wingdings" panose="05000000000000000000" pitchFamily="2" charset="2"/>
              <a:buChar char="q"/>
            </a:pPr>
            <a:r>
              <a:rPr lang="en-US" b="1" dirty="0" smtClean="0">
                <a:latin typeface="+mj-lt"/>
              </a:rPr>
              <a:t>Consider how your agency will use the services of a ROMA certified Trainer or Implementer to help you assure you are using the full ROMA Cycle </a:t>
            </a:r>
          </a:p>
          <a:p>
            <a:pPr>
              <a:buFont typeface="Wingdings" panose="05000000000000000000" pitchFamily="2" charset="2"/>
              <a:buChar char="q"/>
            </a:pPr>
            <a:endParaRPr lang="en-US" sz="600" dirty="0" smtClean="0">
              <a:latin typeface="+mj-lt"/>
            </a:endParaRPr>
          </a:p>
          <a:p>
            <a:pPr marL="0" indent="0">
              <a:buNone/>
            </a:pPr>
            <a:r>
              <a:rPr lang="en-US" sz="2600" b="1" u="sng" dirty="0" smtClean="0">
                <a:latin typeface="+mj-lt"/>
              </a:rPr>
              <a:t>Just a few ideas:</a:t>
            </a:r>
          </a:p>
          <a:p>
            <a:pPr lvl="1">
              <a:buFont typeface="Wingdings" panose="05000000000000000000" pitchFamily="2" charset="2"/>
              <a:buChar char="q"/>
            </a:pPr>
            <a:r>
              <a:rPr lang="en-US" sz="2200" i="1" dirty="0" smtClean="0">
                <a:solidFill>
                  <a:schemeClr val="accent2"/>
                </a:solidFill>
                <a:latin typeface="+mj-lt"/>
              </a:rPr>
              <a:t>Create a calendar for the board related to appropriate review of Organizational Standards and ROMA</a:t>
            </a:r>
          </a:p>
          <a:p>
            <a:pPr lvl="1">
              <a:buFont typeface="Wingdings" panose="05000000000000000000" pitchFamily="2" charset="2"/>
              <a:buChar char="q"/>
            </a:pPr>
            <a:r>
              <a:rPr lang="en-US" sz="2200" i="1" dirty="0" smtClean="0">
                <a:solidFill>
                  <a:schemeClr val="accent2"/>
                </a:solidFill>
                <a:latin typeface="+mj-lt"/>
              </a:rPr>
              <a:t>Create board committees for various aspects that may need additional attention but not full board involvement</a:t>
            </a:r>
            <a:endParaRPr lang="en-US" sz="2200" i="1" dirty="0">
              <a:solidFill>
                <a:schemeClr val="accent2"/>
              </a:solidFill>
              <a:latin typeface="+mj-lt"/>
            </a:endParaRPr>
          </a:p>
        </p:txBody>
      </p:sp>
      <p:sp>
        <p:nvSpPr>
          <p:cNvPr id="3" name="Title 2"/>
          <p:cNvSpPr>
            <a:spLocks noGrp="1"/>
          </p:cNvSpPr>
          <p:nvPr>
            <p:ph type="title"/>
          </p:nvPr>
        </p:nvSpPr>
        <p:spPr/>
        <p:txBody>
          <a:bodyPr>
            <a:normAutofit/>
          </a:bodyPr>
          <a:lstStyle/>
          <a:p>
            <a:r>
              <a:rPr lang="en-US" sz="3600" b="1" dirty="0" smtClean="0">
                <a:latin typeface="+mj-lt"/>
              </a:rPr>
              <a:t>Take Action</a:t>
            </a:r>
            <a:endParaRPr lang="en-US" sz="36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0" y="132347"/>
            <a:ext cx="9144000" cy="6725653"/>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1" y="0"/>
            <a:ext cx="9180689" cy="6858000"/>
          </a:xfrm>
          <a:prstGeom prst="rect">
            <a:avLst/>
          </a:prstGeom>
          <a:noFill/>
          <a:ln w="9525">
            <a:noFill/>
            <a:miter lim="800000"/>
            <a:headEnd/>
            <a:tailEnd/>
          </a:ln>
        </p:spPr>
      </p:pic>
      <p:cxnSp>
        <p:nvCxnSpPr>
          <p:cNvPr id="6" name="Straight Arrow Connector 5"/>
          <p:cNvCxnSpPr/>
          <p:nvPr/>
        </p:nvCxnSpPr>
        <p:spPr>
          <a:xfrm>
            <a:off x="3505200" y="3048000"/>
            <a:ext cx="2743200" cy="20574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19400" y="2895600"/>
            <a:ext cx="3352800" cy="17526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105400" y="2286000"/>
            <a:ext cx="609600" cy="289560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a:t>NASCSP |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4</a:t>
            </a:fld>
            <a:endParaRPr lang="en-US"/>
          </a:p>
        </p:txBody>
      </p:sp>
      <p:pic>
        <p:nvPicPr>
          <p:cNvPr id="7" name="Picture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301365" y="2844165"/>
            <a:ext cx="2091690" cy="20916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10" presetClass="exit" presetSubtype="0" fill="hold" nodeType="afterEffect">
                                  <p:stCondLst>
                                    <p:cond delay="0"/>
                                  </p:stCondLst>
                                  <p:childTnLst>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par>
                          <p:cTn id="23" fill="hold">
                            <p:stCondLst>
                              <p:cond delay="3250"/>
                            </p:stCondLst>
                            <p:childTnLst>
                              <p:par>
                                <p:cTn id="24" presetID="10" presetClass="exit" presetSubtype="0" fill="hold" nodeType="afterEffect">
                                  <p:stCondLst>
                                    <p:cond delay="0"/>
                                  </p:stCondLst>
                                  <p:childTnLst>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childTnLst>
                          </p:cTn>
                        </p:par>
                        <p:par>
                          <p:cTn id="31" fill="hold">
                            <p:stCondLst>
                              <p:cond delay="5250"/>
                            </p:stCondLst>
                            <p:childTnLst>
                              <p:par>
                                <p:cTn id="32" presetID="10" presetClass="entr" presetSubtype="0" fill="hold" nodeType="after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68581" y="1851660"/>
            <a:ext cx="9006840" cy="4011930"/>
          </a:xfrm>
          <a:prstGeom prst="rect">
            <a:avLst/>
          </a:prstGeom>
          <a:blipFill dpi="0" rotWithShape="1">
            <a:blip r:embed="rId3" cstate="print">
              <a:alphaModFix amt="0"/>
              <a:lum bright="70000" contrast="-70000"/>
            </a:blip>
            <a:srcRect/>
            <a:stretch>
              <a:fillRect/>
            </a:stretch>
          </a:blipFill>
          <a:effectLst>
            <a:outerShdw blurRad="50800" dist="50800" dir="5400000" algn="ctr" rotWithShape="0">
              <a:srgbClr val="000000">
                <a:alpha val="0"/>
              </a:srgbClr>
            </a:outerShdw>
          </a:effectLst>
        </p:spPr>
      </p:pic>
      <p:sp>
        <p:nvSpPr>
          <p:cNvPr id="11266" name="Title 1"/>
          <p:cNvSpPr>
            <a:spLocks noGrp="1"/>
          </p:cNvSpPr>
          <p:nvPr>
            <p:ph type="title"/>
          </p:nvPr>
        </p:nvSpPr>
        <p:spPr/>
        <p:txBody>
          <a:bodyPr>
            <a:normAutofit/>
          </a:bodyPr>
          <a:lstStyle/>
          <a:p>
            <a:pPr eaLnBrk="1" hangingPunct="1"/>
            <a:r>
              <a:rPr lang="en-US" sz="3600" b="1" dirty="0" smtClean="0">
                <a:latin typeface="+mj-lt"/>
              </a:rPr>
              <a:t>WHY a Results Orientation? </a:t>
            </a:r>
          </a:p>
        </p:txBody>
      </p:sp>
      <p:sp>
        <p:nvSpPr>
          <p:cNvPr id="4" name="Rectangle 3"/>
          <p:cNvSpPr/>
          <p:nvPr/>
        </p:nvSpPr>
        <p:spPr>
          <a:xfrm>
            <a:off x="1" y="1680210"/>
            <a:ext cx="9143999" cy="418338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ontent Placeholder 2"/>
          <p:cNvSpPr>
            <a:spLocks noGrp="1"/>
          </p:cNvSpPr>
          <p:nvPr>
            <p:ph sz="quarter" idx="1"/>
          </p:nvPr>
        </p:nvSpPr>
        <p:spPr>
          <a:xfrm>
            <a:off x="320040" y="2499360"/>
            <a:ext cx="8412480" cy="4221163"/>
          </a:xfrm>
        </p:spPr>
        <p:txBody>
          <a:bodyPr/>
          <a:lstStyle/>
          <a:p>
            <a:pPr marL="0" indent="0" algn="ctr" eaLnBrk="1" hangingPunct="1">
              <a:buNone/>
            </a:pPr>
            <a:r>
              <a:rPr lang="en-US" sz="4000" dirty="0" smtClean="0">
                <a:latin typeface="+mj-lt"/>
              </a:rPr>
              <a:t>It’s important for the Board to understand why a </a:t>
            </a:r>
            <a:r>
              <a:rPr lang="en-US" sz="4000" b="1" dirty="0" smtClean="0">
                <a:solidFill>
                  <a:schemeClr val="accent2"/>
                </a:solidFill>
                <a:latin typeface="+mj-lt"/>
              </a:rPr>
              <a:t>results orientation </a:t>
            </a:r>
            <a:r>
              <a:rPr lang="en-US" sz="4000" dirty="0" smtClean="0">
                <a:latin typeface="+mj-lt"/>
              </a:rPr>
              <a:t>is the focus of the new Performance Management climate</a:t>
            </a:r>
          </a:p>
          <a:p>
            <a:pPr algn="ctr" eaLnBrk="1" hangingPunct="1"/>
            <a:endParaRPr lang="en-US" dirty="0" smtClean="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 y="1851660"/>
            <a:ext cx="9006840" cy="4011930"/>
          </a:xfrm>
          <a:prstGeom prst="rect">
            <a:avLst/>
          </a:prstGeom>
          <a:blipFill dpi="0" rotWithShape="1">
            <a:blip r:embed="rId4" cstate="print">
              <a:alphaModFix amt="0"/>
              <a:lum bright="70000" contrast="-70000"/>
            </a:blip>
            <a:srcRect/>
            <a:stretch>
              <a:fillRect/>
            </a:stretch>
          </a:blipFill>
          <a:effectLst>
            <a:outerShdw blurRad="50800" dist="50800" dir="5400000" algn="ctr" rotWithShape="0">
              <a:srgbClr val="000000">
                <a:alpha val="0"/>
              </a:srgbClr>
            </a:outerShdw>
          </a:effectLst>
        </p:spPr>
      </p:pic>
      <p:sp>
        <p:nvSpPr>
          <p:cNvPr id="4" name="Rectangle 3"/>
          <p:cNvSpPr/>
          <p:nvPr/>
        </p:nvSpPr>
        <p:spPr>
          <a:xfrm>
            <a:off x="1" y="1680210"/>
            <a:ext cx="9143999" cy="418338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Grp="1" noChangeArrowheads="1"/>
          </p:cNvSpPr>
          <p:nvPr>
            <p:ph idx="1"/>
          </p:nvPr>
        </p:nvSpPr>
        <p:spPr>
          <a:xfrm>
            <a:off x="457200" y="1444149"/>
            <a:ext cx="8229600" cy="4221163"/>
          </a:xfrm>
        </p:spPr>
        <p:txBody>
          <a:bodyPr>
            <a:normAutofit/>
          </a:bodyPr>
          <a:lstStyle/>
          <a:p>
            <a:pPr eaLnBrk="1" hangingPunct="1">
              <a:buFont typeface="Wingdings" pitchFamily="2" charset="2"/>
              <a:buNone/>
              <a:defRPr/>
            </a:pPr>
            <a:endParaRPr lang="en-US" sz="2800" dirty="0" smtClean="0">
              <a:latin typeface="+mn-lt"/>
            </a:endParaRPr>
          </a:p>
          <a:p>
            <a:pPr eaLnBrk="1" hangingPunct="1">
              <a:buFont typeface="Wingdings" pitchFamily="2" charset="2"/>
              <a:buNone/>
              <a:defRPr/>
            </a:pPr>
            <a:endParaRPr lang="en-US" sz="2800" dirty="0">
              <a:latin typeface="+mn-lt"/>
            </a:endParaRPr>
          </a:p>
          <a:p>
            <a:pPr eaLnBrk="1" hangingPunct="1">
              <a:buFont typeface="Wingdings" pitchFamily="2" charset="2"/>
              <a:buNone/>
              <a:defRPr/>
            </a:pPr>
            <a:endParaRPr lang="en-US" sz="2800" dirty="0" smtClean="0">
              <a:latin typeface="+mn-lt"/>
            </a:endParaRPr>
          </a:p>
          <a:p>
            <a:pPr algn="ctr" eaLnBrk="1" hangingPunct="1">
              <a:buFont typeface="Wingdings" pitchFamily="2" charset="2"/>
              <a:buNone/>
              <a:defRPr/>
            </a:pPr>
            <a:r>
              <a:rPr lang="en-US" sz="4000" b="1" dirty="0" smtClean="0">
                <a:latin typeface="+mn-lt"/>
              </a:rPr>
              <a:t>Why is reporting on services provided by your agency </a:t>
            </a:r>
            <a:r>
              <a:rPr lang="en-US" sz="4000" b="1" dirty="0" smtClean="0">
                <a:solidFill>
                  <a:schemeClr val="accent2"/>
                </a:solidFill>
                <a:latin typeface="+mn-lt"/>
              </a:rPr>
              <a:t>not</a:t>
            </a:r>
            <a:r>
              <a:rPr lang="en-US" sz="4000" b="1" dirty="0" smtClean="0">
                <a:latin typeface="+mn-lt"/>
              </a:rPr>
              <a:t> enough? </a:t>
            </a:r>
          </a:p>
          <a:p>
            <a:pPr eaLnBrk="1" hangingPunct="1">
              <a:buFont typeface="Wingdings" pitchFamily="2" charset="2"/>
              <a:buNone/>
              <a:defRPr/>
            </a:pPr>
            <a:endParaRPr lang="en-US" sz="2800" dirty="0" smtClean="0">
              <a:latin typeface="+mn-lt"/>
            </a:endParaRPr>
          </a:p>
        </p:txBody>
      </p:sp>
      <p:sp>
        <p:nvSpPr>
          <p:cNvPr id="12290" name="Title 5"/>
          <p:cNvSpPr>
            <a:spLocks noGrp="1"/>
          </p:cNvSpPr>
          <p:nvPr>
            <p:ph type="title"/>
          </p:nvPr>
        </p:nvSpPr>
        <p:spPr/>
        <p:txBody>
          <a:bodyPr>
            <a:normAutofit/>
          </a:bodyPr>
          <a:lstStyle/>
          <a:p>
            <a:pPr eaLnBrk="1" hangingPunct="1"/>
            <a:r>
              <a:rPr lang="en-US" sz="3600" b="1" i="1" dirty="0" smtClean="0">
                <a:latin typeface="+mj-lt"/>
              </a:rPr>
              <a:t>Results</a:t>
            </a:r>
            <a:r>
              <a:rPr lang="en-US" sz="3600" b="1" dirty="0" smtClean="0">
                <a:latin typeface="+mj-lt"/>
              </a:rPr>
              <a:t> – Not </a:t>
            </a:r>
            <a:r>
              <a:rPr lang="en-US" sz="3600" b="1" i="1" dirty="0" smtClean="0">
                <a:latin typeface="+mj-lt"/>
              </a:rPr>
              <a:t>Just</a:t>
            </a:r>
            <a:r>
              <a:rPr lang="en-US" sz="3600" b="1" dirty="0" smtClean="0">
                <a:latin typeface="+mj-lt"/>
              </a:rPr>
              <a:t>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767840"/>
            <a:ext cx="8229600" cy="4221163"/>
          </a:xfrm>
        </p:spPr>
        <p:txBody>
          <a:bodyPr>
            <a:normAutofit/>
          </a:bodyPr>
          <a:lstStyle/>
          <a:p>
            <a:pPr algn="ctr" eaLnBrk="1" hangingPunct="1">
              <a:buFont typeface="Wingdings" pitchFamily="2" charset="2"/>
              <a:buNone/>
              <a:defRPr/>
            </a:pPr>
            <a:r>
              <a:rPr lang="en-US" sz="3600" dirty="0" smtClean="0">
                <a:latin typeface="+mj-lt"/>
              </a:rPr>
              <a:t> </a:t>
            </a:r>
            <a:r>
              <a:rPr lang="en-US" sz="3600" b="1" u="sng" dirty="0" smtClean="0">
                <a:latin typeface="+mj-lt"/>
              </a:rPr>
              <a:t>Baseball Case Study</a:t>
            </a:r>
          </a:p>
          <a:p>
            <a:pPr eaLnBrk="1" hangingPunct="1">
              <a:buFont typeface="Wingdings" pitchFamily="2" charset="2"/>
              <a:buNone/>
              <a:defRPr/>
            </a:pPr>
            <a:endParaRPr lang="en-US" sz="2800" dirty="0" smtClean="0">
              <a:latin typeface="+mj-lt"/>
            </a:endParaRPr>
          </a:p>
          <a:p>
            <a:pPr>
              <a:buNone/>
              <a:defRPr/>
            </a:pPr>
            <a:r>
              <a:rPr lang="en-US" sz="2800" b="1" u="sng" dirty="0" smtClean="0">
                <a:latin typeface="+mj-lt"/>
              </a:rPr>
              <a:t>Here’s the situation:</a:t>
            </a:r>
            <a:r>
              <a:rPr lang="en-US" sz="2800" b="1" dirty="0" smtClean="0">
                <a:latin typeface="+mj-lt"/>
              </a:rPr>
              <a:t> </a:t>
            </a:r>
          </a:p>
          <a:p>
            <a:pPr>
              <a:buNone/>
              <a:defRPr/>
            </a:pPr>
            <a:r>
              <a:rPr lang="en-US" sz="2800" dirty="0" smtClean="0">
                <a:latin typeface="+mj-lt"/>
              </a:rPr>
              <a:t>The local team finished </a:t>
            </a:r>
            <a:r>
              <a:rPr lang="en-US" sz="2800" b="1" i="1" dirty="0" smtClean="0">
                <a:solidFill>
                  <a:srgbClr val="C00000"/>
                </a:solidFill>
                <a:latin typeface="+mj-lt"/>
              </a:rPr>
              <a:t>last</a:t>
            </a:r>
            <a:r>
              <a:rPr lang="en-US" sz="2800" dirty="0" smtClean="0">
                <a:latin typeface="+mj-lt"/>
              </a:rPr>
              <a:t> in the prior season. To boost dwindling </a:t>
            </a:r>
            <a:r>
              <a:rPr lang="en-US" sz="2800" dirty="0">
                <a:latin typeface="+mj-lt"/>
              </a:rPr>
              <a:t>attendance, the team promotes </a:t>
            </a:r>
            <a:r>
              <a:rPr lang="en-US" sz="2800" dirty="0" smtClean="0">
                <a:latin typeface="+mj-lt"/>
              </a:rPr>
              <a:t>the following statistics…</a:t>
            </a:r>
            <a:endParaRPr lang="en-US" sz="2800" dirty="0">
              <a:latin typeface="+mj-lt"/>
            </a:endParaRPr>
          </a:p>
          <a:p>
            <a:pPr>
              <a:buNone/>
              <a:defRPr/>
            </a:pPr>
            <a:endParaRPr lang="en-US" sz="2800" dirty="0">
              <a:latin typeface="+mj-lt"/>
            </a:endParaRPr>
          </a:p>
          <a:p>
            <a:pPr>
              <a:buNone/>
              <a:defRPr/>
            </a:pPr>
            <a:endParaRPr lang="en-US" sz="2800" dirty="0" smtClean="0">
              <a:latin typeface="+mj-lt"/>
            </a:endParaRPr>
          </a:p>
          <a:p>
            <a:pPr eaLnBrk="1" hangingPunct="1">
              <a:buFont typeface="Wingdings" pitchFamily="2" charset="2"/>
              <a:buNone/>
              <a:defRPr/>
            </a:pPr>
            <a:endParaRPr lang="en-US" sz="2800" dirty="0" smtClean="0">
              <a:latin typeface="+mj-lt"/>
            </a:endParaRPr>
          </a:p>
        </p:txBody>
      </p:sp>
      <p:sp>
        <p:nvSpPr>
          <p:cNvPr id="16386" name="Title 4"/>
          <p:cNvSpPr>
            <a:spLocks noGrp="1"/>
          </p:cNvSpPr>
          <p:nvPr>
            <p:ph type="title"/>
          </p:nvPr>
        </p:nvSpPr>
        <p:spPr/>
        <p:txBody>
          <a:bodyPr>
            <a:normAutofit/>
          </a:bodyPr>
          <a:lstStyle/>
          <a:p>
            <a:pPr eaLnBrk="1" hangingPunct="1"/>
            <a:r>
              <a:rPr lang="en-US" sz="3600" b="1" dirty="0" smtClean="0">
                <a:latin typeface="+mj-lt"/>
              </a:rPr>
              <a:t>Take Me Out to the Ballgame </a:t>
            </a:r>
          </a:p>
        </p:txBody>
      </p:sp>
      <p:pic>
        <p:nvPicPr>
          <p:cNvPr id="16388" name="Picture 6" descr="PE01686_"/>
          <p:cNvPicPr>
            <a:picLocks noChangeAspect="1" noChangeArrowheads="1"/>
          </p:cNvPicPr>
          <p:nvPr/>
        </p:nvPicPr>
        <p:blipFill>
          <a:blip r:embed="rId2" cstate="print"/>
          <a:srcRect/>
          <a:stretch>
            <a:fillRect/>
          </a:stretch>
        </p:blipFill>
        <p:spPr bwMode="auto">
          <a:xfrm>
            <a:off x="4643283" y="4672781"/>
            <a:ext cx="2540000" cy="2040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sz="quarter" idx="1"/>
          </p:nvPr>
        </p:nvSpPr>
        <p:spPr>
          <a:xfrm>
            <a:off x="394368" y="1913021"/>
            <a:ext cx="8340558" cy="4659229"/>
          </a:xfrm>
        </p:spPr>
        <p:txBody>
          <a:bodyPr>
            <a:noAutofit/>
          </a:bodyPr>
          <a:lstStyle/>
          <a:p>
            <a:pPr defTabSz="914400">
              <a:lnSpc>
                <a:spcPct val="90000"/>
              </a:lnSpc>
              <a:spcBef>
                <a:spcPts val="580"/>
              </a:spcBef>
              <a:defRPr/>
            </a:pPr>
            <a:r>
              <a:rPr lang="en-US" dirty="0">
                <a:latin typeface="+mn-lt"/>
              </a:rPr>
              <a:t>Outfielders ran </a:t>
            </a:r>
            <a:r>
              <a:rPr lang="en-US" b="1" dirty="0" smtClean="0">
                <a:solidFill>
                  <a:schemeClr val="accent2"/>
                </a:solidFill>
                <a:latin typeface="+mn-lt"/>
              </a:rPr>
              <a:t>3X</a:t>
            </a:r>
            <a:r>
              <a:rPr lang="en-US" dirty="0" smtClean="0">
                <a:latin typeface="+mn-lt"/>
              </a:rPr>
              <a:t> </a:t>
            </a:r>
            <a:r>
              <a:rPr lang="en-US" b="1" dirty="0" smtClean="0">
                <a:latin typeface="+mn-lt"/>
              </a:rPr>
              <a:t>more </a:t>
            </a:r>
            <a:r>
              <a:rPr lang="en-US" b="1" dirty="0">
                <a:latin typeface="+mn-lt"/>
              </a:rPr>
              <a:t>laps </a:t>
            </a:r>
            <a:r>
              <a:rPr lang="en-US" dirty="0">
                <a:latin typeface="+mn-lt"/>
              </a:rPr>
              <a:t>during spring </a:t>
            </a:r>
            <a:r>
              <a:rPr lang="en-US" dirty="0" smtClean="0">
                <a:latin typeface="+mn-lt"/>
              </a:rPr>
              <a:t>training</a:t>
            </a:r>
            <a:endParaRPr lang="en-US" dirty="0">
              <a:latin typeface="+mn-lt"/>
            </a:endParaRPr>
          </a:p>
          <a:p>
            <a:pPr defTabSz="914400">
              <a:lnSpc>
                <a:spcPct val="90000"/>
              </a:lnSpc>
              <a:spcBef>
                <a:spcPts val="580"/>
              </a:spcBef>
              <a:defRPr/>
            </a:pPr>
            <a:r>
              <a:rPr lang="en-US" dirty="0">
                <a:latin typeface="+mn-lt"/>
              </a:rPr>
              <a:t>Pitchers threw </a:t>
            </a:r>
            <a:r>
              <a:rPr lang="en-US" b="1" dirty="0" smtClean="0">
                <a:solidFill>
                  <a:schemeClr val="accent2"/>
                </a:solidFill>
                <a:latin typeface="+mn-lt"/>
              </a:rPr>
              <a:t>2x</a:t>
            </a:r>
            <a:r>
              <a:rPr lang="en-US" dirty="0" smtClean="0">
                <a:latin typeface="+mn-lt"/>
              </a:rPr>
              <a:t> </a:t>
            </a:r>
            <a:r>
              <a:rPr lang="en-US" b="1" dirty="0" smtClean="0">
                <a:latin typeface="+mn-lt"/>
              </a:rPr>
              <a:t>many </a:t>
            </a:r>
            <a:r>
              <a:rPr lang="en-US" b="1" dirty="0">
                <a:latin typeface="+mn-lt"/>
              </a:rPr>
              <a:t>pitches </a:t>
            </a:r>
            <a:r>
              <a:rPr lang="en-US" dirty="0">
                <a:latin typeface="+mn-lt"/>
              </a:rPr>
              <a:t>during spring </a:t>
            </a:r>
            <a:r>
              <a:rPr lang="en-US" dirty="0" smtClean="0">
                <a:latin typeface="+mn-lt"/>
              </a:rPr>
              <a:t>training</a:t>
            </a:r>
            <a:endParaRPr lang="en-US" dirty="0">
              <a:latin typeface="+mn-lt"/>
            </a:endParaRPr>
          </a:p>
          <a:p>
            <a:pPr defTabSz="914400">
              <a:lnSpc>
                <a:spcPct val="90000"/>
              </a:lnSpc>
              <a:spcBef>
                <a:spcPts val="580"/>
              </a:spcBef>
              <a:defRPr/>
            </a:pPr>
            <a:r>
              <a:rPr lang="en-US" dirty="0">
                <a:latin typeface="+mn-lt"/>
              </a:rPr>
              <a:t>Batters took </a:t>
            </a:r>
            <a:r>
              <a:rPr lang="en-US" b="1" dirty="0" smtClean="0">
                <a:solidFill>
                  <a:schemeClr val="accent2"/>
                </a:solidFill>
                <a:latin typeface="+mn-lt"/>
              </a:rPr>
              <a:t>4X</a:t>
            </a:r>
            <a:r>
              <a:rPr lang="en-US" dirty="0" smtClean="0">
                <a:latin typeface="+mn-lt"/>
              </a:rPr>
              <a:t> </a:t>
            </a:r>
            <a:r>
              <a:rPr lang="en-US" dirty="0">
                <a:latin typeface="+mn-lt"/>
              </a:rPr>
              <a:t>as much </a:t>
            </a:r>
            <a:r>
              <a:rPr lang="en-US" b="1" dirty="0">
                <a:latin typeface="+mn-lt"/>
              </a:rPr>
              <a:t>hitting practice </a:t>
            </a:r>
            <a:r>
              <a:rPr lang="en-US" dirty="0">
                <a:latin typeface="+mn-lt"/>
              </a:rPr>
              <a:t>during spring </a:t>
            </a:r>
            <a:r>
              <a:rPr lang="en-US" dirty="0" smtClean="0">
                <a:latin typeface="+mn-lt"/>
              </a:rPr>
              <a:t>training</a:t>
            </a:r>
            <a:endParaRPr lang="en-US" dirty="0">
              <a:latin typeface="+mn-lt"/>
            </a:endParaRPr>
          </a:p>
          <a:p>
            <a:pPr defTabSz="914400">
              <a:lnSpc>
                <a:spcPct val="90000"/>
              </a:lnSpc>
              <a:spcBef>
                <a:spcPts val="580"/>
              </a:spcBef>
              <a:defRPr/>
            </a:pPr>
            <a:r>
              <a:rPr lang="en-US" dirty="0">
                <a:latin typeface="+mn-lt"/>
              </a:rPr>
              <a:t>The team hired </a:t>
            </a:r>
            <a:r>
              <a:rPr lang="en-US" b="1" dirty="0" smtClean="0">
                <a:solidFill>
                  <a:schemeClr val="accent2"/>
                </a:solidFill>
                <a:latin typeface="+mn-lt"/>
              </a:rPr>
              <a:t>2 </a:t>
            </a:r>
            <a:r>
              <a:rPr lang="en-US" b="1" dirty="0">
                <a:solidFill>
                  <a:schemeClr val="accent2"/>
                </a:solidFill>
                <a:latin typeface="+mn-lt"/>
              </a:rPr>
              <a:t>new coaches</a:t>
            </a:r>
            <a:r>
              <a:rPr lang="en-US" dirty="0">
                <a:latin typeface="+mn-lt"/>
              </a:rPr>
              <a:t> </a:t>
            </a:r>
            <a:endParaRPr lang="en-US" dirty="0" smtClean="0">
              <a:latin typeface="+mn-lt"/>
            </a:endParaRPr>
          </a:p>
          <a:p>
            <a:pPr defTabSz="914400">
              <a:lnSpc>
                <a:spcPct val="90000"/>
              </a:lnSpc>
              <a:spcBef>
                <a:spcPts val="580"/>
              </a:spcBef>
              <a:defRPr/>
            </a:pPr>
            <a:r>
              <a:rPr lang="en-US" dirty="0" smtClean="0">
                <a:latin typeface="+mn-lt"/>
              </a:rPr>
              <a:t>The team also invested </a:t>
            </a:r>
            <a:r>
              <a:rPr lang="en-US" b="1" dirty="0">
                <a:solidFill>
                  <a:schemeClr val="accent2"/>
                </a:solidFill>
                <a:latin typeface="+mn-lt"/>
              </a:rPr>
              <a:t>$100,000 </a:t>
            </a:r>
            <a:r>
              <a:rPr lang="en-US" dirty="0">
                <a:latin typeface="+mn-lt"/>
              </a:rPr>
              <a:t>in a state-of-the-art </a:t>
            </a:r>
            <a:r>
              <a:rPr lang="en-US" b="1" dirty="0">
                <a:latin typeface="+mn-lt"/>
              </a:rPr>
              <a:t>communications system </a:t>
            </a:r>
            <a:r>
              <a:rPr lang="en-US" dirty="0">
                <a:latin typeface="+mn-lt"/>
              </a:rPr>
              <a:t>to enable the Manager to talk with them </a:t>
            </a:r>
            <a:r>
              <a:rPr lang="en-US" dirty="0" smtClean="0">
                <a:latin typeface="+mn-lt"/>
              </a:rPr>
              <a:t>&amp; give </a:t>
            </a:r>
            <a:r>
              <a:rPr lang="en-US" dirty="0">
                <a:latin typeface="+mn-lt"/>
              </a:rPr>
              <a:t>real-time perspectives on each play from </a:t>
            </a:r>
            <a:r>
              <a:rPr lang="en-US" dirty="0" smtClean="0">
                <a:latin typeface="+mn-lt"/>
              </a:rPr>
              <a:t>strategic </a:t>
            </a:r>
            <a:r>
              <a:rPr lang="en-US" dirty="0">
                <a:latin typeface="+mn-lt"/>
              </a:rPr>
              <a:t>vantage points in the stands during the </a:t>
            </a:r>
            <a:r>
              <a:rPr lang="en-US" dirty="0" smtClean="0">
                <a:latin typeface="+mn-lt"/>
              </a:rPr>
              <a:t>games</a:t>
            </a:r>
            <a:endParaRPr lang="en-US" dirty="0">
              <a:latin typeface="+mn-lt"/>
            </a:endParaRPr>
          </a:p>
          <a:p>
            <a:pPr defTabSz="914400">
              <a:lnSpc>
                <a:spcPct val="90000"/>
              </a:lnSpc>
              <a:spcBef>
                <a:spcPts val="580"/>
              </a:spcBef>
              <a:defRPr/>
            </a:pPr>
            <a:r>
              <a:rPr lang="en-US" dirty="0">
                <a:latin typeface="+mn-lt"/>
              </a:rPr>
              <a:t>By the All-Star break, the team is taking an average of </a:t>
            </a:r>
            <a:r>
              <a:rPr lang="en-US" b="1" dirty="0" smtClean="0">
                <a:solidFill>
                  <a:schemeClr val="accent2"/>
                </a:solidFill>
                <a:latin typeface="+mn-lt"/>
              </a:rPr>
              <a:t>17</a:t>
            </a:r>
            <a:r>
              <a:rPr lang="en-US" dirty="0" smtClean="0">
                <a:latin typeface="+mn-lt"/>
              </a:rPr>
              <a:t> </a:t>
            </a:r>
            <a:r>
              <a:rPr lang="en-US" b="1" dirty="0">
                <a:latin typeface="+mn-lt"/>
              </a:rPr>
              <a:t>more swings </a:t>
            </a:r>
            <a:r>
              <a:rPr lang="en-US" dirty="0">
                <a:latin typeface="+mn-lt"/>
              </a:rPr>
              <a:t>at pitches per game . . .</a:t>
            </a:r>
          </a:p>
          <a:p>
            <a:pPr marL="274320" indent="-361950" eaLnBrk="1" fontAlgn="auto" hangingPunct="1">
              <a:lnSpc>
                <a:spcPct val="90000"/>
              </a:lnSpc>
              <a:spcBef>
                <a:spcPts val="580"/>
              </a:spcBef>
              <a:spcAft>
                <a:spcPts val="0"/>
              </a:spcAft>
              <a:buFont typeface="Wingdings" pitchFamily="2" charset="2"/>
              <a:buNone/>
              <a:defRPr/>
            </a:pPr>
            <a:endParaRPr lang="en-US" dirty="0" smtClean="0">
              <a:latin typeface="+mn-lt"/>
            </a:endParaRPr>
          </a:p>
        </p:txBody>
      </p:sp>
      <p:sp>
        <p:nvSpPr>
          <p:cNvPr id="4" name="Rectangle 3"/>
          <p:cNvSpPr/>
          <p:nvPr/>
        </p:nvSpPr>
        <p:spPr>
          <a:xfrm>
            <a:off x="309716" y="345722"/>
            <a:ext cx="8834284" cy="590931"/>
          </a:xfrm>
          <a:prstGeom prst="rect">
            <a:avLst/>
          </a:prstGeom>
        </p:spPr>
        <p:txBody>
          <a:bodyPr wrap="square">
            <a:spAutoFit/>
          </a:bodyPr>
          <a:lstStyle/>
          <a:p>
            <a:pPr marL="274320" indent="-361950" algn="ctr">
              <a:lnSpc>
                <a:spcPct val="90000"/>
              </a:lnSpc>
              <a:spcBef>
                <a:spcPts val="580"/>
              </a:spcBef>
              <a:defRPr/>
            </a:pPr>
            <a:r>
              <a:rPr lang="en-US" sz="3600" b="1" dirty="0">
                <a:solidFill>
                  <a:schemeClr val="bg1"/>
                </a:solidFill>
                <a:latin typeface="+mj-lt"/>
              </a:rPr>
              <a:t>Take Me Out to the Ballgame </a:t>
            </a:r>
            <a:endParaRPr lang="en-US" sz="3600" b="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
          </p:nvPr>
        </p:nvSpPr>
        <p:spPr>
          <a:xfrm>
            <a:off x="514350" y="2125980"/>
            <a:ext cx="8229600" cy="4114800"/>
          </a:xfrm>
        </p:spPr>
        <p:txBody>
          <a:bodyPr>
            <a:normAutofit fontScale="92500" lnSpcReduction="20000"/>
          </a:bodyPr>
          <a:lstStyle/>
          <a:p>
            <a:pPr marL="274320" indent="-274320" algn="ctr" eaLnBrk="1" fontAlgn="auto" hangingPunct="1">
              <a:spcBef>
                <a:spcPts val="580"/>
              </a:spcBef>
              <a:spcAft>
                <a:spcPts val="0"/>
              </a:spcAft>
              <a:buFont typeface="Wingdings" pitchFamily="2" charset="2"/>
              <a:buNone/>
              <a:defRPr/>
            </a:pPr>
            <a:r>
              <a:rPr lang="en-US" sz="3500" dirty="0" smtClean="0">
                <a:latin typeface="+mn-lt"/>
              </a:rPr>
              <a:t>And the fans say, </a:t>
            </a:r>
          </a:p>
          <a:p>
            <a:pPr marL="274320" indent="-274320" algn="ctr" eaLnBrk="1" fontAlgn="auto" hangingPunct="1">
              <a:spcBef>
                <a:spcPts val="580"/>
              </a:spcBef>
              <a:spcAft>
                <a:spcPts val="0"/>
              </a:spcAft>
              <a:buFont typeface="Wingdings" pitchFamily="2" charset="2"/>
              <a:buNone/>
              <a:defRPr/>
            </a:pPr>
            <a:r>
              <a:rPr lang="en-US" sz="7800" b="1" dirty="0" smtClean="0">
                <a:solidFill>
                  <a:schemeClr val="accent2"/>
                </a:solidFill>
                <a:latin typeface="+mn-lt"/>
              </a:rPr>
              <a:t>“So what?”</a:t>
            </a:r>
          </a:p>
          <a:p>
            <a:pPr marL="274320" indent="-274320" algn="ctr" eaLnBrk="1" fontAlgn="auto" hangingPunct="1">
              <a:spcBef>
                <a:spcPts val="580"/>
              </a:spcBef>
              <a:spcAft>
                <a:spcPts val="0"/>
              </a:spcAft>
              <a:buFont typeface="Wingdings" pitchFamily="2" charset="2"/>
              <a:buNone/>
              <a:defRPr/>
            </a:pPr>
            <a:endParaRPr lang="en-US" sz="3200" dirty="0" smtClean="0">
              <a:latin typeface="+mn-lt"/>
            </a:endParaRPr>
          </a:p>
          <a:p>
            <a:pPr marL="274320" indent="-274320" algn="ctr" eaLnBrk="1" fontAlgn="auto" hangingPunct="1">
              <a:spcBef>
                <a:spcPts val="580"/>
              </a:spcBef>
              <a:spcAft>
                <a:spcPts val="0"/>
              </a:spcAft>
              <a:buFont typeface="Wingdings" pitchFamily="2" charset="2"/>
              <a:buNone/>
              <a:defRPr/>
            </a:pPr>
            <a:r>
              <a:rPr lang="en-US" sz="3500" dirty="0" smtClean="0">
                <a:latin typeface="+mn-lt"/>
              </a:rPr>
              <a:t>because they’re </a:t>
            </a:r>
            <a:r>
              <a:rPr lang="en-US" sz="3500" dirty="0" smtClean="0">
                <a:solidFill>
                  <a:schemeClr val="accent2"/>
                </a:solidFill>
                <a:latin typeface="+mn-lt"/>
              </a:rPr>
              <a:t>still in last place</a:t>
            </a:r>
            <a:r>
              <a:rPr lang="en-US" sz="3500" dirty="0" smtClean="0">
                <a:latin typeface="+mn-lt"/>
              </a:rPr>
              <a:t>, </a:t>
            </a:r>
          </a:p>
          <a:p>
            <a:pPr marL="274320" indent="-274320" algn="ctr" eaLnBrk="1" fontAlgn="auto" hangingPunct="1">
              <a:spcBef>
                <a:spcPts val="580"/>
              </a:spcBef>
              <a:spcAft>
                <a:spcPts val="0"/>
              </a:spcAft>
              <a:buFont typeface="Wingdings" pitchFamily="2" charset="2"/>
              <a:buNone/>
              <a:defRPr/>
            </a:pPr>
            <a:r>
              <a:rPr lang="en-US" sz="3500" dirty="0" smtClean="0">
                <a:latin typeface="+mn-lt"/>
              </a:rPr>
              <a:t>without a </a:t>
            </a:r>
            <a:r>
              <a:rPr lang="en-US" sz="3500" dirty="0" smtClean="0">
                <a:solidFill>
                  <a:schemeClr val="accent2"/>
                </a:solidFill>
                <a:latin typeface="+mn-lt"/>
              </a:rPr>
              <a:t>single player</a:t>
            </a:r>
            <a:r>
              <a:rPr lang="en-US" sz="3500" dirty="0" smtClean="0">
                <a:latin typeface="+mn-lt"/>
              </a:rPr>
              <a:t> </a:t>
            </a:r>
          </a:p>
          <a:p>
            <a:pPr marL="274320" indent="-274320" algn="ctr" eaLnBrk="1" fontAlgn="auto" hangingPunct="1">
              <a:spcBef>
                <a:spcPts val="580"/>
              </a:spcBef>
              <a:spcAft>
                <a:spcPts val="0"/>
              </a:spcAft>
              <a:buFont typeface="Wingdings" pitchFamily="2" charset="2"/>
              <a:buNone/>
              <a:defRPr/>
            </a:pPr>
            <a:r>
              <a:rPr lang="en-US" sz="3500" dirty="0" smtClean="0">
                <a:latin typeface="+mn-lt"/>
              </a:rPr>
              <a:t>who deserves to be on </a:t>
            </a:r>
          </a:p>
          <a:p>
            <a:pPr marL="274320" indent="-274320" algn="ctr" eaLnBrk="1" fontAlgn="auto" hangingPunct="1">
              <a:spcBef>
                <a:spcPts val="580"/>
              </a:spcBef>
              <a:spcAft>
                <a:spcPts val="0"/>
              </a:spcAft>
              <a:buFont typeface="Wingdings" pitchFamily="2" charset="2"/>
              <a:buNone/>
              <a:defRPr/>
            </a:pPr>
            <a:r>
              <a:rPr lang="en-US" sz="3500" dirty="0" smtClean="0">
                <a:latin typeface="+mn-lt"/>
              </a:rPr>
              <a:t>the </a:t>
            </a:r>
            <a:r>
              <a:rPr lang="en-US" sz="3500" dirty="0" smtClean="0">
                <a:solidFill>
                  <a:schemeClr val="accent2"/>
                </a:solidFill>
                <a:latin typeface="+mn-lt"/>
              </a:rPr>
              <a:t>All-Star Team</a:t>
            </a:r>
            <a:endParaRPr lang="en-US" sz="3500" dirty="0" smtClean="0">
              <a:latin typeface="+mn-lt"/>
            </a:endParaRPr>
          </a:p>
          <a:p>
            <a:pPr marL="274320" indent="-274320" algn="ctr" eaLnBrk="1" fontAlgn="auto" hangingPunct="1">
              <a:spcBef>
                <a:spcPts val="580"/>
              </a:spcBef>
              <a:spcAft>
                <a:spcPts val="0"/>
              </a:spcAft>
              <a:buFont typeface="Wingdings" pitchFamily="2" charset="2"/>
              <a:buNone/>
              <a:defRPr/>
            </a:pPr>
            <a:endParaRPr lang="en-US" sz="3000" dirty="0" smtClean="0">
              <a:latin typeface="+mn-lt"/>
            </a:endParaRPr>
          </a:p>
        </p:txBody>
      </p:sp>
      <p:sp>
        <p:nvSpPr>
          <p:cNvPr id="3" name="Rectangle 2"/>
          <p:cNvSpPr/>
          <p:nvPr/>
        </p:nvSpPr>
        <p:spPr>
          <a:xfrm>
            <a:off x="309716" y="345722"/>
            <a:ext cx="8834284" cy="590931"/>
          </a:xfrm>
          <a:prstGeom prst="rect">
            <a:avLst/>
          </a:prstGeom>
        </p:spPr>
        <p:txBody>
          <a:bodyPr wrap="square">
            <a:spAutoFit/>
          </a:bodyPr>
          <a:lstStyle/>
          <a:p>
            <a:pPr marL="274320" indent="-361950" algn="ctr">
              <a:lnSpc>
                <a:spcPct val="90000"/>
              </a:lnSpc>
              <a:spcBef>
                <a:spcPts val="580"/>
              </a:spcBef>
              <a:defRPr/>
            </a:pPr>
            <a:r>
              <a:rPr lang="en-US" sz="3600" b="1" dirty="0">
                <a:solidFill>
                  <a:schemeClr val="bg1"/>
                </a:solidFill>
              </a:rPr>
              <a:t>Take Me Out to the Ballgame </a:t>
            </a:r>
            <a:endParaRPr lang="en-US" sz="36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1000"/>
                                        <p:tgtEl>
                                          <p:spTgt spid="14339">
                                            <p:txEl>
                                              <p:pRg st="3" end="3"/>
                                            </p:txEl>
                                          </p:spTgt>
                                        </p:tgtEl>
                                      </p:cBhvr>
                                    </p:animEffect>
                                    <p:anim calcmode="lin" valueType="num">
                                      <p:cBhvr>
                                        <p:cTn id="16"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339">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3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1000"/>
                                        <p:tgtEl>
                                          <p:spTgt spid="14339">
                                            <p:txEl>
                                              <p:pRg st="4" end="4"/>
                                            </p:txEl>
                                          </p:spTgt>
                                        </p:tgtEl>
                                      </p:cBhvr>
                                    </p:animEffect>
                                    <p:anim calcmode="lin" valueType="num">
                                      <p:cBhvr>
                                        <p:cTn id="24"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339">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339">
                                            <p:txEl>
                                              <p:pRg st="4" end="4"/>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Effect transition="in" filter="fade">
                                      <p:cBhvr>
                                        <p:cTn id="29" dur="1000"/>
                                        <p:tgtEl>
                                          <p:spTgt spid="14339">
                                            <p:txEl>
                                              <p:pRg st="5" end="5"/>
                                            </p:txEl>
                                          </p:spTgt>
                                        </p:tgtEl>
                                      </p:cBhvr>
                                    </p:animEffect>
                                    <p:anim calcmode="lin" valueType="num">
                                      <p:cBhvr>
                                        <p:cTn id="30"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4339">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339">
                                            <p:txEl>
                                              <p:pRg st="5" end="5"/>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Effect transition="in" filter="fade">
                                      <p:cBhvr>
                                        <p:cTn id="35" dur="1000"/>
                                        <p:tgtEl>
                                          <p:spTgt spid="14339">
                                            <p:txEl>
                                              <p:pRg st="6" end="6"/>
                                            </p:txEl>
                                          </p:spTgt>
                                        </p:tgtEl>
                                      </p:cBhvr>
                                    </p:animEffect>
                                    <p:anim calcmode="lin" valueType="num">
                                      <p:cBhvr>
                                        <p:cTn id="36"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4339">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33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3146</TotalTime>
  <Words>3373</Words>
  <Application>Microsoft Office PowerPoint</Application>
  <PresentationFormat>On-screen Show (4:3)</PresentationFormat>
  <Paragraphs>283</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ROMA NG Video Series 2</vt:lpstr>
      <vt:lpstr>Introduction to  ROMA Implementation  for Boards</vt:lpstr>
      <vt:lpstr>Implementing ROMA –  A Video Series for CAA Boards </vt:lpstr>
      <vt:lpstr>Slide 3</vt:lpstr>
      <vt:lpstr>Slide 4</vt:lpstr>
      <vt:lpstr>WHY a Results Orientation? </vt:lpstr>
      <vt:lpstr>Results – Not Just Services</vt:lpstr>
      <vt:lpstr>Take Me Out to the Ballgame </vt:lpstr>
      <vt:lpstr>Slide 8</vt:lpstr>
      <vt:lpstr>Slide 9</vt:lpstr>
      <vt:lpstr>Slide 10</vt:lpstr>
      <vt:lpstr>Remember:</vt:lpstr>
      <vt:lpstr>Where We Are today</vt:lpstr>
      <vt:lpstr>ROMA and  the Organizational Standards</vt:lpstr>
      <vt:lpstr>ROMA Next Generation</vt:lpstr>
      <vt:lpstr>New and Renewed</vt:lpstr>
      <vt:lpstr>New and Renewed</vt:lpstr>
      <vt:lpstr>Elements of the Performance Management Framework</vt:lpstr>
      <vt:lpstr>Slide 18</vt:lpstr>
      <vt:lpstr>Foundation</vt:lpstr>
      <vt:lpstr>Slide 20</vt:lpstr>
      <vt:lpstr>Slide 21</vt:lpstr>
      <vt:lpstr>Services and Strategies</vt:lpstr>
      <vt:lpstr>Three National Goals</vt:lpstr>
      <vt:lpstr>We Will Discuss</vt:lpstr>
      <vt:lpstr>We Will Discuss</vt:lpstr>
      <vt:lpstr>Take 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Windows User</cp:lastModifiedBy>
  <cp:revision>273</cp:revision>
  <dcterms:created xsi:type="dcterms:W3CDTF">2017-09-07T19:59:37Z</dcterms:created>
  <dcterms:modified xsi:type="dcterms:W3CDTF">2018-06-21T13:01:17Z</dcterms:modified>
</cp:coreProperties>
</file>