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307" r:id="rId2"/>
    <p:sldId id="451" r:id="rId3"/>
    <p:sldId id="452" r:id="rId4"/>
    <p:sldId id="480" r:id="rId5"/>
    <p:sldId id="453" r:id="rId6"/>
    <p:sldId id="454" r:id="rId7"/>
    <p:sldId id="481" r:id="rId8"/>
    <p:sldId id="482" r:id="rId9"/>
    <p:sldId id="484" r:id="rId10"/>
    <p:sldId id="455" r:id="rId11"/>
    <p:sldId id="456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85" r:id="rId27"/>
    <p:sldId id="473" r:id="rId28"/>
    <p:sldId id="474" r:id="rId29"/>
    <p:sldId id="475" r:id="rId30"/>
    <p:sldId id="477" r:id="rId31"/>
    <p:sldId id="478" r:id="rId32"/>
    <p:sldId id="479" r:id="rId33"/>
    <p:sldId id="48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FDF"/>
    <a:srgbClr val="94A9CB"/>
    <a:srgbClr val="AFAFAF"/>
    <a:srgbClr val="1D428A"/>
    <a:srgbClr val="9395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0" autoAdjust="0"/>
    <p:restoredTop sz="96187" autoAdjust="0"/>
  </p:normalViewPr>
  <p:slideViewPr>
    <p:cSldViewPr>
      <p:cViewPr>
        <p:scale>
          <a:sx n="90" d="100"/>
          <a:sy n="90" d="100"/>
        </p:scale>
        <p:origin x="273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6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5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" y="20547"/>
            <a:ext cx="3489670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86" y="57344"/>
            <a:ext cx="5624418" cy="139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" y="2818500"/>
            <a:ext cx="7660129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19" y="2819401"/>
            <a:ext cx="1461333" cy="229384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" y="5089818"/>
            <a:ext cx="9098097" cy="17681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14646" y="2057400"/>
            <a:ext cx="5105400" cy="613787"/>
          </a:xfrm>
          <a:ln>
            <a:noFill/>
          </a:ln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rgbClr val="1D428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19" y="3963859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rgbClr val="1D428A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15" y="2514613"/>
            <a:ext cx="304775" cy="15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24800" y="0"/>
            <a:ext cx="1219200" cy="5988818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924800" y="6019800"/>
            <a:ext cx="1219200" cy="914400"/>
          </a:xfrm>
          <a:prstGeom prst="rect">
            <a:avLst/>
          </a:prstGeom>
          <a:solidFill>
            <a:srgbClr val="94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221E-E388-4CA5-9A99-D7C9D52B5547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1AE8-53E5-4C05-8D48-C0CD43EAC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2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94A9CB"/>
              </a:gs>
              <a:gs pos="50000">
                <a:srgbClr val="678FDF"/>
              </a:gs>
              <a:gs pos="100000">
                <a:srgbClr val="1D428A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86800" y="5295891"/>
            <a:ext cx="457200" cy="1143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52400"/>
            <a:ext cx="9144000" cy="838200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41904"/>
            <a:ext cx="9144000" cy="172496"/>
          </a:xfrm>
          <a:prstGeom prst="rect">
            <a:avLst/>
          </a:prstGeom>
          <a:solidFill>
            <a:srgbClr val="94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1904"/>
            <a:ext cx="9144000" cy="172496"/>
          </a:xfrm>
          <a:prstGeom prst="rect">
            <a:avLst/>
          </a:prstGeom>
          <a:solidFill>
            <a:srgbClr val="94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10" y="3692"/>
            <a:ext cx="563290" cy="350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970504"/>
            <a:ext cx="9144000" cy="172496"/>
          </a:xfrm>
          <a:prstGeom prst="rect">
            <a:avLst/>
          </a:prstGeom>
          <a:solidFill>
            <a:srgbClr val="94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8001000" cy="1143000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United Planning Organization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Autofit/>
          </a:bodyPr>
          <a:lstStyle/>
          <a:p>
            <a:pPr algn="l"/>
            <a:r>
              <a:rPr lang="en-US" sz="3200" b="0" dirty="0" smtClean="0"/>
              <a:t>Strategic </a:t>
            </a:r>
            <a:r>
              <a:rPr lang="en-US" sz="3200" b="0" dirty="0"/>
              <a:t>Planning and Performance </a:t>
            </a:r>
            <a:r>
              <a:rPr lang="en-US" sz="3200" b="0" dirty="0" smtClean="0"/>
              <a:t>Management: </a:t>
            </a:r>
            <a:br>
              <a:rPr lang="en-US" sz="3200" b="0" dirty="0" smtClean="0"/>
            </a:br>
            <a:r>
              <a:rPr lang="en-US" sz="3200" b="0" dirty="0" smtClean="0"/>
              <a:t>UPO’s Approach</a:t>
            </a:r>
            <a:endParaRPr lang="en-US" sz="6600" b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5192111"/>
            <a:ext cx="8610600" cy="15686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200" kern="1200" dirty="0" smtClean="0">
                <a:solidFill>
                  <a:srgbClr val="1D428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Presented By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Dana M. Jones, President &amp; CEO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Daniel Ofori-Addo, Director, Office of Performance Management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(Webinar: Presented as part of the Community Action Partnership’s Organizational Standards Peer-to-Peer Series)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(July 17, 2018 - Washington, DC)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Research Questions Included: </a:t>
            </a:r>
          </a:p>
          <a:p>
            <a:pPr lvl="1"/>
            <a:r>
              <a:rPr lang="en-US" dirty="0" smtClean="0"/>
              <a:t>What systems or policies hinder high performance at UPO?</a:t>
            </a:r>
          </a:p>
          <a:p>
            <a:pPr lvl="1"/>
            <a:r>
              <a:rPr lang="en-US" dirty="0" smtClean="0"/>
              <a:t>What areas lack clarity of direction and </a:t>
            </a:r>
            <a:r>
              <a:rPr lang="en-US" dirty="0" smtClean="0"/>
              <a:t>process?</a:t>
            </a:r>
          </a:p>
          <a:p>
            <a:pPr lvl="1"/>
            <a:r>
              <a:rPr lang="en-US" dirty="0" smtClean="0"/>
              <a:t>What areas</a:t>
            </a:r>
            <a:r>
              <a:rPr lang="en-US" dirty="0" smtClean="0"/>
              <a:t> consume too much time </a:t>
            </a:r>
            <a:r>
              <a:rPr lang="en-US" dirty="0" smtClean="0"/>
              <a:t>and money?</a:t>
            </a:r>
          </a:p>
          <a:p>
            <a:pPr lvl="1"/>
            <a:r>
              <a:rPr lang="en-US" dirty="0" smtClean="0"/>
              <a:t>What software upgrades, additions or changes are needed to enhance organizational performance?</a:t>
            </a:r>
          </a:p>
          <a:p>
            <a:pPr lvl="1"/>
            <a:r>
              <a:rPr lang="en-US" dirty="0" smtClean="0"/>
              <a:t>What other technology is needed to enhance efficiency and productivity?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will give us a competitive </a:t>
            </a:r>
            <a:r>
              <a:rPr lang="en-US" dirty="0" smtClean="0"/>
              <a:t>edge?</a:t>
            </a:r>
            <a:endParaRPr lang="en-US" dirty="0" smtClean="0"/>
          </a:p>
          <a:p>
            <a:pPr lvl="1"/>
            <a:r>
              <a:rPr lang="en-US" dirty="0" smtClean="0"/>
              <a:t>What policies require updating to </a:t>
            </a:r>
            <a:r>
              <a:rPr lang="en-US" dirty="0" smtClean="0"/>
              <a:t>assure </a:t>
            </a:r>
            <a:r>
              <a:rPr lang="en-US" dirty="0" smtClean="0"/>
              <a:t>realistic and relevant management practices?</a:t>
            </a:r>
          </a:p>
          <a:p>
            <a:pPr lvl="1"/>
            <a:r>
              <a:rPr lang="en-US" dirty="0" smtClean="0"/>
              <a:t>What SOPs are missing but needed for effective and efficient service delivery?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What </a:t>
            </a:r>
            <a:r>
              <a:rPr lang="en-US" dirty="0" smtClean="0"/>
              <a:t>changes are needed at UPO’s </a:t>
            </a:r>
            <a:r>
              <a:rPr lang="en-US" dirty="0" smtClean="0"/>
              <a:t>service locations to </a:t>
            </a:r>
            <a:r>
              <a:rPr lang="en-US" dirty="0" smtClean="0"/>
              <a:t>assure quality service delivery?</a:t>
            </a:r>
          </a:p>
          <a:p>
            <a:pPr lvl="1"/>
            <a:r>
              <a:rPr lang="en-US" dirty="0" smtClean="0"/>
              <a:t>What equipment </a:t>
            </a:r>
            <a:r>
              <a:rPr lang="en-US" dirty="0" smtClean="0"/>
              <a:t>and software needs </a:t>
            </a:r>
            <a:r>
              <a:rPr lang="en-US" dirty="0" smtClean="0"/>
              <a:t>should be planned for between 2012 and 2017?</a:t>
            </a:r>
          </a:p>
          <a:p>
            <a:pPr lvl="1"/>
            <a:r>
              <a:rPr lang="en-US" dirty="0" smtClean="0"/>
              <a:t>How will shifts in demographics and economic development impact </a:t>
            </a:r>
            <a:r>
              <a:rPr lang="en-US" dirty="0" smtClean="0"/>
              <a:t>UPO?</a:t>
            </a:r>
            <a:endParaRPr lang="en-US" dirty="0" smtClean="0"/>
          </a:p>
          <a:p>
            <a:pPr lvl="1"/>
            <a:r>
              <a:rPr lang="en-US" dirty="0" smtClean="0"/>
              <a:t>What is the “low hanging fruit” that can be secured with minimum capital investment that will give us an edge?</a:t>
            </a:r>
          </a:p>
          <a:p>
            <a:pPr lvl="1"/>
            <a:r>
              <a:rPr lang="en-US" dirty="0" smtClean="0"/>
              <a:t>What are the strategic locations </a:t>
            </a:r>
            <a:r>
              <a:rPr lang="en-US" dirty="0" smtClean="0"/>
              <a:t>in the city for service delivery?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Research, </a:t>
            </a:r>
            <a:r>
              <a:rPr lang="en-US" dirty="0" smtClean="0"/>
              <a:t>Analysis </a:t>
            </a:r>
            <a:r>
              <a:rPr lang="en-US" dirty="0" smtClean="0"/>
              <a:t>and Synthesis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0" y="1143000"/>
            <a:ext cx="825062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Surveys</a:t>
            </a:r>
            <a:endParaRPr lang="en-US" dirty="0" smtClean="0"/>
          </a:p>
          <a:p>
            <a:r>
              <a:rPr lang="en-US" dirty="0" smtClean="0"/>
              <a:t>Multiple Input </a:t>
            </a:r>
            <a:r>
              <a:rPr lang="en-US" dirty="0" smtClean="0"/>
              <a:t>Sessions:</a:t>
            </a:r>
            <a:endParaRPr lang="en-US" dirty="0" smtClean="0"/>
          </a:p>
          <a:p>
            <a:pPr lvl="1"/>
            <a:r>
              <a:rPr lang="en-US" dirty="0" smtClean="0"/>
              <a:t>Customers </a:t>
            </a:r>
          </a:p>
          <a:p>
            <a:pPr lvl="1"/>
            <a:r>
              <a:rPr lang="en-US" dirty="0" smtClean="0"/>
              <a:t>Partners </a:t>
            </a:r>
          </a:p>
          <a:p>
            <a:pPr lvl="1"/>
            <a:r>
              <a:rPr lang="en-US" dirty="0" smtClean="0"/>
              <a:t>Volunteers </a:t>
            </a:r>
          </a:p>
          <a:p>
            <a:pPr lvl="1"/>
            <a:r>
              <a:rPr lang="en-US" dirty="0" smtClean="0"/>
              <a:t>Board of </a:t>
            </a:r>
            <a:r>
              <a:rPr lang="en-US" dirty="0" smtClean="0"/>
              <a:t>Directors</a:t>
            </a:r>
            <a:endParaRPr lang="en-US" dirty="0" smtClean="0"/>
          </a:p>
          <a:p>
            <a:r>
              <a:rPr lang="en-US" dirty="0" smtClean="0"/>
              <a:t>SWOT </a:t>
            </a:r>
            <a:r>
              <a:rPr lang="en-US" dirty="0" smtClean="0"/>
              <a:t>Analysis</a:t>
            </a:r>
            <a:endParaRPr lang="en-US" dirty="0" smtClean="0"/>
          </a:p>
          <a:p>
            <a:r>
              <a:rPr lang="en-US" dirty="0" smtClean="0"/>
              <a:t>Work Group Reviews and </a:t>
            </a:r>
            <a:r>
              <a:rPr lang="en-US" dirty="0" smtClean="0"/>
              <a:t>Deliberation</a:t>
            </a:r>
            <a:endParaRPr lang="en-US" dirty="0" smtClean="0"/>
          </a:p>
          <a:p>
            <a:r>
              <a:rPr lang="en-US" dirty="0" smtClean="0"/>
              <a:t>Separate Synthesis </a:t>
            </a:r>
            <a:r>
              <a:rPr lang="en-US" dirty="0" smtClean="0"/>
              <a:t>of Findings: </a:t>
            </a:r>
          </a:p>
          <a:p>
            <a:pPr lvl="1"/>
            <a:r>
              <a:rPr lang="en-US" dirty="0" smtClean="0"/>
              <a:t>POP Group</a:t>
            </a:r>
          </a:p>
          <a:p>
            <a:pPr lvl="1"/>
            <a:r>
              <a:rPr lang="en-US" dirty="0" smtClean="0"/>
              <a:t>BOSS Group</a:t>
            </a:r>
            <a:endParaRPr lang="en-US" dirty="0" smtClean="0"/>
          </a:p>
          <a:p>
            <a:r>
              <a:rPr lang="en-US" dirty="0" smtClean="0"/>
              <a:t>Subsequent Strategy Brainstorming Sessions.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70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Parallel Teams Commissioned to Analyze Content and Identify </a:t>
            </a:r>
            <a:r>
              <a:rPr lang="en-US" dirty="0" smtClean="0"/>
              <a:t>Goals.</a:t>
            </a:r>
            <a:endParaRPr lang="en-US" dirty="0" smtClean="0"/>
          </a:p>
          <a:p>
            <a:r>
              <a:rPr lang="en-US" dirty="0" smtClean="0"/>
              <a:t>Independent Content Analysis by Each </a:t>
            </a:r>
            <a:r>
              <a:rPr lang="en-US" dirty="0" smtClean="0"/>
              <a:t>Team:</a:t>
            </a:r>
            <a:endParaRPr lang="en-US" dirty="0" smtClean="0"/>
          </a:p>
          <a:p>
            <a:pPr lvl="1"/>
            <a:r>
              <a:rPr lang="en-US" dirty="0" smtClean="0"/>
              <a:t>Involved Detailed </a:t>
            </a:r>
            <a:r>
              <a:rPr lang="en-US" dirty="0" smtClean="0"/>
              <a:t>Reviews </a:t>
            </a:r>
            <a:r>
              <a:rPr lang="en-US" dirty="0" smtClean="0"/>
              <a:t>of </a:t>
            </a:r>
            <a:r>
              <a:rPr lang="en-US" dirty="0" smtClean="0"/>
              <a:t>the Findings of both Work Groups, their Suggestions</a:t>
            </a:r>
            <a:r>
              <a:rPr lang="en-US" dirty="0"/>
              <a:t> </a:t>
            </a:r>
            <a:r>
              <a:rPr lang="en-US" dirty="0" smtClean="0"/>
              <a:t>and Proposed</a:t>
            </a:r>
            <a:r>
              <a:rPr lang="en-US" dirty="0" smtClean="0"/>
              <a:t> Strategies.</a:t>
            </a:r>
            <a:endParaRPr lang="en-US" dirty="0" smtClean="0"/>
          </a:p>
          <a:p>
            <a:pPr lvl="1"/>
            <a:r>
              <a:rPr lang="en-US" dirty="0" smtClean="0"/>
              <a:t>Each Team </a:t>
            </a:r>
            <a:r>
              <a:rPr lang="en-US" dirty="0" smtClean="0"/>
              <a:t>Identified </a:t>
            </a:r>
            <a:r>
              <a:rPr lang="en-US" dirty="0" smtClean="0"/>
              <a:t>Six </a:t>
            </a:r>
            <a:r>
              <a:rPr lang="en-US" dirty="0" smtClean="0"/>
              <a:t>Goals.</a:t>
            </a:r>
            <a:endParaRPr lang="en-US" dirty="0" smtClean="0"/>
          </a:p>
          <a:p>
            <a:pPr lvl="1"/>
            <a:r>
              <a:rPr lang="en-US" dirty="0" smtClean="0"/>
              <a:t>Five of the </a:t>
            </a:r>
            <a:r>
              <a:rPr lang="en-US" dirty="0" smtClean="0"/>
              <a:t>S</a:t>
            </a:r>
            <a:r>
              <a:rPr lang="en-US" dirty="0" smtClean="0"/>
              <a:t>ix </a:t>
            </a:r>
            <a:r>
              <a:rPr lang="en-US" dirty="0" smtClean="0"/>
              <a:t>Goals Were Common to Both </a:t>
            </a:r>
            <a:r>
              <a:rPr lang="en-US" dirty="0" smtClean="0"/>
              <a:t>Lists.</a:t>
            </a:r>
            <a:endParaRPr lang="en-US" dirty="0" smtClean="0"/>
          </a:p>
          <a:p>
            <a:pPr lvl="1"/>
            <a:r>
              <a:rPr lang="en-US" dirty="0" smtClean="0"/>
              <a:t>The sixth was developed by fusing the remaining </a:t>
            </a:r>
            <a:r>
              <a:rPr lang="en-US" dirty="0" smtClean="0"/>
              <a:t>two.</a:t>
            </a:r>
            <a:endParaRPr lang="en-US" dirty="0" smtClean="0"/>
          </a:p>
          <a:p>
            <a:r>
              <a:rPr lang="en-US" dirty="0" smtClean="0"/>
              <a:t>Review and Adoption of Goals by Executive </a:t>
            </a:r>
            <a:r>
              <a:rPr lang="en-US" dirty="0" smtClean="0"/>
              <a:t>Team and by </a:t>
            </a:r>
            <a:r>
              <a:rPr lang="en-US" dirty="0" smtClean="0"/>
              <a:t>Board of </a:t>
            </a:r>
            <a:r>
              <a:rPr lang="en-US" dirty="0" smtClean="0"/>
              <a:t>Directors.</a:t>
            </a:r>
            <a:endParaRPr lang="en-US" dirty="0" smtClean="0"/>
          </a:p>
          <a:p>
            <a:r>
              <a:rPr lang="en-US" dirty="0" smtClean="0"/>
              <a:t>Commissioning </a:t>
            </a:r>
            <a:r>
              <a:rPr lang="en-US" dirty="0" smtClean="0"/>
              <a:t>of the Development of Tactical </a:t>
            </a:r>
            <a:r>
              <a:rPr lang="en-US" dirty="0" smtClean="0"/>
              <a:t>Plans by the Board of </a:t>
            </a:r>
            <a:r>
              <a:rPr lang="en-US" dirty="0" smtClean="0"/>
              <a:t>Directors.</a:t>
            </a:r>
            <a:endParaRPr lang="en-US" dirty="0" smtClean="0"/>
          </a:p>
          <a:p>
            <a:r>
              <a:rPr lang="en-US" dirty="0" smtClean="0"/>
              <a:t>Assignment of the Development of Tactical Plans by the Executive </a:t>
            </a:r>
            <a:r>
              <a:rPr lang="en-US" dirty="0" smtClean="0"/>
              <a:t>Team to all offices and divisions.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76" y="-76200"/>
            <a:ext cx="9129823" cy="1371600"/>
          </a:xfrm>
          <a:prstGeom prst="rect">
            <a:avLst/>
          </a:prstGeom>
          <a:ln w="38100" cmpd="dbl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Strategic </a:t>
            </a:r>
            <a:r>
              <a:rPr lang="en-US" sz="4000" b="1" cap="small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Goals 2013 - 2018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371600" y="2400300"/>
          <a:ext cx="5372100" cy="71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136"/>
                <a:gridCol w="2735664"/>
                <a:gridCol w="2400300"/>
              </a:tblGrid>
              <a:tr h="228600">
                <a:tc gridSpan="3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Calibri" pitchFamily="34" charset="0"/>
                        </a:rPr>
                        <a:t>GOAL</a:t>
                      </a:r>
                      <a:r>
                        <a:rPr lang="en-US" sz="1100" b="1" baseline="0" dirty="0" smtClean="0">
                          <a:latin typeface="Calibri" pitchFamily="34" charset="0"/>
                        </a:rPr>
                        <a:t> # </a:t>
                      </a:r>
                      <a:r>
                        <a:rPr lang="en-US" sz="1100" b="1" dirty="0" smtClean="0">
                          <a:latin typeface="Calibri" pitchFamily="34" charset="0"/>
                        </a:rPr>
                        <a:t>2. Increase</a:t>
                      </a:r>
                      <a:r>
                        <a:rPr lang="en-US" sz="1100" b="1" baseline="0" dirty="0" smtClean="0">
                          <a:latin typeface="Calibri" pitchFamily="34" charset="0"/>
                        </a:rPr>
                        <a:t> Non Government resources by $5,000,000 by September 30, 2018</a:t>
                      </a:r>
                      <a:endParaRPr lang="en-US" sz="1100" b="1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kumimoji="0" lang="en-US" sz="900" kern="1200" dirty="0" smtClean="0">
                          <a:latin typeface="Calibri" pitchFamily="34" charset="0"/>
                        </a:rPr>
                        <a:t>         </a:t>
                      </a:r>
                      <a:endParaRPr lang="en-US" sz="900" b="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kumimoji="0" lang="en-US" sz="900" kern="1200" dirty="0" smtClean="0">
                          <a:latin typeface="Calibri" pitchFamily="34" charset="0"/>
                        </a:rPr>
                        <a:t>a.  Foundation Appeal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b.</a:t>
                      </a:r>
                      <a:r>
                        <a:rPr lang="en-US" sz="900" baseline="0" dirty="0" smtClean="0">
                          <a:latin typeface="Calibri" pitchFamily="34" charset="0"/>
                        </a:rPr>
                        <a:t>  </a:t>
                      </a:r>
                      <a:r>
                        <a:rPr lang="en-US" sz="900" dirty="0" smtClean="0">
                          <a:latin typeface="Calibri" pitchFamily="34" charset="0"/>
                        </a:rPr>
                        <a:t>Fee Based Services </a:t>
                      </a:r>
                      <a:endParaRPr lang="en-US" sz="900" b="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 startAt="3"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Private Sector</a:t>
                      </a:r>
                      <a:r>
                        <a:rPr lang="en-US" sz="900" baseline="0" dirty="0" smtClean="0">
                          <a:latin typeface="Calibri" pitchFamily="34" charset="0"/>
                        </a:rPr>
                        <a:t> Contracting R</a:t>
                      </a:r>
                      <a:r>
                        <a:rPr lang="en-US" sz="900" dirty="0" smtClean="0">
                          <a:latin typeface="Calibri" pitchFamily="34" charset="0"/>
                        </a:rPr>
                        <a:t>elated  Business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 startAt="3"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Income Approaches</a:t>
                      </a:r>
                      <a:endParaRPr lang="en-US" sz="900" b="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371601" y="1714500"/>
          <a:ext cx="5371148" cy="729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2743200"/>
                <a:gridCol w="2399348"/>
              </a:tblGrid>
              <a:tr h="252603">
                <a:tc gridSpan="3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0F13"/>
                        </a:buClr>
                        <a:buSzPts val="950"/>
                        <a:buFont typeface="Arial"/>
                        <a:buNone/>
                        <a:tabLst>
                          <a:tab pos="1033780" algn="l"/>
                        </a:tabLst>
                      </a:pPr>
                      <a:r>
                        <a:rPr lang="en-US" sz="1100" b="1" u="none" dirty="0" smtClean="0">
                          <a:latin typeface="Calibri" pitchFamily="34" charset="0"/>
                        </a:rPr>
                        <a:t>GOAL # 1. Continue to develop and implement a marketing and branding campaign</a:t>
                      </a:r>
                      <a:endParaRPr lang="en-US" sz="1100" b="1" u="none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63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" pitchFamily="34" charset="0"/>
                        </a:rPr>
                        <a:t>          </a:t>
                      </a:r>
                      <a:endParaRPr lang="en-US" sz="80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a.   Updated Material and Web Presence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b.   Social Marketing Approaches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c.   Host Voices Forums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 pitchFamily="34" charset="0"/>
                        </a:rPr>
                        <a:t>d.   Friend Raising Sessions</a:t>
                      </a:r>
                      <a:endParaRPr lang="en-US" sz="90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02598"/>
              </p:ext>
            </p:extLst>
          </p:nvPr>
        </p:nvGraphicFramePr>
        <p:xfrm>
          <a:off x="1371600" y="3086100"/>
          <a:ext cx="6286500" cy="100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/>
                <a:gridCol w="2971800"/>
                <a:gridCol w="3143250"/>
              </a:tblGrid>
              <a:tr h="388620">
                <a:tc gridSpan="3">
                  <a:txBody>
                    <a:bodyPr/>
                    <a:lstStyle/>
                    <a:p>
                      <a:pPr algn="l"/>
                      <a:r>
                        <a:rPr kumimoji="0" lang="en-US" sz="1100" b="1" kern="1200" dirty="0" smtClean="0">
                          <a:latin typeface="Calibri" pitchFamily="34" charset="0"/>
                        </a:rPr>
                        <a:t>GOAL #</a:t>
                      </a:r>
                      <a:r>
                        <a:rPr kumimoji="0" lang="en-US" sz="1100" b="1" kern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0" lang="en-US" sz="1100" b="1" kern="1200" dirty="0" smtClean="0">
                          <a:latin typeface="Calibri" pitchFamily="34" charset="0"/>
                        </a:rPr>
                        <a:t>3. Restructure Service Delivery System to focus on Economic Security with programming directed at </a:t>
                      </a:r>
                      <a:r>
                        <a:rPr kumimoji="0" lang="en-US" sz="1100" b="1" kern="1200" dirty="0" smtClean="0">
                          <a:latin typeface="Calibri" pitchFamily="34" charset="0"/>
                        </a:rPr>
                        <a:t>family </a:t>
                      </a:r>
                      <a:r>
                        <a:rPr kumimoji="0" lang="en-US" sz="1100" b="1" kern="1200" dirty="0" smtClean="0">
                          <a:latin typeface="Calibri" pitchFamily="34" charset="0"/>
                        </a:rPr>
                        <a:t>development through asset enhancement opportunities</a:t>
                      </a:r>
                      <a:endParaRPr lang="en-US" sz="1100" b="1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579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endParaRPr lang="en-US" sz="80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Strategy</a:t>
                      </a:r>
                      <a:r>
                        <a:rPr kumimoji="0" lang="en-US" sz="800" kern="1200" baseline="0" dirty="0" smtClean="0">
                          <a:latin typeface="Calibri" pitchFamily="34" charset="0"/>
                        </a:rPr>
                        <a:t> A</a:t>
                      </a: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.    Employment Programming</a:t>
                      </a: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Strategy</a:t>
                      </a:r>
                      <a:r>
                        <a:rPr kumimoji="0" lang="en-US" sz="800" kern="1200" baseline="0" dirty="0" smtClean="0">
                          <a:latin typeface="Calibri" pitchFamily="34" charset="0"/>
                        </a:rPr>
                        <a:t> B</a:t>
                      </a: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.    Expanded Adult Education and Training Division</a:t>
                      </a: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Strategy</a:t>
                      </a:r>
                      <a:r>
                        <a:rPr kumimoji="0" lang="en-US" sz="800" kern="1200" baseline="0" dirty="0" smtClean="0">
                          <a:latin typeface="Calibri" pitchFamily="34" charset="0"/>
                        </a:rPr>
                        <a:t> C</a:t>
                      </a: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.    Early Learning Network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Strategy</a:t>
                      </a:r>
                      <a:r>
                        <a:rPr kumimoji="0" lang="en-US" sz="800" kern="1200" baseline="0" dirty="0" smtClean="0">
                          <a:latin typeface="Calibri" pitchFamily="34" charset="0"/>
                        </a:rPr>
                        <a:t> D.    </a:t>
                      </a:r>
                      <a:r>
                        <a:rPr kumimoji="0" lang="en-US" sz="800" kern="1200" dirty="0" smtClean="0">
                          <a:latin typeface="Calibri" pitchFamily="34" charset="0"/>
                        </a:rPr>
                        <a:t>Youth Division</a:t>
                      </a:r>
                      <a:r>
                        <a:rPr kumimoji="0" lang="en-US" sz="800" kern="1200" baseline="0" dirty="0" smtClean="0">
                          <a:latin typeface="Calibri" pitchFamily="34" charset="0"/>
                        </a:rPr>
                        <a:t> Continuum – ages 6 to 24</a:t>
                      </a:r>
                      <a:endParaRPr kumimoji="0" lang="en-US" sz="900" kern="1200" dirty="0" smtClean="0">
                        <a:latin typeface="Calibri" pitchFamily="34" charset="0"/>
                      </a:endParaRP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n-US" sz="900" kern="1200" dirty="0" smtClean="0">
                          <a:latin typeface="Calibri" pitchFamily="34" charset="0"/>
                        </a:rPr>
                        <a:t>Strategy E.  Create a Community Re-Investment</a:t>
                      </a:r>
                      <a:r>
                        <a:rPr kumimoji="0" lang="en-US" sz="900" kern="1200" baseline="0" dirty="0" smtClean="0">
                          <a:latin typeface="Calibri" pitchFamily="34" charset="0"/>
                        </a:rPr>
                        <a:t> Division </a:t>
                      </a:r>
                      <a:endParaRPr kumimoji="0" lang="en-US" sz="900" kern="1200" dirty="0" smtClean="0">
                        <a:latin typeface="Calibri" pitchFamily="34" charset="0"/>
                      </a:endParaRP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kumimoji="0" lang="en-US" sz="900" kern="1200" dirty="0" smtClean="0">
                          <a:latin typeface="Calibri" pitchFamily="34" charset="0"/>
                        </a:rPr>
                        <a:t>Strategy</a:t>
                      </a:r>
                      <a:r>
                        <a:rPr kumimoji="0" lang="en-US" sz="900" kern="1200" baseline="0" dirty="0" smtClean="0">
                          <a:latin typeface="Calibri" pitchFamily="34" charset="0"/>
                        </a:rPr>
                        <a:t> F.   Expanded Green Technology Division </a:t>
                      </a:r>
                      <a:endParaRPr kumimoji="0" lang="en-US" sz="900" kern="1200" dirty="0" smtClean="0">
                        <a:latin typeface="Calibri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latin typeface="Calibri" pitchFamily="34" charset="0"/>
                        </a:rPr>
                        <a:t>Strategy G.  Community</a:t>
                      </a:r>
                      <a:r>
                        <a:rPr kumimoji="0" lang="en-US" sz="900" kern="1200" baseline="0" dirty="0" smtClean="0">
                          <a:latin typeface="Calibri" pitchFamily="34" charset="0"/>
                        </a:rPr>
                        <a:t> Health and Wellness Division 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371600" y="4114800"/>
          <a:ext cx="5200650" cy="71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2743200"/>
                <a:gridCol w="2228850"/>
              </a:tblGrid>
              <a:tr h="228600">
                <a:tc gridSpan="3">
                  <a:txBody>
                    <a:bodyPr/>
                    <a:lstStyle/>
                    <a:p>
                      <a:pPr algn="l"/>
                      <a:r>
                        <a:rPr kumimoji="0" lang="en-US" sz="1100" b="1" kern="1200" dirty="0" smtClean="0">
                          <a:latin typeface="Calibri" pitchFamily="34" charset="0"/>
                        </a:rPr>
                        <a:t>GOAL # 4. Create and Grow Social Enterprise Opportunities</a:t>
                      </a:r>
                      <a:endParaRPr lang="en-US" sz="1100" b="1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endParaRPr kumimoji="0" lang="en-US" sz="8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900" kern="1200" dirty="0" smtClean="0">
                          <a:latin typeface="Calibri" pitchFamily="34" charset="0"/>
                        </a:rPr>
                        <a:t>a.</a:t>
                      </a:r>
                      <a:r>
                        <a:rPr kumimoji="0" lang="en-US" sz="900" kern="1200" baseline="0" dirty="0" smtClean="0">
                          <a:latin typeface="Calibri" pitchFamily="34" charset="0"/>
                        </a:rPr>
                        <a:t>  </a:t>
                      </a:r>
                      <a:r>
                        <a:rPr kumimoji="0" lang="en-US" sz="900" kern="1200" dirty="0" smtClean="0">
                          <a:latin typeface="Calibri" pitchFamily="34" charset="0"/>
                        </a:rPr>
                        <a:t>Green Capital</a:t>
                      </a:r>
                    </a:p>
                    <a:p>
                      <a:r>
                        <a:rPr kumimoji="0" lang="en-US" sz="900" kern="1200" dirty="0" smtClean="0">
                          <a:latin typeface="Calibri" pitchFamily="34" charset="0"/>
                        </a:rPr>
                        <a:t>b.  Facilities Management</a:t>
                      </a:r>
                    </a:p>
                    <a:p>
                      <a:r>
                        <a:rPr kumimoji="0" lang="en-US" sz="900" kern="1200" dirty="0" smtClean="0">
                          <a:latin typeface="Calibri" pitchFamily="34" charset="0"/>
                        </a:rPr>
                        <a:t>c.  Child Care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900" kern="1200" dirty="0" smtClean="0">
                          <a:latin typeface="Calibri" pitchFamily="34" charset="0"/>
                        </a:rPr>
                        <a:t>d. Substance Abuse Treatment</a:t>
                      </a:r>
                    </a:p>
                    <a:p>
                      <a:r>
                        <a:rPr kumimoji="0" lang="en-US" sz="900" kern="1200" dirty="0" smtClean="0">
                          <a:latin typeface="Calibri" pitchFamily="34" charset="0"/>
                        </a:rPr>
                        <a:t>e. Transportation</a:t>
                      </a:r>
                      <a:endParaRPr lang="en-US" sz="900" dirty="0" smtClean="0">
                        <a:latin typeface="Calibri" pitchFamily="34" charset="0"/>
                      </a:endParaRPr>
                    </a:p>
                    <a:p>
                      <a:endParaRPr lang="en-US" sz="900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17651"/>
              </p:ext>
            </p:extLst>
          </p:nvPr>
        </p:nvGraphicFramePr>
        <p:xfrm>
          <a:off x="1371600" y="4972050"/>
          <a:ext cx="7010400" cy="28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04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GOAL # 5. Expand to become a Washington Metropolitan Regional Provider </a:t>
                      </a:r>
                      <a:endParaRPr lang="en-US" sz="1100" b="1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22054"/>
              </p:ext>
            </p:extLst>
          </p:nvPr>
        </p:nvGraphicFramePr>
        <p:xfrm>
          <a:off x="1371600" y="5360670"/>
          <a:ext cx="7086600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6600"/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GOAL # 6. Modify business policies and practices to increase efficiencies and productivity</a:t>
                      </a:r>
                      <a:endParaRPr lang="en-US" sz="1100" b="1" dirty="0"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5E2C-1E0D-459F-9EA3-369EEEEF83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TACTICAL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0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Tactical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429345"/>
            <a:ext cx="4038600" cy="39714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Review </a:t>
            </a:r>
          </a:p>
          <a:p>
            <a:pPr lvl="2"/>
            <a:r>
              <a:rPr lang="en-US" dirty="0" smtClean="0"/>
              <a:t>Division Mission</a:t>
            </a:r>
          </a:p>
          <a:p>
            <a:pPr lvl="2"/>
            <a:r>
              <a:rPr lang="en-US" dirty="0" smtClean="0"/>
              <a:t>Division Goal</a:t>
            </a:r>
          </a:p>
          <a:p>
            <a:pPr lvl="2"/>
            <a:r>
              <a:rPr lang="en-US" dirty="0" smtClean="0"/>
              <a:t>Division Objectives</a:t>
            </a:r>
          </a:p>
          <a:p>
            <a:pPr lvl="1"/>
            <a:r>
              <a:rPr lang="en-US" dirty="0" smtClean="0"/>
              <a:t>Develop Tactical Steps to be undertaken to achieve applicable agency-level strategic goal</a:t>
            </a:r>
          </a:p>
          <a:p>
            <a:pPr lvl="1"/>
            <a:r>
              <a:rPr lang="en-US" dirty="0" smtClean="0"/>
              <a:t>Identify</a:t>
            </a:r>
          </a:p>
          <a:p>
            <a:pPr lvl="2"/>
            <a:r>
              <a:rPr lang="en-US" dirty="0" smtClean="0"/>
              <a:t>Staff person(s</a:t>
            </a:r>
            <a:r>
              <a:rPr lang="en-US" dirty="0" smtClean="0"/>
              <a:t>) responsible for each </a:t>
            </a:r>
            <a:r>
              <a:rPr lang="en-US" dirty="0" smtClean="0"/>
              <a:t>tactical activity</a:t>
            </a:r>
            <a:endParaRPr lang="en-US" dirty="0" smtClean="0"/>
          </a:p>
          <a:p>
            <a:pPr lvl="2"/>
            <a:r>
              <a:rPr lang="en-US" dirty="0" smtClean="0"/>
              <a:t>Timeframe</a:t>
            </a:r>
          </a:p>
          <a:p>
            <a:pPr lvl="2"/>
            <a:r>
              <a:rPr lang="en-US" dirty="0" smtClean="0"/>
              <a:t>Outcome </a:t>
            </a:r>
            <a:r>
              <a:rPr lang="en-US" dirty="0" smtClean="0"/>
              <a:t>Indicators /</a:t>
            </a:r>
            <a:r>
              <a:rPr lang="en-US" dirty="0" smtClean="0"/>
              <a:t>Measurement Tool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429346"/>
            <a:ext cx="4038600" cy="39714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Review </a:t>
            </a:r>
          </a:p>
          <a:p>
            <a:pPr lvl="2"/>
            <a:r>
              <a:rPr lang="en-US" dirty="0" smtClean="0"/>
              <a:t>Office Mission</a:t>
            </a:r>
          </a:p>
          <a:p>
            <a:pPr lvl="2"/>
            <a:r>
              <a:rPr lang="en-US" dirty="0" smtClean="0"/>
              <a:t>Office Goal</a:t>
            </a:r>
          </a:p>
          <a:p>
            <a:pPr lvl="2"/>
            <a:r>
              <a:rPr lang="en-US" dirty="0" smtClean="0"/>
              <a:t>Office Objectives</a:t>
            </a:r>
          </a:p>
          <a:p>
            <a:pPr lvl="1"/>
            <a:r>
              <a:rPr lang="en-US" dirty="0" smtClean="0"/>
              <a:t>Develop Tactical Steps to be undertaken to achieve applicable agency-level strategic goal</a:t>
            </a:r>
          </a:p>
          <a:p>
            <a:pPr lvl="1"/>
            <a:r>
              <a:rPr lang="en-US" dirty="0" smtClean="0"/>
              <a:t>Identify</a:t>
            </a:r>
          </a:p>
          <a:p>
            <a:pPr lvl="2"/>
            <a:r>
              <a:rPr lang="en-US" dirty="0" smtClean="0"/>
              <a:t>Staff person(s</a:t>
            </a:r>
            <a:r>
              <a:rPr lang="en-US" dirty="0" smtClean="0"/>
              <a:t>) responsible for each </a:t>
            </a:r>
            <a:r>
              <a:rPr lang="en-US" dirty="0"/>
              <a:t>tactical activity</a:t>
            </a:r>
            <a:endParaRPr lang="en-US" dirty="0" smtClean="0"/>
          </a:p>
          <a:p>
            <a:pPr lvl="2"/>
            <a:r>
              <a:rPr lang="en-US" dirty="0" smtClean="0"/>
              <a:t>Timeframe</a:t>
            </a:r>
          </a:p>
          <a:p>
            <a:pPr lvl="2"/>
            <a:r>
              <a:rPr lang="en-US" dirty="0" smtClean="0"/>
              <a:t>Outcome </a:t>
            </a:r>
            <a:r>
              <a:rPr lang="en-US" dirty="0" smtClean="0"/>
              <a:t>Indicators /</a:t>
            </a:r>
            <a:r>
              <a:rPr lang="en-US" dirty="0" smtClean="0"/>
              <a:t>Measurement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3868738" cy="6175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Programmatic Divisions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152594"/>
            <a:ext cx="8534400" cy="7618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Division of Labor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495800" y="1447800"/>
            <a:ext cx="3887787" cy="617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Administrative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 Solicitation </a:t>
            </a:r>
            <a:r>
              <a:rPr lang="en-US" dirty="0" smtClean="0"/>
              <a:t>by the Leaders of Programmatic Divisions </a:t>
            </a:r>
            <a:r>
              <a:rPr lang="en-US" dirty="0" smtClean="0"/>
              <a:t>and Administrative </a:t>
            </a:r>
            <a:r>
              <a:rPr lang="en-US" dirty="0" smtClean="0"/>
              <a:t>Offices </a:t>
            </a:r>
            <a:r>
              <a:rPr lang="en-US" dirty="0" smtClean="0"/>
              <a:t>from Staff and Customers</a:t>
            </a:r>
          </a:p>
          <a:p>
            <a:r>
              <a:rPr lang="en-US" dirty="0" smtClean="0"/>
              <a:t>One-on-One Reviews </a:t>
            </a:r>
            <a:r>
              <a:rPr lang="en-US" dirty="0" smtClean="0"/>
              <a:t>with </a:t>
            </a:r>
            <a:r>
              <a:rPr lang="en-US" dirty="0" smtClean="0"/>
              <a:t>Executive Team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Division and Office </a:t>
            </a:r>
            <a:r>
              <a:rPr lang="en-US" dirty="0"/>
              <a:t>Directors </a:t>
            </a:r>
            <a:endParaRPr lang="en-US" dirty="0" smtClean="0"/>
          </a:p>
          <a:p>
            <a:pPr lvl="1"/>
            <a:r>
              <a:rPr lang="en-US" dirty="0" smtClean="0"/>
              <a:t>Of Draft Tactical </a:t>
            </a:r>
            <a:r>
              <a:rPr lang="en-US" dirty="0"/>
              <a:t>Plans </a:t>
            </a:r>
            <a:r>
              <a:rPr lang="en-US" dirty="0" smtClean="0"/>
              <a:t>Developed</a:t>
            </a:r>
          </a:p>
          <a:p>
            <a:pPr lvl="1"/>
            <a:r>
              <a:rPr lang="en-US" dirty="0" smtClean="0"/>
              <a:t>Feedback and Improvement Suggestions</a:t>
            </a:r>
            <a:endParaRPr lang="en-US" dirty="0" smtClean="0"/>
          </a:p>
          <a:p>
            <a:r>
              <a:rPr lang="en-US" dirty="0" smtClean="0"/>
              <a:t>Recommendations for </a:t>
            </a:r>
            <a:r>
              <a:rPr lang="en-US" dirty="0" smtClean="0"/>
              <a:t>Improvements </a:t>
            </a:r>
            <a:r>
              <a:rPr lang="en-US" dirty="0" smtClean="0"/>
              <a:t>by Executive Team</a:t>
            </a:r>
          </a:p>
          <a:p>
            <a:pPr lvl="1"/>
            <a:r>
              <a:rPr lang="en-US" dirty="0" smtClean="0"/>
              <a:t>Taking the Long-term perspective</a:t>
            </a:r>
            <a:endParaRPr lang="en-US" dirty="0" smtClean="0"/>
          </a:p>
          <a:p>
            <a:pPr lvl="1"/>
            <a:r>
              <a:rPr lang="en-US" dirty="0" smtClean="0"/>
              <a:t>Thinking outside the box encouraged</a:t>
            </a:r>
          </a:p>
          <a:p>
            <a:pPr lvl="1"/>
            <a:r>
              <a:rPr lang="en-US" dirty="0" smtClean="0"/>
              <a:t>Planning for Resource </a:t>
            </a:r>
            <a:r>
              <a:rPr lang="en-US" dirty="0" smtClean="0"/>
              <a:t>development and </a:t>
            </a:r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Ensuring Tactical Plans Span all 5 Years of Strategic Plan Period</a:t>
            </a:r>
            <a:endParaRPr lang="en-US" dirty="0" smtClean="0"/>
          </a:p>
          <a:p>
            <a:r>
              <a:rPr lang="en-US" dirty="0" smtClean="0"/>
              <a:t>Presentation of Refined Tactical Plans to the Board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Division Director and Executive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Board Input for revisions provided and incorporated.</a:t>
            </a:r>
            <a:endParaRPr lang="en-US" dirty="0" smtClean="0"/>
          </a:p>
          <a:p>
            <a:r>
              <a:rPr lang="en-US" dirty="0" smtClean="0"/>
              <a:t>Adoption of Tactical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992354"/>
            <a:ext cx="6400800" cy="19700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Shifting Focus </a:t>
            </a:r>
            <a:r>
              <a:rPr lang="en-US" dirty="0"/>
              <a:t>to </a:t>
            </a:r>
            <a:r>
              <a:rPr lang="en-US" dirty="0" smtClean="0"/>
              <a:t>Performance: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Measurement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1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for COMPASS DC </a:t>
            </a:r>
            <a:r>
              <a:rPr lang="en-US" dirty="0" smtClean="0"/>
              <a:t>Grant/Project 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UPO’s Executive Team</a:t>
            </a:r>
          </a:p>
          <a:p>
            <a:r>
              <a:rPr lang="en-US" dirty="0" smtClean="0"/>
              <a:t>Winning of COMPASS DC Consulting Project</a:t>
            </a:r>
          </a:p>
          <a:p>
            <a:r>
              <a:rPr lang="en-US" dirty="0" smtClean="0"/>
              <a:t>UPO’s Assigned COMPASS DC Consulting Team  Comprised 7 Members with MBAs from the top 20 Business Schools in the Country</a:t>
            </a:r>
          </a:p>
          <a:p>
            <a:r>
              <a:rPr lang="en-US" dirty="0" smtClean="0"/>
              <a:t>Consulting Project Involved: </a:t>
            </a:r>
          </a:p>
          <a:p>
            <a:pPr lvl="1"/>
            <a:r>
              <a:rPr lang="en-US" dirty="0" smtClean="0"/>
              <a:t>Analysis of Strategic Goals Developed</a:t>
            </a:r>
          </a:p>
          <a:p>
            <a:pPr lvl="1"/>
            <a:r>
              <a:rPr lang="en-US" dirty="0" smtClean="0"/>
              <a:t>Analysis of Tactical Plans Developed</a:t>
            </a:r>
          </a:p>
          <a:p>
            <a:pPr lvl="1"/>
            <a:r>
              <a:rPr lang="en-US" dirty="0" smtClean="0"/>
              <a:t>Development of Analytical Framework for Aggregating Performance </a:t>
            </a:r>
            <a:r>
              <a:rPr lang="en-US" dirty="0" smtClean="0"/>
              <a:t>on </a:t>
            </a:r>
            <a:r>
              <a:rPr lang="en-US" dirty="0" smtClean="0"/>
              <a:t>Tactical Steps</a:t>
            </a:r>
          </a:p>
          <a:p>
            <a:pPr lvl="1"/>
            <a:r>
              <a:rPr lang="en-US" dirty="0" smtClean="0"/>
              <a:t>Delivery of Strategic Planning Performance Measurement Tool to UPO</a:t>
            </a:r>
          </a:p>
        </p:txBody>
      </p:sp>
    </p:spTree>
    <p:extLst>
      <p:ext uri="{BB962C8B-B14F-4D97-AF65-F5344CB8AC3E}">
        <p14:creationId xmlns:p14="http://schemas.microsoft.com/office/powerpoint/2010/main" val="26840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About the United Planning Organization (UPO) </a:t>
            </a:r>
            <a:endParaRPr lang="en-US" dirty="0" smtClean="0"/>
          </a:p>
          <a:p>
            <a:r>
              <a:rPr lang="en-US" dirty="0" smtClean="0"/>
              <a:t>Strategic Planning: From Process to Goals</a:t>
            </a:r>
          </a:p>
          <a:p>
            <a:r>
              <a:rPr lang="en-US" dirty="0" smtClean="0"/>
              <a:t>Development of Tactical Plans</a:t>
            </a:r>
          </a:p>
          <a:p>
            <a:r>
              <a:rPr lang="en-US" dirty="0" smtClean="0"/>
              <a:t>Shifting Focus to </a:t>
            </a:r>
            <a:r>
              <a:rPr lang="en-US" dirty="0" smtClean="0"/>
              <a:t>Performance Measurement and Management</a:t>
            </a:r>
          </a:p>
          <a:p>
            <a:r>
              <a:rPr lang="en-US" dirty="0" smtClean="0"/>
              <a:t>Operationalizing Continuous </a:t>
            </a:r>
            <a:r>
              <a:rPr lang="en-US" dirty="0" smtClean="0"/>
              <a:t>Improvement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uarterly Reviews / Accountability Process</a:t>
            </a:r>
          </a:p>
          <a:p>
            <a:pPr lvl="2"/>
            <a:r>
              <a:rPr lang="en-US" dirty="0" smtClean="0"/>
              <a:t>Peer to Peer </a:t>
            </a:r>
          </a:p>
          <a:p>
            <a:pPr lvl="2"/>
            <a:r>
              <a:rPr lang="en-US" dirty="0" smtClean="0"/>
              <a:t>Management to Board</a:t>
            </a:r>
          </a:p>
          <a:p>
            <a:pPr lvl="2"/>
            <a:r>
              <a:rPr lang="en-US" dirty="0" smtClean="0"/>
              <a:t>Implementing </a:t>
            </a:r>
            <a:r>
              <a:rPr lang="en-US" dirty="0" smtClean="0"/>
              <a:t>Changes: </a:t>
            </a:r>
            <a:r>
              <a:rPr lang="en-US" dirty="0" smtClean="0"/>
              <a:t>Management and Staff</a:t>
            </a:r>
          </a:p>
          <a:p>
            <a:r>
              <a:rPr lang="en-US" dirty="0" smtClean="0"/>
              <a:t>Evolution of a Complex Agency-Wide Scorecard</a:t>
            </a:r>
          </a:p>
          <a:p>
            <a:pPr lvl="1"/>
            <a:r>
              <a:rPr lang="en-US" dirty="0" smtClean="0"/>
              <a:t>Operational Effectiveness</a:t>
            </a:r>
          </a:p>
          <a:p>
            <a:pPr lvl="1"/>
            <a:r>
              <a:rPr lang="en-US" dirty="0" smtClean="0"/>
              <a:t>Strategic Plan Implementation Success</a:t>
            </a:r>
          </a:p>
          <a:p>
            <a:pPr lvl="1"/>
            <a:r>
              <a:rPr lang="en-US" dirty="0" smtClean="0"/>
              <a:t>Continuous Improvement</a:t>
            </a:r>
          </a:p>
          <a:p>
            <a:pPr lvl="1"/>
            <a:r>
              <a:rPr lang="en-US" dirty="0" smtClean="0"/>
              <a:t>Organizational Capacity Development</a:t>
            </a:r>
          </a:p>
          <a:p>
            <a:r>
              <a:rPr lang="en-US" dirty="0" smtClean="0"/>
              <a:t>Exploring the Next Level of Performance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Operationalizing Performance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333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Modification of Existing Performance Measurement Reporting</a:t>
            </a:r>
          </a:p>
          <a:p>
            <a:r>
              <a:rPr lang="en-US" dirty="0" smtClean="0"/>
              <a:t>Reports Originally Called Chief Operating Office (COO) Reports</a:t>
            </a:r>
          </a:p>
          <a:p>
            <a:pPr lvl="1"/>
            <a:r>
              <a:rPr lang="en-US" dirty="0" smtClean="0"/>
              <a:t>Enhancements Included: </a:t>
            </a:r>
          </a:p>
          <a:p>
            <a:pPr lvl="2"/>
            <a:r>
              <a:rPr lang="en-US" dirty="0" smtClean="0"/>
              <a:t>Tracking Human Resource Allocation, Availability and Use</a:t>
            </a:r>
          </a:p>
          <a:p>
            <a:pPr lvl="2"/>
            <a:r>
              <a:rPr lang="en-US" dirty="0" smtClean="0"/>
              <a:t>Tracking Budget to Actual Spending Relative to Program Performance</a:t>
            </a:r>
          </a:p>
          <a:p>
            <a:pPr lvl="2"/>
            <a:r>
              <a:rPr lang="en-US" dirty="0" smtClean="0"/>
              <a:t>Tracking Resource Leveraging</a:t>
            </a:r>
          </a:p>
          <a:p>
            <a:pPr lvl="2"/>
            <a:r>
              <a:rPr lang="en-US" dirty="0" smtClean="0"/>
              <a:t>Tracking of Performance on Tactical Plans</a:t>
            </a:r>
          </a:p>
          <a:p>
            <a:r>
              <a:rPr lang="en-US" dirty="0" smtClean="0"/>
              <a:t>Reports Renamed: Performance Measurement Reports</a:t>
            </a:r>
          </a:p>
          <a:p>
            <a:r>
              <a:rPr lang="en-US" dirty="0" smtClean="0"/>
              <a:t>Fomenting of a Discussion About A Robust Agency-Wide Scorecard </a:t>
            </a:r>
          </a:p>
          <a:p>
            <a:pPr lvl="1"/>
            <a:r>
              <a:rPr lang="en-US" dirty="0" smtClean="0"/>
              <a:t>Need to Aggregate </a:t>
            </a:r>
            <a:r>
              <a:rPr lang="en-US" dirty="0" smtClean="0"/>
              <a:t>Programmatic, </a:t>
            </a:r>
            <a:r>
              <a:rPr lang="en-US" dirty="0" smtClean="0"/>
              <a:t>Administrative </a:t>
            </a:r>
            <a:r>
              <a:rPr lang="en-US" dirty="0"/>
              <a:t>and Operational Performance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Aggregate Performance on Tactical </a:t>
            </a:r>
            <a:r>
              <a:rPr lang="en-US" dirty="0" smtClean="0"/>
              <a:t>Plans </a:t>
            </a:r>
            <a:r>
              <a:rPr lang="en-US" dirty="0" smtClean="0"/>
              <a:t>and Strategic Plan </a:t>
            </a:r>
          </a:p>
          <a:p>
            <a:pPr lvl="1"/>
            <a:r>
              <a:rPr lang="en-US" dirty="0" smtClean="0"/>
              <a:t>Results of Pathways </a:t>
            </a:r>
            <a:r>
              <a:rPr lang="en-US" dirty="0" smtClean="0"/>
              <a:t>Self-Study Pointed to the Need for a Scorecard.</a:t>
            </a:r>
            <a:endParaRPr lang="en-US" dirty="0" smtClean="0"/>
          </a:p>
          <a:p>
            <a:r>
              <a:rPr lang="en-US" dirty="0" smtClean="0"/>
              <a:t>Creation of an Office of Performance Management by UPO’s Executive Team by re-organizing existing reporting, evaluation and monitoring functions.</a:t>
            </a:r>
          </a:p>
        </p:txBody>
      </p:sp>
    </p:spTree>
    <p:extLst>
      <p:ext uri="{BB962C8B-B14F-4D97-AF65-F5344CB8AC3E}">
        <p14:creationId xmlns:p14="http://schemas.microsoft.com/office/powerpoint/2010/main" val="7385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OPERATIONALIZING Continuous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0" y="1219200"/>
            <a:ext cx="825062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Quarterly Presentations of Performance Measurement Reports (PMRs)</a:t>
            </a:r>
          </a:p>
          <a:p>
            <a:pPr lvl="1"/>
            <a:r>
              <a:rPr lang="en-US" dirty="0" smtClean="0"/>
              <a:t>Monthly Managers’ Meeting Focused Wholly on PMRs Once Each Quarter</a:t>
            </a:r>
          </a:p>
          <a:p>
            <a:pPr lvl="2"/>
            <a:r>
              <a:rPr lang="en-US" dirty="0" smtClean="0"/>
              <a:t>Outcomes Outside of Performance Targets Required Explanation</a:t>
            </a:r>
          </a:p>
          <a:p>
            <a:pPr lvl="2"/>
            <a:r>
              <a:rPr lang="en-US" dirty="0" smtClean="0"/>
              <a:t>Peer-to-Peer Input provided by fellow Managers</a:t>
            </a:r>
          </a:p>
          <a:p>
            <a:pPr lvl="2"/>
            <a:r>
              <a:rPr lang="en-US" dirty="0" smtClean="0"/>
              <a:t>Executive Team Input Provided</a:t>
            </a:r>
          </a:p>
          <a:p>
            <a:pPr lvl="1"/>
            <a:r>
              <a:rPr lang="en-US" dirty="0" smtClean="0"/>
              <a:t>Quarterly Presentations by Program Managers to Program Operations Committee</a:t>
            </a:r>
          </a:p>
          <a:p>
            <a:pPr lvl="2"/>
            <a:r>
              <a:rPr lang="en-US" dirty="0" smtClean="0"/>
              <a:t>Board Member Input on Programs Provided </a:t>
            </a:r>
          </a:p>
          <a:p>
            <a:pPr lvl="2"/>
            <a:r>
              <a:rPr lang="en-US" dirty="0" smtClean="0"/>
              <a:t>Influence on Board Actions</a:t>
            </a:r>
            <a:endParaRPr lang="en-US" dirty="0" smtClean="0"/>
          </a:p>
          <a:p>
            <a:pPr lvl="2"/>
            <a:r>
              <a:rPr lang="en-US" dirty="0" smtClean="0"/>
              <a:t>Program Operations </a:t>
            </a:r>
            <a:r>
              <a:rPr lang="en-US" dirty="0" smtClean="0"/>
              <a:t>Committee of BOD </a:t>
            </a:r>
            <a:r>
              <a:rPr lang="en-US" dirty="0" smtClean="0"/>
              <a:t>Presents Major Themes and Findings to Full Board</a:t>
            </a:r>
          </a:p>
          <a:p>
            <a:pPr lvl="2"/>
            <a:r>
              <a:rPr lang="en-US" dirty="0" smtClean="0"/>
              <a:t>Subsequent Board Agendas Shaped by PMR Content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9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Redeployment of an already functioning Program Outcome Earnings System </a:t>
            </a:r>
          </a:p>
          <a:p>
            <a:pPr lvl="1"/>
            <a:r>
              <a:rPr lang="en-US" dirty="0" smtClean="0"/>
              <a:t>For the Development of Program Plans and the Tracking of </a:t>
            </a:r>
            <a:r>
              <a:rPr lang="en-US" dirty="0" smtClean="0"/>
              <a:t>Outcomes.</a:t>
            </a:r>
            <a:endParaRPr lang="en-US" dirty="0" smtClean="0"/>
          </a:p>
          <a:p>
            <a:pPr lvl="1"/>
            <a:r>
              <a:rPr lang="en-US" dirty="0" smtClean="0"/>
              <a:t>Key program outcomes priced in such a way that full performance would earn full program budget.</a:t>
            </a:r>
          </a:p>
          <a:p>
            <a:r>
              <a:rPr lang="en-US" dirty="0" smtClean="0"/>
              <a:t>Formalization of Quarterly Monitoring </a:t>
            </a:r>
            <a:r>
              <a:rPr lang="en-US" dirty="0" smtClean="0"/>
              <a:t>Reviews of </a:t>
            </a:r>
            <a:r>
              <a:rPr lang="en-US" dirty="0" smtClean="0"/>
              <a:t>All UPO Programs</a:t>
            </a:r>
          </a:p>
          <a:p>
            <a:pPr lvl="1"/>
            <a:r>
              <a:rPr lang="en-US" dirty="0" smtClean="0"/>
              <a:t>Quarterly On-Site </a:t>
            </a:r>
            <a:r>
              <a:rPr lang="en-US" dirty="0" smtClean="0"/>
              <a:t>of Desk Audit Monitoring </a:t>
            </a:r>
          </a:p>
          <a:p>
            <a:pPr lvl="2"/>
            <a:r>
              <a:rPr lang="en-US" dirty="0" smtClean="0"/>
              <a:t>By </a:t>
            </a:r>
            <a:r>
              <a:rPr lang="en-US" dirty="0" smtClean="0"/>
              <a:t>Monitoring and Evaluation </a:t>
            </a:r>
            <a:r>
              <a:rPr lang="en-US" dirty="0" smtClean="0"/>
              <a:t>Analysts</a:t>
            </a:r>
            <a:endParaRPr lang="en-US" dirty="0" smtClean="0"/>
          </a:p>
          <a:p>
            <a:pPr lvl="2"/>
            <a:r>
              <a:rPr lang="en-US" dirty="0" smtClean="0"/>
              <a:t>Sampling of data entered by </a:t>
            </a:r>
            <a:r>
              <a:rPr lang="en-US" dirty="0" smtClean="0"/>
              <a:t>front-line staff</a:t>
            </a:r>
            <a:endParaRPr lang="en-US" dirty="0" smtClean="0"/>
          </a:p>
          <a:p>
            <a:pPr lvl="2"/>
            <a:r>
              <a:rPr lang="en-US" dirty="0" smtClean="0"/>
              <a:t>Reviews of actual performance relative to planned performance </a:t>
            </a:r>
            <a:endParaRPr lang="en-US" dirty="0" smtClean="0"/>
          </a:p>
          <a:p>
            <a:pPr lvl="2"/>
            <a:r>
              <a:rPr lang="en-US" dirty="0" smtClean="0"/>
              <a:t>Review </a:t>
            </a:r>
            <a:r>
              <a:rPr lang="en-US" dirty="0" smtClean="0"/>
              <a:t>of </a:t>
            </a:r>
            <a:r>
              <a:rPr lang="en-US" dirty="0" smtClean="0"/>
              <a:t>operations </a:t>
            </a:r>
            <a:r>
              <a:rPr lang="en-US" dirty="0" smtClean="0"/>
              <a:t>relative to funder agreements, laws and </a:t>
            </a:r>
            <a:r>
              <a:rPr lang="en-US" dirty="0" smtClean="0"/>
              <a:t>regulations</a:t>
            </a:r>
            <a:endParaRPr lang="en-US" dirty="0" smtClean="0"/>
          </a:p>
          <a:p>
            <a:pPr lvl="2"/>
            <a:r>
              <a:rPr lang="en-US" dirty="0" smtClean="0"/>
              <a:t>Findings </a:t>
            </a:r>
            <a:r>
              <a:rPr lang="en-US" dirty="0" smtClean="0"/>
              <a:t>Documented </a:t>
            </a:r>
            <a:r>
              <a:rPr lang="en-US" dirty="0" smtClean="0"/>
              <a:t>in Formal Reports Shared with Program Staff and Executive Team</a:t>
            </a:r>
          </a:p>
          <a:p>
            <a:pPr lvl="2"/>
            <a:r>
              <a:rPr lang="en-US" dirty="0" smtClean="0"/>
              <a:t>Critical Findings Trigger a requirement for a corrective action plan from the program reviewed</a:t>
            </a:r>
          </a:p>
          <a:p>
            <a:pPr lvl="2"/>
            <a:r>
              <a:rPr lang="en-US" dirty="0" smtClean="0"/>
              <a:t>Corrective Action Plan Implementation Monitored by Monitoring and Evaluation </a:t>
            </a:r>
            <a:r>
              <a:rPr lang="en-US" dirty="0" smtClean="0"/>
              <a:t>Analysts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7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Formalization of </a:t>
            </a:r>
            <a:r>
              <a:rPr lang="en-US" dirty="0" smtClean="0"/>
              <a:t>Monthly Issue </a:t>
            </a:r>
            <a:r>
              <a:rPr lang="en-US" dirty="0"/>
              <a:t>Log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For the purpose of tracking unresolved findings</a:t>
            </a:r>
            <a:endParaRPr lang="en-US" dirty="0"/>
          </a:p>
          <a:p>
            <a:pPr lvl="1"/>
            <a:r>
              <a:rPr lang="en-US" dirty="0"/>
              <a:t>Monthly </a:t>
            </a:r>
            <a:r>
              <a:rPr lang="en-US" dirty="0" smtClean="0"/>
              <a:t>meetings focused on review </a:t>
            </a:r>
            <a:r>
              <a:rPr lang="en-US" dirty="0"/>
              <a:t>of </a:t>
            </a:r>
            <a:r>
              <a:rPr lang="en-US" dirty="0" smtClean="0"/>
              <a:t>issue </a:t>
            </a:r>
            <a:r>
              <a:rPr lang="en-US" dirty="0"/>
              <a:t>log </a:t>
            </a:r>
            <a:endParaRPr lang="en-US" dirty="0" smtClean="0"/>
          </a:p>
          <a:p>
            <a:pPr lvl="2"/>
            <a:r>
              <a:rPr lang="en-US" dirty="0" smtClean="0"/>
              <a:t>By </a:t>
            </a:r>
            <a:r>
              <a:rPr lang="en-US" dirty="0"/>
              <a:t>Executive Team and Office of Performance Management</a:t>
            </a:r>
          </a:p>
          <a:p>
            <a:pPr lvl="1"/>
            <a:r>
              <a:rPr lang="en-US" dirty="0"/>
              <a:t>Unresolved findings become </a:t>
            </a:r>
            <a:r>
              <a:rPr lang="en-US" dirty="0" smtClean="0"/>
              <a:t>the focus </a:t>
            </a:r>
            <a:r>
              <a:rPr lang="en-US" dirty="0"/>
              <a:t>of actions and interventions </a:t>
            </a:r>
            <a:r>
              <a:rPr lang="en-US" dirty="0" smtClean="0"/>
              <a:t>by Executive team</a:t>
            </a:r>
          </a:p>
          <a:p>
            <a:pPr lvl="1"/>
            <a:r>
              <a:rPr lang="en-US" dirty="0" smtClean="0"/>
              <a:t>Programmatic team meetings involve discussions of team member roles in implementing corrective actions. </a:t>
            </a:r>
            <a:endParaRPr lang="en-US" dirty="0"/>
          </a:p>
          <a:p>
            <a:r>
              <a:rPr lang="en-US" dirty="0" smtClean="0"/>
              <a:t>Semi-Annual </a:t>
            </a:r>
            <a:r>
              <a:rPr lang="en-US" dirty="0" smtClean="0"/>
              <a:t>Monitoring of Administrative Offices</a:t>
            </a:r>
          </a:p>
          <a:p>
            <a:pPr lvl="1"/>
            <a:r>
              <a:rPr lang="en-US" dirty="0" smtClean="0"/>
              <a:t>Office Systems and Performance </a:t>
            </a:r>
            <a:r>
              <a:rPr lang="en-US" dirty="0" smtClean="0"/>
              <a:t>Relative to Best Practices</a:t>
            </a:r>
          </a:p>
          <a:p>
            <a:pPr lvl="1"/>
            <a:r>
              <a:rPr lang="en-US" dirty="0" smtClean="0"/>
              <a:t>Surveys of Internal Customers and Level of Satisfaction with Services Delivered</a:t>
            </a:r>
          </a:p>
          <a:p>
            <a:r>
              <a:rPr lang="en-US" dirty="0" smtClean="0"/>
              <a:t>Annual Customer </a:t>
            </a:r>
            <a:r>
              <a:rPr lang="en-US" dirty="0" smtClean="0"/>
              <a:t>Surveying and Analysis</a:t>
            </a:r>
          </a:p>
          <a:p>
            <a:r>
              <a:rPr lang="en-US" dirty="0" smtClean="0"/>
              <a:t>Quarterly Customer </a:t>
            </a:r>
            <a:r>
              <a:rPr lang="en-US" dirty="0" smtClean="0"/>
              <a:t>Input Box Content Analysis</a:t>
            </a:r>
          </a:p>
          <a:p>
            <a:r>
              <a:rPr lang="en-US" dirty="0" smtClean="0"/>
              <a:t>Quarterly Staff Input Box Content Analysis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6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Monthly </a:t>
            </a:r>
            <a:r>
              <a:rPr lang="en-US" dirty="0" smtClean="0"/>
              <a:t>Monitoring Reviews </a:t>
            </a:r>
            <a:r>
              <a:rPr lang="en-US" dirty="0" smtClean="0"/>
              <a:t>of </a:t>
            </a:r>
            <a:r>
              <a:rPr lang="en-US" dirty="0"/>
              <a:t>Funded </a:t>
            </a:r>
            <a:r>
              <a:rPr lang="en-US" dirty="0" smtClean="0"/>
              <a:t>Partner Program Performance by UPO’s Office of Performance Management</a:t>
            </a:r>
            <a:endParaRPr lang="en-US" dirty="0" smtClean="0"/>
          </a:p>
          <a:p>
            <a:pPr lvl="1"/>
            <a:r>
              <a:rPr lang="en-US" dirty="0" smtClean="0"/>
              <a:t>Program Outcome Earnings Reporting by Partners</a:t>
            </a:r>
          </a:p>
          <a:p>
            <a:pPr lvl="1"/>
            <a:r>
              <a:rPr lang="en-US" dirty="0" smtClean="0"/>
              <a:t>Validation of Outcomes Reported</a:t>
            </a:r>
          </a:p>
          <a:p>
            <a:pPr lvl="1"/>
            <a:r>
              <a:rPr lang="en-US" dirty="0" smtClean="0"/>
              <a:t>Payment </a:t>
            </a:r>
            <a:r>
              <a:rPr lang="en-US" dirty="0" smtClean="0"/>
              <a:t>Processing Contingent on Performance Level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 smtClean="0"/>
              <a:t>of Standard Operating Procedures for Service Delivery </a:t>
            </a:r>
          </a:p>
          <a:p>
            <a:r>
              <a:rPr lang="en-US" dirty="0" smtClean="0"/>
              <a:t>Development of Tools for Quality Assurance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6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Expanding </a:t>
            </a:r>
            <a:r>
              <a:rPr lang="en-US" dirty="0" smtClean="0"/>
              <a:t>Staff Capacity to Achieve Results Through Targeted Training.</a:t>
            </a:r>
          </a:p>
          <a:p>
            <a:pPr lvl="1"/>
            <a:r>
              <a:rPr lang="en-US" dirty="0" smtClean="0"/>
              <a:t>Periodic Special Emphasis Training </a:t>
            </a:r>
            <a:r>
              <a:rPr lang="en-US" dirty="0" smtClean="0"/>
              <a:t>for Staff </a:t>
            </a:r>
            <a:r>
              <a:rPr lang="en-US" dirty="0" smtClean="0"/>
              <a:t>Offered by </a:t>
            </a:r>
            <a:r>
              <a:rPr lang="en-US" dirty="0" smtClean="0"/>
              <a:t>Personnel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the Office of Performance Management</a:t>
            </a:r>
          </a:p>
          <a:p>
            <a:pPr lvl="2"/>
            <a:r>
              <a:rPr lang="en-US" dirty="0" smtClean="0"/>
              <a:t>Intake</a:t>
            </a:r>
          </a:p>
          <a:p>
            <a:pPr lvl="2"/>
            <a:r>
              <a:rPr lang="en-US" dirty="0" smtClean="0"/>
              <a:t>Economic Security Assessment</a:t>
            </a:r>
            <a:endParaRPr lang="en-US" dirty="0" smtClean="0"/>
          </a:p>
          <a:p>
            <a:pPr lvl="2"/>
            <a:r>
              <a:rPr lang="en-US" dirty="0" smtClean="0"/>
              <a:t>Basic Data Entry </a:t>
            </a:r>
          </a:p>
          <a:p>
            <a:pPr lvl="2"/>
            <a:r>
              <a:rPr lang="en-US" dirty="0" smtClean="0"/>
              <a:t>Case Management </a:t>
            </a:r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Review and Analysis of Programmatic Reports</a:t>
            </a:r>
            <a:endParaRPr lang="en-US" dirty="0" smtClean="0"/>
          </a:p>
          <a:p>
            <a:pPr lvl="1"/>
            <a:r>
              <a:rPr lang="en-US" dirty="0"/>
              <a:t>ROMA </a:t>
            </a:r>
            <a:r>
              <a:rPr lang="en-US" dirty="0" smtClean="0"/>
              <a:t>Training</a:t>
            </a:r>
            <a:endParaRPr lang="en-US" dirty="0"/>
          </a:p>
          <a:p>
            <a:pPr lvl="2"/>
            <a:r>
              <a:rPr lang="en-US" dirty="0"/>
              <a:t>Offered at All New Hire Orientation Sessions</a:t>
            </a:r>
          </a:p>
          <a:p>
            <a:pPr lvl="2"/>
            <a:r>
              <a:rPr lang="en-US" dirty="0"/>
              <a:t>Full Day ROMA Training Facilitated Quarterly</a:t>
            </a:r>
          </a:p>
          <a:p>
            <a:pPr lvl="3"/>
            <a:r>
              <a:rPr lang="en-US" dirty="0"/>
              <a:t>Up to 25 Staff Trained Quarterly</a:t>
            </a:r>
          </a:p>
          <a:p>
            <a:pPr lvl="3"/>
            <a:r>
              <a:rPr lang="en-US" dirty="0"/>
              <a:t>Staff encouraged to receive full-day training at least once every three years</a:t>
            </a:r>
          </a:p>
          <a:p>
            <a:pPr lvl="1"/>
            <a:r>
              <a:rPr lang="en-US" dirty="0" smtClean="0"/>
              <a:t>Strengths-Based </a:t>
            </a:r>
            <a:r>
              <a:rPr lang="en-US" dirty="0" smtClean="0"/>
              <a:t>Family Worker Training </a:t>
            </a:r>
            <a:r>
              <a:rPr lang="en-US" dirty="0" smtClean="0"/>
              <a:t>Offered Semi-Annually.</a:t>
            </a:r>
            <a:endParaRPr lang="en-US" dirty="0" smtClean="0"/>
          </a:p>
          <a:p>
            <a:pPr lvl="1"/>
            <a:r>
              <a:rPr lang="en-US" dirty="0" smtClean="0"/>
              <a:t>Strengths-Based Leadership Training </a:t>
            </a:r>
            <a:r>
              <a:rPr lang="en-US" dirty="0" smtClean="0"/>
              <a:t>Offered Annually.</a:t>
            </a:r>
          </a:p>
          <a:p>
            <a:pPr lvl="1"/>
            <a:r>
              <a:rPr lang="en-US" dirty="0" smtClean="0"/>
              <a:t>Semi-Annual Special Emphasis Training Offered by Bowie State University to Selected Cohorts of UPO’s Staff and Management.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54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a Complex Agency-Wide Scorecard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2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and Weighting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726679"/>
              </p:ext>
            </p:extLst>
          </p:nvPr>
        </p:nvGraphicFramePr>
        <p:xfrm>
          <a:off x="628650" y="2226468"/>
          <a:ext cx="8124825" cy="314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25"/>
                <a:gridCol w="2171700"/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Dimension</a:t>
                      </a:r>
                      <a:endParaRPr lang="en-US" sz="27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Weight</a:t>
                      </a:r>
                      <a:endParaRPr lang="en-US" sz="27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Organizational Standards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Agency Strategic Plan Progress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Financial Strength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Customer / Staff Input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Capacity Building / Maintenance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Program and Administrative Monitoring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3812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ROMA / Programmatic Outcomes / Customer Self-Sufficiency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70%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33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9635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Dimensions of Agency-Wide Scorecard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82000" cy="5486400"/>
          </a:xfrm>
        </p:spPr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Organizational Standards</a:t>
            </a:r>
          </a:p>
          <a:p>
            <a:pPr lvl="1"/>
            <a:r>
              <a:rPr lang="en-US" dirty="0" smtClean="0"/>
              <a:t>Percentage Organizational Standards Met or Not Met</a:t>
            </a:r>
          </a:p>
          <a:p>
            <a:pPr lvl="1"/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Agency </a:t>
            </a:r>
            <a:r>
              <a:rPr lang="en-US" dirty="0"/>
              <a:t>Strategic Plan </a:t>
            </a:r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Percentage of Tactical Steps Completed</a:t>
            </a:r>
          </a:p>
          <a:p>
            <a:pPr lvl="1"/>
            <a:endParaRPr lang="en-US" dirty="0" smtClean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Financial Strength</a:t>
            </a:r>
          </a:p>
          <a:p>
            <a:pPr lvl="1"/>
            <a:r>
              <a:rPr lang="en-US" dirty="0" smtClean="0"/>
              <a:t>Percentage of Financial Oversight Review by Board of Directors and Managers Completed</a:t>
            </a:r>
          </a:p>
          <a:p>
            <a:pPr lvl="1"/>
            <a:r>
              <a:rPr lang="en-US" dirty="0" smtClean="0"/>
              <a:t>Completion of Audit</a:t>
            </a:r>
          </a:p>
          <a:p>
            <a:pPr lvl="1"/>
            <a:r>
              <a:rPr lang="en-US" dirty="0" smtClean="0"/>
              <a:t>Filing of </a:t>
            </a:r>
            <a:r>
              <a:rPr lang="en-US" dirty="0" smtClean="0"/>
              <a:t>990</a:t>
            </a:r>
          </a:p>
          <a:p>
            <a:pPr marL="385763" indent="-385763">
              <a:buFont typeface="+mj-lt"/>
              <a:buAutoNum type="arabicPeriod" startAt="4"/>
            </a:pPr>
            <a:r>
              <a:rPr lang="en-US" dirty="0"/>
              <a:t>Customer / Staff Input</a:t>
            </a:r>
          </a:p>
          <a:p>
            <a:pPr lvl="1"/>
            <a:r>
              <a:rPr lang="en-US" dirty="0"/>
              <a:t>Percentage of Scheduled Surveys Completed and Analyzed</a:t>
            </a:r>
          </a:p>
          <a:p>
            <a:pPr lvl="2"/>
            <a:r>
              <a:rPr lang="en-US" dirty="0"/>
              <a:t>Customers</a:t>
            </a:r>
          </a:p>
          <a:p>
            <a:pPr lvl="2"/>
            <a:r>
              <a:rPr lang="en-US" dirty="0"/>
              <a:t>Staff</a:t>
            </a:r>
          </a:p>
          <a:p>
            <a:pPr lvl="2"/>
            <a:r>
              <a:rPr lang="en-US" dirty="0"/>
              <a:t>Funders</a:t>
            </a:r>
          </a:p>
          <a:p>
            <a:pPr lvl="2"/>
            <a:r>
              <a:rPr lang="en-US" dirty="0"/>
              <a:t>Board Members</a:t>
            </a:r>
          </a:p>
          <a:p>
            <a:pPr lvl="2"/>
            <a:r>
              <a:rPr lang="en-US" dirty="0" smtClean="0"/>
              <a:t>Volunteers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0" y="1295400"/>
            <a:ext cx="840302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Located in Washington, DC.</a:t>
            </a:r>
          </a:p>
          <a:p>
            <a:r>
              <a:rPr lang="en-US" dirty="0" smtClean="0"/>
              <a:t>Mission: Uniting </a:t>
            </a:r>
            <a:r>
              <a:rPr lang="en-US" dirty="0" smtClean="0"/>
              <a:t>People with Opportunities</a:t>
            </a:r>
          </a:p>
          <a:p>
            <a:pPr lvl="1"/>
            <a:r>
              <a:rPr lang="en-US" dirty="0" smtClean="0"/>
              <a:t>Uniting </a:t>
            </a:r>
            <a:r>
              <a:rPr lang="en-US" u="sng" dirty="0" smtClean="0"/>
              <a:t>Clients</a:t>
            </a:r>
            <a:r>
              <a:rPr lang="en-US" dirty="0" smtClean="0"/>
              <a:t> with the Opportunity to Become Self-Sufficient.</a:t>
            </a:r>
          </a:p>
          <a:p>
            <a:pPr lvl="1"/>
            <a:r>
              <a:rPr lang="en-US" dirty="0"/>
              <a:t>Uniting </a:t>
            </a:r>
            <a:r>
              <a:rPr lang="en-US" u="sng" dirty="0" smtClean="0"/>
              <a:t>Staff and Volunteers</a:t>
            </a:r>
            <a:r>
              <a:rPr lang="en-US" dirty="0" smtClean="0"/>
              <a:t> with the Opportunity to Fully Utilize Their Skills in Making a Difference.</a:t>
            </a:r>
          </a:p>
          <a:p>
            <a:pPr lvl="1"/>
            <a:r>
              <a:rPr lang="en-US" dirty="0"/>
              <a:t>Uniting </a:t>
            </a:r>
            <a:r>
              <a:rPr lang="en-US" u="sng" dirty="0" smtClean="0"/>
              <a:t>Funders</a:t>
            </a:r>
            <a:r>
              <a:rPr lang="en-US" dirty="0" smtClean="0"/>
              <a:t> with the Opportunity to Invest in Transforming the Lives of Clients.</a:t>
            </a:r>
          </a:p>
          <a:p>
            <a:pPr lvl="1"/>
            <a:r>
              <a:rPr lang="en-US" dirty="0"/>
              <a:t>Uniting </a:t>
            </a:r>
            <a:r>
              <a:rPr lang="en-US" u="sng" dirty="0" smtClean="0"/>
              <a:t>Partners</a:t>
            </a:r>
            <a:r>
              <a:rPr lang="en-US" dirty="0" smtClean="0"/>
              <a:t> with the Opportunity to Extend </a:t>
            </a:r>
            <a:r>
              <a:rPr lang="en-US" dirty="0" smtClean="0"/>
              <a:t>the Efficiency and Effectiveness </a:t>
            </a:r>
            <a:r>
              <a:rPr lang="en-US" dirty="0" smtClean="0"/>
              <a:t>of Services Delivered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Uniting </a:t>
            </a:r>
            <a:r>
              <a:rPr lang="en-US" u="sng" dirty="0" smtClean="0"/>
              <a:t>Residents</a:t>
            </a:r>
            <a:r>
              <a:rPr lang="en-US" dirty="0" smtClean="0"/>
              <a:t> with the Opportunity to help their Fellow Residents in Need</a:t>
            </a:r>
            <a:r>
              <a:rPr lang="en-US" dirty="0" smtClean="0"/>
              <a:t>. [Maximum Feasible Participation]</a:t>
            </a:r>
            <a:endParaRPr lang="en-US" dirty="0" smtClean="0"/>
          </a:p>
          <a:p>
            <a:r>
              <a:rPr lang="en-US" dirty="0" smtClean="0"/>
              <a:t>Private nonprofit human service corporation.</a:t>
            </a:r>
          </a:p>
          <a:p>
            <a:r>
              <a:rPr lang="en-US" dirty="0" smtClean="0"/>
              <a:t>Established on December 10, 1962.</a:t>
            </a:r>
          </a:p>
          <a:p>
            <a:r>
              <a:rPr lang="en-US" dirty="0" smtClean="0"/>
              <a:t>Become a community action agency DC in 1964.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only </a:t>
            </a:r>
            <a:r>
              <a:rPr lang="en-US" dirty="0" smtClean="0"/>
              <a:t>designated CAA </a:t>
            </a:r>
            <a:r>
              <a:rPr lang="en-US" dirty="0" smtClean="0"/>
              <a:t>in the District of Columbia.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79772"/>
            <a:ext cx="8896350" cy="994172"/>
          </a:xfrm>
        </p:spPr>
        <p:txBody>
          <a:bodyPr>
            <a:normAutofit/>
          </a:bodyPr>
          <a:lstStyle/>
          <a:p>
            <a:r>
              <a:rPr lang="en-US" dirty="0"/>
              <a:t>Dimensions of Agency-Wide Scorecard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638800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 startAt="5"/>
            </a:pPr>
            <a:r>
              <a:rPr lang="en-US" dirty="0"/>
              <a:t>Capacity Building / Maintenance</a:t>
            </a:r>
          </a:p>
          <a:p>
            <a:pPr lvl="1"/>
            <a:r>
              <a:rPr lang="en-US" dirty="0"/>
              <a:t>Percentage of Scheduled Quarterly Full-Day ROMA Training Facilitated</a:t>
            </a:r>
          </a:p>
          <a:p>
            <a:pPr lvl="1"/>
            <a:r>
              <a:rPr lang="en-US" dirty="0"/>
              <a:t>Percentage of Scheduled Board Meetings and Board Committee Meetings Conducted</a:t>
            </a:r>
          </a:p>
          <a:p>
            <a:pPr lvl="1"/>
            <a:r>
              <a:rPr lang="en-US" dirty="0"/>
              <a:t>Percentage of Scheduled Performance Review Meetings Conducted at Management Level</a:t>
            </a:r>
          </a:p>
          <a:p>
            <a:pPr lvl="1"/>
            <a:r>
              <a:rPr lang="en-US" dirty="0"/>
              <a:t>Percentage of Scheduled Performance Review Meetings Conducted at Board Level</a:t>
            </a:r>
          </a:p>
          <a:p>
            <a:pPr lvl="1"/>
            <a:r>
              <a:rPr lang="en-US" dirty="0"/>
              <a:t>Percentage of Scheduled Central Client Data Tracking and Case Management Training Facilitated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smtClean="0"/>
              <a:t>Program and Administrative Monitoring</a:t>
            </a:r>
          </a:p>
          <a:p>
            <a:pPr lvl="1"/>
            <a:r>
              <a:rPr lang="en-US" dirty="0" smtClean="0"/>
              <a:t>Percentage of Scheduled Quarterly Programmatic Monitoring Reviews Conducted </a:t>
            </a:r>
          </a:p>
          <a:p>
            <a:pPr lvl="1"/>
            <a:r>
              <a:rPr lang="en-US" dirty="0" smtClean="0"/>
              <a:t>Percentage of Scheduled Semi-Annual Administrative Office Reviews Conducted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7. ROMA / Programmatic Outcomes / Customer Self-Sufficiency</a:t>
            </a:r>
          </a:p>
          <a:p>
            <a:pPr lvl="1"/>
            <a:r>
              <a:rPr lang="en-US" dirty="0"/>
              <a:t>Aggregated Performance Level of All Programmatic Divisions that Deliver Service Leading to Self-Sufficiency</a:t>
            </a:r>
          </a:p>
          <a:p>
            <a:pPr lvl="2"/>
            <a:r>
              <a:rPr lang="en-US" sz="1800" dirty="0"/>
              <a:t>Actual Performance as a Percentage of Projected Performance Levels</a:t>
            </a:r>
          </a:p>
          <a:p>
            <a:pPr lvl="2"/>
            <a:r>
              <a:rPr lang="en-US" sz="1800" dirty="0"/>
              <a:t>Emphasis is on the impact that services have on customer progress to self-sufficiency.</a:t>
            </a:r>
          </a:p>
        </p:txBody>
      </p:sp>
    </p:spTree>
    <p:extLst>
      <p:ext uri="{BB962C8B-B14F-4D97-AF65-F5344CB8AC3E}">
        <p14:creationId xmlns:p14="http://schemas.microsoft.com/office/powerpoint/2010/main" val="33501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Next Level of Performance Management at UPO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75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5815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Strategic Planning for FY2019 to FY2022</a:t>
            </a:r>
          </a:p>
          <a:p>
            <a:pPr lvl="1"/>
            <a:r>
              <a:rPr lang="en-US" dirty="0" smtClean="0"/>
              <a:t>Tactical Plan Development in Progress</a:t>
            </a:r>
          </a:p>
          <a:p>
            <a:pPr lvl="1"/>
            <a:endParaRPr lang="en-US" dirty="0"/>
          </a:p>
          <a:p>
            <a:r>
              <a:rPr lang="en-US" dirty="0" smtClean="0"/>
              <a:t>Enhancing the Scorecard</a:t>
            </a:r>
          </a:p>
          <a:p>
            <a:pPr lvl="1"/>
            <a:r>
              <a:rPr lang="en-US" dirty="0" smtClean="0"/>
              <a:t>Replacing Process Metrics with Result Metrics</a:t>
            </a:r>
          </a:p>
          <a:p>
            <a:pPr lvl="1"/>
            <a:r>
              <a:rPr lang="en-US" dirty="0" smtClean="0"/>
              <a:t>Revisiting Role and Impact of Customer Satisfaction Survey Results </a:t>
            </a:r>
            <a:r>
              <a:rPr lang="en-US" dirty="0" smtClean="0"/>
              <a:t>on Agency-Wide Performance Score</a:t>
            </a:r>
            <a:endParaRPr lang="en-US" dirty="0" smtClean="0"/>
          </a:p>
          <a:p>
            <a:pPr lvl="2"/>
            <a:r>
              <a:rPr lang="en-US" dirty="0"/>
              <a:t>Staff, Clients, Volunteers, Partners, </a:t>
            </a:r>
            <a:r>
              <a:rPr lang="en-US" dirty="0" smtClean="0"/>
              <a:t>BOD &amp; Funders</a:t>
            </a:r>
          </a:p>
          <a:p>
            <a:pPr lvl="1"/>
            <a:r>
              <a:rPr lang="en-US" dirty="0" smtClean="0"/>
              <a:t>Trending satisfaction </a:t>
            </a:r>
            <a:r>
              <a:rPr lang="en-US" dirty="0"/>
              <a:t>l</a:t>
            </a:r>
            <a:r>
              <a:rPr lang="en-US" dirty="0" smtClean="0"/>
              <a:t>evels based on results of surveys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Going </a:t>
            </a:r>
            <a:r>
              <a:rPr lang="en-US" dirty="0" smtClean="0"/>
              <a:t>beyond </a:t>
            </a:r>
            <a:r>
              <a:rPr lang="en-US" dirty="0" smtClean="0"/>
              <a:t>our</a:t>
            </a:r>
            <a:r>
              <a:rPr lang="en-US" dirty="0" smtClean="0"/>
              <a:t> Programmatic and Administrative Quarterly Performance Management Report presentations/reviews</a:t>
            </a:r>
          </a:p>
          <a:p>
            <a:pPr lvl="1"/>
            <a:r>
              <a:rPr lang="en-US" dirty="0" smtClean="0"/>
              <a:t>Adding mid-year group </a:t>
            </a:r>
            <a:r>
              <a:rPr lang="en-US" dirty="0" smtClean="0"/>
              <a:t>examinations and discussions of agency-level </a:t>
            </a:r>
            <a:r>
              <a:rPr lang="en-US" dirty="0" smtClean="0"/>
              <a:t>performance in the collective deliberation </a:t>
            </a:r>
            <a:r>
              <a:rPr lang="en-US" dirty="0" smtClean="0"/>
              <a:t>sessions within the management team and with the BOD.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4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 smtClean="0"/>
              <a:t>Questions?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47232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inspiration that keeps us moving forward.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4770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371600"/>
            <a:ext cx="434340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Planning: </a:t>
            </a:r>
            <a:br>
              <a:rPr lang="en-US" dirty="0" smtClean="0"/>
            </a:br>
            <a:r>
              <a:rPr lang="en-US" dirty="0" smtClean="0"/>
              <a:t>From Process to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0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8151" y="2286000"/>
            <a:ext cx="4038600" cy="3971455"/>
          </a:xfrm>
        </p:spPr>
        <p:txBody>
          <a:bodyPr>
            <a:normAutofit fontScale="70000" lnSpcReduction="20000"/>
          </a:bodyPr>
          <a:lstStyle/>
          <a:p>
            <a:pPr marL="214313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 Off by Board of Directors</a:t>
            </a:r>
          </a:p>
          <a:p>
            <a:pPr marL="214313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 Off by Executive Director</a:t>
            </a:r>
          </a:p>
          <a:p>
            <a:pPr marL="214313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 Off by Two Self-Study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Groups</a:t>
            </a:r>
          </a:p>
          <a:p>
            <a:pPr marL="614363" lvl="1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POP</a:t>
            </a:r>
          </a:p>
          <a:p>
            <a:pPr marL="214313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Powerful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4313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SWOT Analysis Commissioned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4313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286001"/>
            <a:ext cx="4038600" cy="397145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of Needs Assessment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Cross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teams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together: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7213" lvl="1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POP: The Product Opportunity and Performance Working Group </a:t>
            </a:r>
          </a:p>
          <a:p>
            <a:pPr marL="557213" lvl="1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endParaRPr lang="en-US" sz="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7213" lvl="1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</a:rPr>
              <a:t>Business Opportunities Support Systems Working Group</a:t>
            </a:r>
          </a:p>
          <a:p>
            <a:pPr marL="557213" lvl="1" indent="-214313">
              <a:lnSpc>
                <a:spcPct val="140000"/>
              </a:lnSpc>
              <a:buClr>
                <a:schemeClr val="tx1">
                  <a:lumMod val="75000"/>
                  <a:lumOff val="25000"/>
                </a:schemeClr>
              </a:buClr>
              <a:buSzPct val="80533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/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2400" y="1295400"/>
            <a:ext cx="3868738" cy="823912"/>
          </a:xfrm>
        </p:spPr>
        <p:txBody>
          <a:bodyPr/>
          <a:lstStyle/>
          <a:p>
            <a:r>
              <a:rPr lang="en-US" dirty="0" smtClean="0"/>
              <a:t>Top - Down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00600" y="1295400"/>
            <a:ext cx="3887787" cy="823912"/>
          </a:xfrm>
        </p:spPr>
        <p:txBody>
          <a:bodyPr/>
          <a:lstStyle/>
          <a:p>
            <a:r>
              <a:rPr lang="en-US" dirty="0" smtClean="0"/>
              <a:t>Bottom - Up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8600" y="0"/>
            <a:ext cx="8763000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Getting Started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1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90" y="990600"/>
            <a:ext cx="873541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Questions Included: </a:t>
            </a:r>
          </a:p>
          <a:p>
            <a:pPr lvl="1"/>
            <a:r>
              <a:rPr lang="en-US" dirty="0" smtClean="0"/>
              <a:t>To reduce poverty and move customers from dependency to </a:t>
            </a:r>
            <a:r>
              <a:rPr lang="en-US" dirty="0" smtClean="0"/>
              <a:t>self-sufficiency, what </a:t>
            </a:r>
            <a:r>
              <a:rPr lang="en-US" dirty="0" smtClean="0"/>
              <a:t>are the service areas </a:t>
            </a:r>
            <a:r>
              <a:rPr lang="en-US" dirty="0" smtClean="0"/>
              <a:t>that increase the likelihood of customer self-sufficiency.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are </a:t>
            </a:r>
            <a:r>
              <a:rPr lang="en-US" dirty="0" smtClean="0"/>
              <a:t>the </a:t>
            </a:r>
            <a:r>
              <a:rPr lang="en-US" dirty="0" smtClean="0"/>
              <a:t>trends in service delivery?</a:t>
            </a:r>
          </a:p>
          <a:p>
            <a:pPr lvl="1"/>
            <a:r>
              <a:rPr lang="en-US" dirty="0" smtClean="0"/>
              <a:t>Given our agency’s size and level of resources, what agency goals should we aim to achieve from FY 2013-FY 2018?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performance management systems should be implemented to assure greater accountability?</a:t>
            </a:r>
          </a:p>
          <a:p>
            <a:pPr lvl="1"/>
            <a:r>
              <a:rPr lang="en-US" dirty="0" smtClean="0"/>
              <a:t>What have our clients expressed as their most urgent unfulfilled </a:t>
            </a:r>
            <a:r>
              <a:rPr lang="en-US" dirty="0" smtClean="0"/>
              <a:t>needs? </a:t>
            </a:r>
          </a:p>
        </p:txBody>
      </p:sp>
    </p:spTree>
    <p:extLst>
      <p:ext uri="{BB962C8B-B14F-4D97-AF65-F5344CB8AC3E}">
        <p14:creationId xmlns:p14="http://schemas.microsoft.com/office/powerpoint/2010/main" val="6033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867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Are we providing the right configuration of services to successfully meet those needs?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should the organizational structure look like for UPO to be more agile and better able to respond to internal and external threats?</a:t>
            </a:r>
          </a:p>
          <a:p>
            <a:pPr lvl="1"/>
            <a:r>
              <a:rPr lang="en-US" dirty="0"/>
              <a:t>What would a de-centralized UPO look like and would that be more effective in moving the agency forward?</a:t>
            </a:r>
          </a:p>
          <a:p>
            <a:pPr lvl="1"/>
            <a:r>
              <a:rPr lang="en-US" dirty="0" smtClean="0"/>
              <a:t>Who </a:t>
            </a:r>
            <a:r>
              <a:rPr lang="en-US" dirty="0" smtClean="0"/>
              <a:t>is our competition (including other community action agencies) and what are they doing differently to brand and market their services?</a:t>
            </a:r>
          </a:p>
          <a:p>
            <a:pPr lvl="1"/>
            <a:r>
              <a:rPr lang="en-US" dirty="0" smtClean="0"/>
              <a:t>Who should our target customers be and how are they identified?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should our </a:t>
            </a:r>
            <a:r>
              <a:rPr lang="en-US" dirty="0" smtClean="0"/>
              <a:t>strategy </a:t>
            </a:r>
            <a:r>
              <a:rPr lang="en-US" dirty="0" smtClean="0"/>
              <a:t>be to attract </a:t>
            </a:r>
            <a:r>
              <a:rPr lang="en-US" dirty="0" smtClean="0"/>
              <a:t>customers in need?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“Best Practices” have other private and public organizations implemented to attract </a:t>
            </a:r>
            <a:r>
              <a:rPr lang="en-US" dirty="0" smtClean="0"/>
              <a:t>their </a:t>
            </a:r>
            <a:r>
              <a:rPr lang="en-US" dirty="0" smtClean="0"/>
              <a:t>target customers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5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39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What </a:t>
            </a:r>
            <a:r>
              <a:rPr lang="en-US" dirty="0" smtClean="0"/>
              <a:t>program elements constitute a center of excellence and which agencies are modeling centers of excellence?</a:t>
            </a:r>
          </a:p>
          <a:p>
            <a:pPr lvl="1"/>
            <a:r>
              <a:rPr lang="en-US" dirty="0" smtClean="0"/>
              <a:t>How can UPO deliver superior customer service that exceeds expectations? </a:t>
            </a:r>
          </a:p>
          <a:p>
            <a:pPr lvl="1"/>
            <a:r>
              <a:rPr lang="en-US" dirty="0" smtClean="0"/>
              <a:t>What are the housing conditions in the District and what are our viable options for developing housing alternatives?  </a:t>
            </a:r>
          </a:p>
          <a:p>
            <a:pPr lvl="1"/>
            <a:r>
              <a:rPr lang="en-US" dirty="0" smtClean="0"/>
              <a:t>What community economic development activities should UPO undertake given the recent recession and on-going gentrification? </a:t>
            </a:r>
          </a:p>
          <a:p>
            <a:pPr lvl="1"/>
            <a:r>
              <a:rPr lang="en-US" dirty="0" smtClean="0"/>
              <a:t>Who should be our strategic partners, (public, private, in/out-of-state) and how should we partner with them to better serve DC residents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29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esh">
    <a:dk1>
      <a:srgbClr val="262626"/>
    </a:dk1>
    <a:lt1>
      <a:sysClr val="window" lastClr="FFFFFF"/>
    </a:lt1>
    <a:dk2>
      <a:srgbClr val="595959"/>
    </a:dk2>
    <a:lt2>
      <a:srgbClr val="EEECE1"/>
    </a:lt2>
    <a:accent1>
      <a:srgbClr val="F4891E"/>
    </a:accent1>
    <a:accent2>
      <a:srgbClr val="7BCF27"/>
    </a:accent2>
    <a:accent3>
      <a:srgbClr val="9BBB59"/>
    </a:accent3>
    <a:accent4>
      <a:srgbClr val="00B0F0"/>
    </a:accent4>
    <a:accent5>
      <a:srgbClr val="4BACC6"/>
    </a:accent5>
    <a:accent6>
      <a:srgbClr val="F79646"/>
    </a:accent6>
    <a:hlink>
      <a:srgbClr val="00B0F0"/>
    </a:hlink>
    <a:folHlink>
      <a:srgbClr val="F4891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2305</Words>
  <Application>Microsoft Office PowerPoint</Application>
  <PresentationFormat>On-screen Show (4:3)</PresentationFormat>
  <Paragraphs>340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Georgia</vt:lpstr>
      <vt:lpstr>Times New Roman</vt:lpstr>
      <vt:lpstr>Introducing PowerPoint 2010</vt:lpstr>
      <vt:lpstr>Strategic Planning and Performance Management:  UPO’s Approach</vt:lpstr>
      <vt:lpstr>Overview</vt:lpstr>
      <vt:lpstr>About UPO</vt:lpstr>
      <vt:lpstr>The inspiration that keeps us moving forward.</vt:lpstr>
      <vt:lpstr>Strategic Planning:  From Process to Goals</vt:lpstr>
      <vt:lpstr>Leadership</vt:lpstr>
      <vt:lpstr>POP Work Group</vt:lpstr>
      <vt:lpstr>POP Work Group</vt:lpstr>
      <vt:lpstr>POP Work Group</vt:lpstr>
      <vt:lpstr>BOSS Work Group</vt:lpstr>
      <vt:lpstr>BOSS Work Group</vt:lpstr>
      <vt:lpstr>Research, Analysis and Synthesis of Findings</vt:lpstr>
      <vt:lpstr>Goal Development</vt:lpstr>
      <vt:lpstr>PowerPoint Presentation</vt:lpstr>
      <vt:lpstr>Development OF TACTICAL PLANS</vt:lpstr>
      <vt:lpstr>Development of Tactical Plans</vt:lpstr>
      <vt:lpstr>Leadership</vt:lpstr>
      <vt:lpstr>Shifting Focus to Performance:   Measurement   and   Management</vt:lpstr>
      <vt:lpstr>Leadership</vt:lpstr>
      <vt:lpstr>Operationalizing Performance Management </vt:lpstr>
      <vt:lpstr>OPERATIONALIZING Continuous Improvement</vt:lpstr>
      <vt:lpstr>Leadership</vt:lpstr>
      <vt:lpstr>Continuous Improvement</vt:lpstr>
      <vt:lpstr>Continuous Improvement</vt:lpstr>
      <vt:lpstr>Continuous Improvement</vt:lpstr>
      <vt:lpstr>Continuous Improvement</vt:lpstr>
      <vt:lpstr>Evolution of a Complex Agency-Wide Scorecard</vt:lpstr>
      <vt:lpstr>Dimensions and Weighting</vt:lpstr>
      <vt:lpstr>Dimensions of Agency-Wide Scorecard</vt:lpstr>
      <vt:lpstr>Dimensions of Agency-Wide Scorecard</vt:lpstr>
      <vt:lpstr>Exploring the Next Level of Performance Management at UPO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2016-03-28T21:18:49Z</dcterms:created>
  <dcterms:modified xsi:type="dcterms:W3CDTF">2018-07-17T14:16:21Z</dcterms:modified>
</cp:coreProperties>
</file>